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sldIdLst>
    <p:sldId id="256" r:id="rId2"/>
    <p:sldId id="257" r:id="rId3"/>
    <p:sldId id="261" r:id="rId4"/>
    <p:sldId id="262" r:id="rId5"/>
    <p:sldId id="264" r:id="rId6"/>
    <p:sldId id="265" r:id="rId7"/>
    <p:sldId id="266" r:id="rId8"/>
    <p:sldId id="267" r:id="rId9"/>
    <p:sldId id="268" r:id="rId10"/>
    <p:sldId id="269" r:id="rId11"/>
    <p:sldId id="271" r:id="rId12"/>
    <p:sldId id="272" r:id="rId13"/>
    <p:sldId id="278" r:id="rId14"/>
    <p:sldId id="274" r:id="rId15"/>
    <p:sldId id="277" r:id="rId16"/>
    <p:sldId id="279" r:id="rId17"/>
    <p:sldId id="280" r:id="rId18"/>
    <p:sldId id="281" r:id="rId19"/>
    <p:sldId id="282" r:id="rId20"/>
    <p:sldId id="283" r:id="rId21"/>
    <p:sldId id="284" r:id="rId22"/>
    <p:sldId id="285" r:id="rId23"/>
    <p:sldId id="286" r:id="rId24"/>
    <p:sldId id="287" r:id="rId25"/>
    <p:sldId id="288" r:id="rId26"/>
    <p:sldId id="332" r:id="rId27"/>
    <p:sldId id="289" r:id="rId28"/>
    <p:sldId id="291" r:id="rId29"/>
    <p:sldId id="292" r:id="rId30"/>
    <p:sldId id="293" r:id="rId31"/>
    <p:sldId id="294" r:id="rId32"/>
    <p:sldId id="295" r:id="rId33"/>
    <p:sldId id="296" r:id="rId34"/>
    <p:sldId id="297" r:id="rId35"/>
    <p:sldId id="301" r:id="rId36"/>
    <p:sldId id="302" r:id="rId37"/>
    <p:sldId id="303" r:id="rId38"/>
    <p:sldId id="317" r:id="rId39"/>
    <p:sldId id="320" r:id="rId40"/>
    <p:sldId id="321" r:id="rId41"/>
    <p:sldId id="323" r:id="rId42"/>
    <p:sldId id="304" r:id="rId43"/>
    <p:sldId id="324" r:id="rId44"/>
    <p:sldId id="325" r:id="rId45"/>
    <p:sldId id="326" r:id="rId46"/>
    <p:sldId id="330" r:id="rId47"/>
    <p:sldId id="305" r:id="rId48"/>
    <p:sldId id="333" r:id="rId49"/>
    <p:sldId id="334" r:id="rId50"/>
    <p:sldId id="335" r:id="rId51"/>
    <p:sldId id="306" r:id="rId52"/>
    <p:sldId id="327" r:id="rId53"/>
    <p:sldId id="328" r:id="rId54"/>
    <p:sldId id="329"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p:scale>
          <a:sx n="60" d="100"/>
          <a:sy n="60" d="100"/>
        </p:scale>
        <p:origin x="-165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2A9B13-B83B-428E-A153-0FA72B2E653A}" type="datetimeFigureOut">
              <a:rPr lang="fr-FR" smtClean="0"/>
              <a:pPr/>
              <a:t>02/11/2011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9D678-08FF-47C3-95B8-4E8D2B14330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ectangle à coins arrondis 12"/>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4F4635EC-67F1-4CD8-9E09-6691B7612EEB}" type="datetime1">
              <a:rPr lang="fr-FR" smtClean="0"/>
              <a:pPr/>
              <a:t>02/11/2011</a:t>
            </a:fld>
            <a:endParaRPr lang="fr-FR" dirty="0"/>
          </a:p>
        </p:txBody>
      </p:sp>
      <p:sp>
        <p:nvSpPr>
          <p:cNvPr id="17" name="Espace réservé du pied de page 16"/>
          <p:cNvSpPr>
            <a:spLocks noGrp="1"/>
          </p:cNvSpPr>
          <p:nvPr>
            <p:ph type="ftr" sz="quarter" idx="11"/>
          </p:nvPr>
        </p:nvSpPr>
        <p:spPr/>
        <p:txBody>
          <a:bodyPr/>
          <a:lstStyle/>
          <a:p>
            <a:endParaRPr lang="fr-FR" dirty="0"/>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2312414C-5E0C-435C-9886-9F9673DDAC4B}" type="slidenum">
              <a:rPr lang="fr-FR" smtClean="0"/>
              <a:pPr/>
              <a:t>‹N°›</a:t>
            </a:fld>
            <a:endParaRPr lang="fr-FR" dirty="0"/>
          </a:p>
        </p:txBody>
      </p:sp>
      <p:sp>
        <p:nvSpPr>
          <p:cNvPr id="7" name="Rectangle 6"/>
          <p:cNvSpPr/>
          <p:nvPr/>
        </p:nvSpPr>
        <p:spPr>
          <a:xfrm>
            <a:off x="62933" y="1449304"/>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3" y="1396721"/>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re 7"/>
          <p:cNvSpPr>
            <a:spLocks noGrp="1"/>
          </p:cNvSpPr>
          <p:nvPr>
            <p:ph type="ctrTitle"/>
          </p:nvPr>
        </p:nvSpPr>
        <p:spPr>
          <a:xfrm>
            <a:off x="457200" y="1505931"/>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3F9F498-4355-448A-BC93-68AA026A88F5}" type="datetime1">
              <a:rPr lang="fr-FR" smtClean="0"/>
              <a:pPr/>
              <a:t>02/11/2011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312414C-5E0C-435C-9886-9F9673DDAC4B}"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2"/>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1"/>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8E7FF97-EC73-4D67-8C3D-751CC576A38D}" type="datetime1">
              <a:rPr lang="fr-FR" smtClean="0"/>
              <a:pPr/>
              <a:t>02/11/2011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312414C-5E0C-435C-9886-9F9673DDAC4B}"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914400" y="274638"/>
            <a:ext cx="7772400" cy="574516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6172201" y="6191250"/>
            <a:ext cx="2476500" cy="476250"/>
          </a:xfrm>
        </p:spPr>
        <p:txBody>
          <a:bodyPr/>
          <a:lstStyle>
            <a:lvl1pPr>
              <a:defRPr smtClean="0"/>
            </a:lvl1pPr>
          </a:lstStyle>
          <a:p>
            <a:pPr>
              <a:defRPr/>
            </a:pPr>
            <a:fld id="{F84A61EC-B030-4623-AAF7-0DFE09E8FED2}" type="datetime1">
              <a:rPr lang="fr-FR" smtClean="0"/>
              <a:pPr>
                <a:defRPr/>
              </a:pPr>
              <a:t>02/11/2011</a:t>
            </a:fld>
            <a:endParaRPr lang="fr-FR" dirty="0"/>
          </a:p>
        </p:txBody>
      </p:sp>
      <p:sp>
        <p:nvSpPr>
          <p:cNvPr id="4" name="Espace réservé du pied de page 3"/>
          <p:cNvSpPr>
            <a:spLocks noGrp="1"/>
          </p:cNvSpPr>
          <p:nvPr>
            <p:ph type="ftr" sz="quarter" idx="11"/>
          </p:nvPr>
        </p:nvSpPr>
        <p:spPr>
          <a:xfrm>
            <a:off x="914400" y="6172200"/>
            <a:ext cx="3962400" cy="457200"/>
          </a:xfrm>
        </p:spPr>
        <p:txBody>
          <a:bodyPr/>
          <a:lstStyle>
            <a:lvl1pPr>
              <a:defRPr/>
            </a:lvl1pPr>
          </a:lstStyle>
          <a:p>
            <a:endParaRPr lang="fr-FR" dirty="0"/>
          </a:p>
        </p:txBody>
      </p:sp>
      <p:sp>
        <p:nvSpPr>
          <p:cNvPr id="5" name="Espace réservé du numéro de diapositive 4"/>
          <p:cNvSpPr>
            <a:spLocks noGrp="1"/>
          </p:cNvSpPr>
          <p:nvPr>
            <p:ph type="sldNum" sz="quarter" idx="12"/>
          </p:nvPr>
        </p:nvSpPr>
        <p:spPr>
          <a:xfrm>
            <a:off x="146051" y="6210300"/>
            <a:ext cx="457200" cy="457200"/>
          </a:xfrm>
        </p:spPr>
        <p:txBody>
          <a:bodyPr/>
          <a:lstStyle>
            <a:lvl1pPr>
              <a:defRPr smtClean="0"/>
            </a:lvl1pPr>
          </a:lstStyle>
          <a:p>
            <a:pPr>
              <a:defRPr/>
            </a:pPr>
            <a:fld id="{CDDF5DAB-8FDF-46E9-8122-A18DA26FB26A}"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4F1B2560-5BE9-43FD-9CF9-9CA6FBA72BA5}" type="datetime1">
              <a:rPr lang="fr-FR" smtClean="0"/>
              <a:pPr/>
              <a:t>02/11/2011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312414C-5E0C-435C-9886-9F9673DDAC4B}" type="slidenum">
              <a:rPr lang="fr-FR" smtClean="0"/>
              <a:pPr/>
              <a:t>‹N°›</a:t>
            </a:fld>
            <a:endParaRPr lang="fr-FR" dirty="0"/>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ectangle à coins arrondis 9"/>
          <p:cNvSpPr/>
          <p:nvPr/>
        </p:nvSpPr>
        <p:spPr>
          <a:xfrm>
            <a:off x="65314" y="69756"/>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722313" y="952501"/>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9"/>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E977D36-51D3-40B7-AA95-64C70D86BF4B}" type="datetime1">
              <a:rPr lang="fr-FR" smtClean="0"/>
              <a:pPr/>
              <a:t>02/11/2011</a:t>
            </a:fld>
            <a:endParaRPr lang="fr-FR" dirty="0"/>
          </a:p>
        </p:txBody>
      </p:sp>
      <p:sp>
        <p:nvSpPr>
          <p:cNvPr id="5" name="Espace réservé du pied de page 4"/>
          <p:cNvSpPr>
            <a:spLocks noGrp="1"/>
          </p:cNvSpPr>
          <p:nvPr>
            <p:ph type="ftr" sz="quarter" idx="11"/>
          </p:nvPr>
        </p:nvSpPr>
        <p:spPr>
          <a:xfrm>
            <a:off x="800101" y="6172200"/>
            <a:ext cx="4000500" cy="457200"/>
          </a:xfrm>
        </p:spPr>
        <p:txBody>
          <a:bodyPr/>
          <a:lstStyle/>
          <a:p>
            <a:endParaRPr lang="fr-FR"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7" y="2341476"/>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a:off x="146304" y="6208776"/>
            <a:ext cx="457200" cy="457200"/>
          </a:xfrm>
        </p:spPr>
        <p:txBody>
          <a:bodyPr/>
          <a:lstStyle/>
          <a:p>
            <a:fld id="{2312414C-5E0C-435C-9886-9F9673DDAC4B}"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482C6565-4728-41A7-9C33-1E3E6D3F1939}" type="datetime1">
              <a:rPr lang="fr-FR" smtClean="0"/>
              <a:pPr/>
              <a:t>02/11/2011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312414C-5E0C-435C-9886-9F9673DDAC4B}" type="slidenum">
              <a:rPr lang="fr-FR" smtClean="0"/>
              <a:pPr/>
              <a:t>‹N°›</a:t>
            </a:fld>
            <a:endParaRPr lang="fr-FR" dirty="0"/>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1"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843E21B9-E6A4-4CBA-91EA-18B61F01501E}" type="datetime1">
              <a:rPr lang="fr-FR" smtClean="0"/>
              <a:pPr/>
              <a:t>02/11/2011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312414C-5E0C-435C-9886-9F9673DDAC4B}" type="slidenum">
              <a:rPr lang="fr-FR" smtClean="0"/>
              <a:pPr/>
              <a:t>‹N°›</a:t>
            </a:fld>
            <a:endParaRPr lang="fr-FR" dirty="0"/>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285CF1A-784E-4EED-9FD6-EDDA09BD604C}" type="datetime1">
              <a:rPr lang="fr-FR" smtClean="0"/>
              <a:pPr/>
              <a:t>02/11/2011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312414C-5E0C-435C-9886-9F9673DDAC4B}"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6D5C9C-5353-4D00-B1D9-3C0B46E4E880}" type="datetime1">
              <a:rPr lang="fr-FR" smtClean="0"/>
              <a:pPr/>
              <a:t>02/11/2011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312414C-5E0C-435C-9886-9F9673DDAC4B}"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ectangle à coins arrondis 8"/>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B396746-2C2D-41EE-BD3B-21366FDA41C1}" type="datetime1">
              <a:rPr lang="fr-FR" smtClean="0"/>
              <a:pPr/>
              <a:t>02/11/2011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312414C-5E0C-435C-9886-9F9673DDAC4B}" type="slidenum">
              <a:rPr lang="fr-FR" smtClean="0"/>
              <a:pPr/>
              <a:t>‹N°›</a:t>
            </a:fld>
            <a:endParaRPr lang="fr-FR" dirty="0"/>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4363644-2A43-4199-96BF-058095FA1B44}" type="datetime1">
              <a:rPr lang="fr-FR" smtClean="0"/>
              <a:pPr/>
              <a:t>02/11/2011</a:t>
            </a:fld>
            <a:endParaRPr lang="fr-FR" dirty="0"/>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dirty="0"/>
          </a:p>
        </p:txBody>
      </p:sp>
      <p:sp>
        <p:nvSpPr>
          <p:cNvPr id="7" name="Espace réservé du numéro de diapositive 6"/>
          <p:cNvSpPr>
            <a:spLocks noGrp="1"/>
          </p:cNvSpPr>
          <p:nvPr>
            <p:ph type="sldNum" sz="quarter" idx="12"/>
          </p:nvPr>
        </p:nvSpPr>
        <p:spPr>
          <a:xfrm>
            <a:off x="146304" y="6208776"/>
            <a:ext cx="457200" cy="457200"/>
          </a:xfrm>
        </p:spPr>
        <p:txBody>
          <a:bodyPr/>
          <a:lstStyle/>
          <a:p>
            <a:fld id="{2312414C-5E0C-435C-9886-9F9673DDAC4B}" type="slidenum">
              <a:rPr lang="fr-FR" smtClean="0"/>
              <a:pPr/>
              <a:t>‹N°›</a:t>
            </a:fld>
            <a:endParaRPr lang="fr-FR"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10" y="465047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1"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Espace réservé pour une image  2"/>
          <p:cNvSpPr>
            <a:spLocks noGrp="1"/>
          </p:cNvSpPr>
          <p:nvPr>
            <p:ph type="pic" idx="1"/>
          </p:nvPr>
        </p:nvSpPr>
        <p:spPr>
          <a:xfrm>
            <a:off x="68309" y="66676"/>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dirty="0"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ectangle à coins arrondis 7"/>
          <p:cNvSpPr/>
          <p:nvPr/>
        </p:nvSpPr>
        <p:spPr>
          <a:xfrm>
            <a:off x="64009"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1"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6E233F5-CF02-4F04-922E-4BCA69289120}" type="datetime1">
              <a:rPr lang="fr-FR" smtClean="0"/>
              <a:pPr/>
              <a:t>02/11/2011</a:t>
            </a:fld>
            <a:endParaRPr lang="fr-FR" dirty="0"/>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dirty="0"/>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312414C-5E0C-435C-9886-9F9673DDAC4B}"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95400" y="3500438"/>
            <a:ext cx="6400800" cy="1300162"/>
          </a:xfrm>
        </p:spPr>
        <p:txBody>
          <a:bodyPr>
            <a:normAutofit/>
          </a:bodyPr>
          <a:lstStyle/>
          <a:p>
            <a:r>
              <a:rPr lang="fr-FR" sz="4400" b="1" dirty="0" smtClean="0"/>
              <a:t> </a:t>
            </a:r>
            <a:r>
              <a:rPr lang="fr-FR" sz="4400" b="1" dirty="0" smtClean="0">
                <a:solidFill>
                  <a:schemeClr val="tx1"/>
                </a:solidFill>
              </a:rPr>
              <a:t>IFSI  Novembre  2011</a:t>
            </a:r>
            <a:endParaRPr lang="fr-FR" sz="4400" dirty="0">
              <a:solidFill>
                <a:schemeClr val="tx1"/>
              </a:solidFill>
            </a:endParaRPr>
          </a:p>
        </p:txBody>
      </p:sp>
      <p:sp>
        <p:nvSpPr>
          <p:cNvPr id="2" name="Titre 1"/>
          <p:cNvSpPr>
            <a:spLocks noGrp="1"/>
          </p:cNvSpPr>
          <p:nvPr>
            <p:ph type="ctrTitle"/>
          </p:nvPr>
        </p:nvSpPr>
        <p:spPr/>
        <p:txBody>
          <a:bodyPr>
            <a:normAutofit/>
          </a:bodyPr>
          <a:lstStyle/>
          <a:p>
            <a:r>
              <a:rPr lang="fr-FR" sz="5400" b="1" dirty="0" smtClean="0"/>
              <a:t>Présentation  HACCP</a:t>
            </a:r>
            <a:endParaRPr lang="fr-FR" sz="5400" b="1" dirty="0"/>
          </a:p>
        </p:txBody>
      </p:sp>
      <p:sp>
        <p:nvSpPr>
          <p:cNvPr id="4" name="Espace réservé du numéro de diapositive 3"/>
          <p:cNvSpPr>
            <a:spLocks noGrp="1"/>
          </p:cNvSpPr>
          <p:nvPr>
            <p:ph type="sldNum" sz="quarter" idx="12"/>
          </p:nvPr>
        </p:nvSpPr>
        <p:spPr/>
        <p:txBody>
          <a:bodyPr/>
          <a:lstStyle/>
          <a:p>
            <a:fld id="{2312414C-5E0C-435C-9886-9F9673DDAC4B}" type="slidenum">
              <a:rPr lang="fr-FR" smtClean="0"/>
              <a:pPr/>
              <a:t>1</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idx="4294967295"/>
          </p:nvPr>
        </p:nvSpPr>
        <p:spPr>
          <a:xfrm>
            <a:off x="642911" y="333375"/>
            <a:ext cx="7929618" cy="647700"/>
          </a:xfrm>
        </p:spPr>
        <p:txBody>
          <a:bodyPr>
            <a:normAutofit fontScale="90000"/>
          </a:bodyPr>
          <a:lstStyle/>
          <a:p>
            <a:pPr algn="ctr" eaLnBrk="1" hangingPunct="1"/>
            <a:r>
              <a:rPr lang="fr-FR" sz="3600" dirty="0" smtClean="0"/>
              <a:t>DLC - DLUO</a:t>
            </a:r>
          </a:p>
        </p:txBody>
      </p:sp>
      <p:sp>
        <p:nvSpPr>
          <p:cNvPr id="5" name="Espace réservé du numéro de diapositive 4"/>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23640ACD-C1FB-45CE-A1B4-6ECD2F2179D0}" type="slidenum">
              <a:rPr lang="fr-FR" sz="1400">
                <a:solidFill>
                  <a:srgbClr val="FFFFFF"/>
                </a:solidFill>
                <a:latin typeface="+mj-lt"/>
                <a:ea typeface="+mj-ea"/>
                <a:cs typeface="+mj-cs"/>
              </a:rPr>
              <a:pPr algn="ctr" fontAlgn="auto">
                <a:spcBef>
                  <a:spcPts val="0"/>
                </a:spcBef>
                <a:spcAft>
                  <a:spcPts val="0"/>
                </a:spcAft>
                <a:defRPr/>
              </a:pPr>
              <a:t>10</a:t>
            </a:fld>
            <a:endParaRPr lang="fr-FR" sz="1400" dirty="0">
              <a:solidFill>
                <a:srgbClr val="FFFFFF"/>
              </a:solidFill>
              <a:latin typeface="+mj-lt"/>
              <a:ea typeface="+mj-ea"/>
              <a:cs typeface="+mj-cs"/>
            </a:endParaRPr>
          </a:p>
        </p:txBody>
      </p:sp>
      <p:sp>
        <p:nvSpPr>
          <p:cNvPr id="12292" name="Text Box 26"/>
          <p:cNvSpPr txBox="1">
            <a:spLocks noChangeArrowheads="1"/>
          </p:cNvSpPr>
          <p:nvPr/>
        </p:nvSpPr>
        <p:spPr bwMode="auto">
          <a:xfrm>
            <a:off x="611189" y="1412876"/>
            <a:ext cx="1296987" cy="369332"/>
          </a:xfrm>
          <a:prstGeom prst="rect">
            <a:avLst/>
          </a:prstGeom>
          <a:noFill/>
          <a:ln w="9525">
            <a:noFill/>
            <a:miter lim="800000"/>
            <a:headEnd/>
            <a:tailEnd/>
          </a:ln>
        </p:spPr>
        <p:txBody>
          <a:bodyPr>
            <a:spAutoFit/>
          </a:bodyPr>
          <a:lstStyle/>
          <a:p>
            <a:pPr>
              <a:spcBef>
                <a:spcPct val="50000"/>
              </a:spcBef>
            </a:pPr>
            <a:r>
              <a:rPr lang="fr-FR" dirty="0"/>
              <a:t>DLC   =</a:t>
            </a:r>
          </a:p>
        </p:txBody>
      </p:sp>
      <p:sp>
        <p:nvSpPr>
          <p:cNvPr id="112667" name="Text Box 27"/>
          <p:cNvSpPr txBox="1">
            <a:spLocks noChangeArrowheads="1"/>
          </p:cNvSpPr>
          <p:nvPr/>
        </p:nvSpPr>
        <p:spPr bwMode="auto">
          <a:xfrm>
            <a:off x="1835152" y="1412876"/>
            <a:ext cx="3313113" cy="369332"/>
          </a:xfrm>
          <a:prstGeom prst="rect">
            <a:avLst/>
          </a:prstGeom>
          <a:noFill/>
          <a:ln w="9525">
            <a:noFill/>
            <a:miter lim="800000"/>
            <a:headEnd/>
            <a:tailEnd/>
          </a:ln>
        </p:spPr>
        <p:txBody>
          <a:bodyPr>
            <a:spAutoFit/>
          </a:bodyPr>
          <a:lstStyle/>
          <a:p>
            <a:pPr>
              <a:spcBef>
                <a:spcPct val="50000"/>
              </a:spcBef>
            </a:pPr>
            <a:r>
              <a:rPr lang="fr-FR" dirty="0"/>
              <a:t>Date Limite de Consommation</a:t>
            </a:r>
          </a:p>
        </p:txBody>
      </p:sp>
      <p:sp>
        <p:nvSpPr>
          <p:cNvPr id="12294" name="Rectangle 28"/>
          <p:cNvSpPr>
            <a:spLocks noChangeArrowheads="1"/>
          </p:cNvSpPr>
          <p:nvPr/>
        </p:nvSpPr>
        <p:spPr bwMode="auto">
          <a:xfrm>
            <a:off x="611188" y="2276476"/>
            <a:ext cx="1223963" cy="369332"/>
          </a:xfrm>
          <a:prstGeom prst="rect">
            <a:avLst/>
          </a:prstGeom>
          <a:noFill/>
          <a:ln w="9525">
            <a:noFill/>
            <a:miter lim="800000"/>
            <a:headEnd/>
            <a:tailEnd/>
          </a:ln>
        </p:spPr>
        <p:txBody>
          <a:bodyPr>
            <a:spAutoFit/>
          </a:bodyPr>
          <a:lstStyle/>
          <a:p>
            <a:r>
              <a:rPr lang="fr-FR" dirty="0"/>
              <a:t>DLUO  =</a:t>
            </a:r>
          </a:p>
        </p:txBody>
      </p:sp>
      <p:sp>
        <p:nvSpPr>
          <p:cNvPr id="112669" name="Text Box 29"/>
          <p:cNvSpPr txBox="1">
            <a:spLocks noChangeArrowheads="1"/>
          </p:cNvSpPr>
          <p:nvPr/>
        </p:nvSpPr>
        <p:spPr bwMode="auto">
          <a:xfrm>
            <a:off x="1979613" y="2276476"/>
            <a:ext cx="3600451" cy="369332"/>
          </a:xfrm>
          <a:prstGeom prst="rect">
            <a:avLst/>
          </a:prstGeom>
          <a:noFill/>
          <a:ln w="9525">
            <a:noFill/>
            <a:miter lim="800000"/>
            <a:headEnd/>
            <a:tailEnd/>
          </a:ln>
        </p:spPr>
        <p:txBody>
          <a:bodyPr>
            <a:spAutoFit/>
          </a:bodyPr>
          <a:lstStyle/>
          <a:p>
            <a:pPr>
              <a:spcBef>
                <a:spcPct val="50000"/>
              </a:spcBef>
            </a:pPr>
            <a:r>
              <a:rPr lang="fr-FR" dirty="0"/>
              <a:t>Date Limite d’Utilisation Optimum</a:t>
            </a:r>
          </a:p>
        </p:txBody>
      </p:sp>
      <p:sp>
        <p:nvSpPr>
          <p:cNvPr id="112670" name="Text Box 30"/>
          <p:cNvSpPr txBox="1">
            <a:spLocks noChangeArrowheads="1"/>
          </p:cNvSpPr>
          <p:nvPr/>
        </p:nvSpPr>
        <p:spPr bwMode="auto">
          <a:xfrm>
            <a:off x="539751" y="3716339"/>
            <a:ext cx="7705725" cy="369332"/>
          </a:xfrm>
          <a:prstGeom prst="rect">
            <a:avLst/>
          </a:prstGeom>
          <a:noFill/>
          <a:ln w="9525">
            <a:noFill/>
            <a:miter lim="800000"/>
            <a:headEnd/>
            <a:tailEnd/>
          </a:ln>
        </p:spPr>
        <p:txBody>
          <a:bodyPr>
            <a:spAutoFit/>
          </a:bodyPr>
          <a:lstStyle/>
          <a:p>
            <a:pPr>
              <a:spcBef>
                <a:spcPct val="50000"/>
              </a:spcBef>
            </a:pPr>
            <a:r>
              <a:rPr lang="fr-FR" dirty="0"/>
              <a:t>La DLC garantit les critères microbiologiques.</a:t>
            </a:r>
          </a:p>
        </p:txBody>
      </p:sp>
      <p:sp>
        <p:nvSpPr>
          <p:cNvPr id="112672" name="Text Box 32"/>
          <p:cNvSpPr txBox="1">
            <a:spLocks noChangeArrowheads="1"/>
          </p:cNvSpPr>
          <p:nvPr/>
        </p:nvSpPr>
        <p:spPr bwMode="auto">
          <a:xfrm>
            <a:off x="539751" y="4221164"/>
            <a:ext cx="7561263" cy="646331"/>
          </a:xfrm>
          <a:prstGeom prst="rect">
            <a:avLst/>
          </a:prstGeom>
          <a:noFill/>
          <a:ln w="9525">
            <a:noFill/>
            <a:miter lim="800000"/>
            <a:headEnd/>
            <a:tailEnd/>
          </a:ln>
        </p:spPr>
        <p:txBody>
          <a:bodyPr>
            <a:spAutoFit/>
          </a:bodyPr>
          <a:lstStyle/>
          <a:p>
            <a:pPr>
              <a:spcBef>
                <a:spcPct val="50000"/>
              </a:spcBef>
            </a:pPr>
            <a:r>
              <a:rPr lang="fr-FR" dirty="0"/>
              <a:t>La DLUO garantit les critères microbiologiques, les critères organoleptiques et de présentation.</a:t>
            </a:r>
          </a:p>
        </p:txBody>
      </p:sp>
      <p:sp>
        <p:nvSpPr>
          <p:cNvPr id="112674" name="Text Box 34"/>
          <p:cNvSpPr txBox="1">
            <a:spLocks noChangeArrowheads="1"/>
          </p:cNvSpPr>
          <p:nvPr/>
        </p:nvSpPr>
        <p:spPr bwMode="auto">
          <a:xfrm>
            <a:off x="611188" y="2852738"/>
            <a:ext cx="7273925" cy="369332"/>
          </a:xfrm>
          <a:prstGeom prst="rect">
            <a:avLst/>
          </a:prstGeom>
          <a:noFill/>
          <a:ln w="9525">
            <a:noFill/>
            <a:miter lim="800000"/>
            <a:headEnd/>
            <a:tailEnd/>
          </a:ln>
        </p:spPr>
        <p:txBody>
          <a:bodyPr>
            <a:spAutoFit/>
          </a:bodyPr>
          <a:lstStyle/>
          <a:p>
            <a:pPr>
              <a:spcBef>
                <a:spcPct val="50000"/>
              </a:spcBef>
            </a:pPr>
            <a:r>
              <a:rPr lang="fr-FR" dirty="0"/>
              <a:t>La différence  ???????????????</a:t>
            </a:r>
          </a:p>
        </p:txBody>
      </p:sp>
      <p:sp>
        <p:nvSpPr>
          <p:cNvPr id="112675" name="Text Box 35"/>
          <p:cNvSpPr txBox="1">
            <a:spLocks noChangeArrowheads="1"/>
          </p:cNvSpPr>
          <p:nvPr/>
        </p:nvSpPr>
        <p:spPr bwMode="auto">
          <a:xfrm>
            <a:off x="611188" y="5157789"/>
            <a:ext cx="7848600" cy="369332"/>
          </a:xfrm>
          <a:prstGeom prst="rect">
            <a:avLst/>
          </a:prstGeom>
          <a:noFill/>
          <a:ln w="9525">
            <a:noFill/>
            <a:miter lim="800000"/>
            <a:headEnd/>
            <a:tailEnd/>
          </a:ln>
        </p:spPr>
        <p:txBody>
          <a:bodyPr>
            <a:spAutoFit/>
          </a:bodyPr>
          <a:lstStyle/>
          <a:p>
            <a:pPr>
              <a:spcBef>
                <a:spcPct val="50000"/>
              </a:spcBef>
            </a:pPr>
            <a:r>
              <a:rPr lang="fr-FR" dirty="0"/>
              <a:t>Vous ne devez donc pas détenir des produits dont la DLC ou la DLUO sont dépassés.</a:t>
            </a:r>
          </a:p>
        </p:txBody>
      </p:sp>
      <p:sp>
        <p:nvSpPr>
          <p:cNvPr id="112676" name="Text Box 36"/>
          <p:cNvSpPr txBox="1">
            <a:spLocks noChangeArrowheads="1"/>
          </p:cNvSpPr>
          <p:nvPr/>
        </p:nvSpPr>
        <p:spPr bwMode="auto">
          <a:xfrm>
            <a:off x="755649" y="5949950"/>
            <a:ext cx="7704139" cy="369332"/>
          </a:xfrm>
          <a:prstGeom prst="rect">
            <a:avLst/>
          </a:prstGeom>
          <a:noFill/>
          <a:ln w="9525">
            <a:noFill/>
            <a:miter lim="800000"/>
            <a:headEnd/>
            <a:tailEnd/>
          </a:ln>
        </p:spPr>
        <p:txBody>
          <a:bodyPr>
            <a:spAutoFit/>
          </a:bodyPr>
          <a:lstStyle/>
          <a:p>
            <a:pPr>
              <a:spcBef>
                <a:spcPct val="50000"/>
              </a:spcBef>
            </a:pPr>
            <a:r>
              <a:rPr lang="fr-FR" dirty="0"/>
              <a:t>Et même mieux il faut éviter d’avoir des produits à date limite.</a:t>
            </a:r>
          </a:p>
        </p:txBody>
      </p:sp>
      <p:sp>
        <p:nvSpPr>
          <p:cNvPr id="13" name="Espace réservé du numéro de diapositive 12"/>
          <p:cNvSpPr>
            <a:spLocks noGrp="1"/>
          </p:cNvSpPr>
          <p:nvPr>
            <p:ph type="sldNum" sz="quarter" idx="12"/>
          </p:nvPr>
        </p:nvSpPr>
        <p:spPr/>
        <p:txBody>
          <a:bodyPr/>
          <a:lstStyle/>
          <a:p>
            <a:fld id="{2312414C-5E0C-435C-9886-9F9673DDAC4B}" type="slidenum">
              <a:rPr lang="fr-FR" smtClean="0"/>
              <a:pPr/>
              <a:t>10</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67">
                                            <p:txEl>
                                              <p:pRg st="0" end="0"/>
                                            </p:txEl>
                                          </p:spTgt>
                                        </p:tgtEl>
                                        <p:attrNameLst>
                                          <p:attrName>style.visibility</p:attrName>
                                        </p:attrNameLst>
                                      </p:cBhvr>
                                      <p:to>
                                        <p:strVal val="visible"/>
                                      </p:to>
                                    </p:set>
                                    <p:animEffect transition="in" filter="checkerboard(across)">
                                      <p:cBhvr>
                                        <p:cTn id="7" dur="500"/>
                                        <p:tgtEl>
                                          <p:spTgt spid="112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2669"/>
                                        </p:tgtEl>
                                        <p:attrNameLst>
                                          <p:attrName>style.visibility</p:attrName>
                                        </p:attrNameLst>
                                      </p:cBhvr>
                                      <p:to>
                                        <p:strVal val="visible"/>
                                      </p:to>
                                    </p:set>
                                    <p:animEffect transition="in" filter="checkerboard(across)">
                                      <p:cBhvr>
                                        <p:cTn id="12" dur="500"/>
                                        <p:tgtEl>
                                          <p:spTgt spid="11266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674">
                                            <p:txEl>
                                              <p:pRg st="0" end="0"/>
                                            </p:txEl>
                                          </p:spTgt>
                                        </p:tgtEl>
                                        <p:attrNameLst>
                                          <p:attrName>style.visibility</p:attrName>
                                        </p:attrNameLst>
                                      </p:cBhvr>
                                      <p:to>
                                        <p:strVal val="visible"/>
                                      </p:to>
                                    </p:set>
                                    <p:animEffect transition="in" filter="checkerboard(across)">
                                      <p:cBhvr>
                                        <p:cTn id="17" dur="500"/>
                                        <p:tgtEl>
                                          <p:spTgt spid="112674">
                                            <p:txEl>
                                              <p:pRg st="0" end="0"/>
                                            </p:txEl>
                                          </p:spTgt>
                                        </p:tgtEl>
                                      </p:cBhvr>
                                    </p:animEffect>
                                  </p:childTnLst>
                                </p:cTn>
                              </p:par>
                            </p:childTnLst>
                          </p:cTn>
                        </p:par>
                        <p:par>
                          <p:cTn id="18" fill="hold">
                            <p:stCondLst>
                              <p:cond delay="500"/>
                            </p:stCondLst>
                            <p:childTnLst>
                              <p:par>
                                <p:cTn id="19" presetID="3" presetClass="emph" presetSubtype="2" fill="hold" nodeType="afterEffect">
                                  <p:stCondLst>
                                    <p:cond delay="0"/>
                                  </p:stCondLst>
                                  <p:childTnLst>
                                    <p:animClr clrSpc="rgb" dir="cw">
                                      <p:cBhvr override="childStyle">
                                        <p:cTn id="20" dur="2000" fill="hold"/>
                                        <p:tgtEl>
                                          <p:spTgt spid="112674">
                                            <p:txEl>
                                              <p:pRg st="0" end="0"/>
                                            </p:txEl>
                                          </p:spTgt>
                                        </p:tgtEl>
                                        <p:attrNameLst>
                                          <p:attrName>style.color</p:attrName>
                                        </p:attrNameLst>
                                      </p:cBhvr>
                                      <p:to>
                                        <a:srgbClr val="FF0000"/>
                                      </p:to>
                                    </p:animClr>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112670"/>
                                        </p:tgtEl>
                                        <p:attrNameLst>
                                          <p:attrName>style.visibility</p:attrName>
                                        </p:attrNameLst>
                                      </p:cBhvr>
                                      <p:to>
                                        <p:strVal val="visible"/>
                                      </p:to>
                                    </p:set>
                                    <p:anim calcmode="lin" valueType="num">
                                      <p:cBhvr>
                                        <p:cTn id="25" dur="500" fill="hold"/>
                                        <p:tgtEl>
                                          <p:spTgt spid="112670"/>
                                        </p:tgtEl>
                                        <p:attrNameLst>
                                          <p:attrName>ppt_w</p:attrName>
                                        </p:attrNameLst>
                                      </p:cBhvr>
                                      <p:tavLst>
                                        <p:tav tm="0">
                                          <p:val>
                                            <p:fltVal val="0"/>
                                          </p:val>
                                        </p:tav>
                                        <p:tav tm="100000">
                                          <p:val>
                                            <p:strVal val="#ppt_w"/>
                                          </p:val>
                                        </p:tav>
                                      </p:tavLst>
                                    </p:anim>
                                    <p:anim calcmode="lin" valueType="num">
                                      <p:cBhvr>
                                        <p:cTn id="26" dur="500" fill="hold"/>
                                        <p:tgtEl>
                                          <p:spTgt spid="112670"/>
                                        </p:tgtEl>
                                        <p:attrNameLst>
                                          <p:attrName>ppt_h</p:attrName>
                                        </p:attrNameLst>
                                      </p:cBhvr>
                                      <p:tavLst>
                                        <p:tav tm="0">
                                          <p:val>
                                            <p:fltVal val="0"/>
                                          </p:val>
                                        </p:tav>
                                        <p:tav tm="100000">
                                          <p:val>
                                            <p:strVal val="#ppt_h"/>
                                          </p:val>
                                        </p:tav>
                                      </p:tavLst>
                                    </p:anim>
                                    <p:anim calcmode="lin" valueType="num">
                                      <p:cBhvr>
                                        <p:cTn id="27" dur="500" fill="hold"/>
                                        <p:tgtEl>
                                          <p:spTgt spid="112670"/>
                                        </p:tgtEl>
                                        <p:attrNameLst>
                                          <p:attrName>style.rotation</p:attrName>
                                        </p:attrNameLst>
                                      </p:cBhvr>
                                      <p:tavLst>
                                        <p:tav tm="0">
                                          <p:val>
                                            <p:fltVal val="360"/>
                                          </p:val>
                                        </p:tav>
                                        <p:tav tm="100000">
                                          <p:val>
                                            <p:fltVal val="0"/>
                                          </p:val>
                                        </p:tav>
                                      </p:tavLst>
                                    </p:anim>
                                    <p:animEffect transition="in" filter="fade">
                                      <p:cBhvr>
                                        <p:cTn id="28" dur="500"/>
                                        <p:tgtEl>
                                          <p:spTgt spid="112670"/>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12672"/>
                                        </p:tgtEl>
                                        <p:attrNameLst>
                                          <p:attrName>style.visibility</p:attrName>
                                        </p:attrNameLst>
                                      </p:cBhvr>
                                      <p:to>
                                        <p:strVal val="visible"/>
                                      </p:to>
                                    </p:set>
                                    <p:anim calcmode="lin" valueType="num">
                                      <p:cBhvr>
                                        <p:cTn id="33" dur="500" fill="hold"/>
                                        <p:tgtEl>
                                          <p:spTgt spid="112672"/>
                                        </p:tgtEl>
                                        <p:attrNameLst>
                                          <p:attrName>ppt_w</p:attrName>
                                        </p:attrNameLst>
                                      </p:cBhvr>
                                      <p:tavLst>
                                        <p:tav tm="0">
                                          <p:val>
                                            <p:fltVal val="0"/>
                                          </p:val>
                                        </p:tav>
                                        <p:tav tm="100000">
                                          <p:val>
                                            <p:strVal val="#ppt_w"/>
                                          </p:val>
                                        </p:tav>
                                      </p:tavLst>
                                    </p:anim>
                                    <p:anim calcmode="lin" valueType="num">
                                      <p:cBhvr>
                                        <p:cTn id="34" dur="500" fill="hold"/>
                                        <p:tgtEl>
                                          <p:spTgt spid="112672"/>
                                        </p:tgtEl>
                                        <p:attrNameLst>
                                          <p:attrName>ppt_h</p:attrName>
                                        </p:attrNameLst>
                                      </p:cBhvr>
                                      <p:tavLst>
                                        <p:tav tm="0">
                                          <p:val>
                                            <p:fltVal val="0"/>
                                          </p:val>
                                        </p:tav>
                                        <p:tav tm="100000">
                                          <p:val>
                                            <p:strVal val="#ppt_h"/>
                                          </p:val>
                                        </p:tav>
                                      </p:tavLst>
                                    </p:anim>
                                    <p:anim calcmode="lin" valueType="num">
                                      <p:cBhvr>
                                        <p:cTn id="35" dur="500" fill="hold"/>
                                        <p:tgtEl>
                                          <p:spTgt spid="112672"/>
                                        </p:tgtEl>
                                        <p:attrNameLst>
                                          <p:attrName>style.rotation</p:attrName>
                                        </p:attrNameLst>
                                      </p:cBhvr>
                                      <p:tavLst>
                                        <p:tav tm="0">
                                          <p:val>
                                            <p:fltVal val="360"/>
                                          </p:val>
                                        </p:tav>
                                        <p:tav tm="100000">
                                          <p:val>
                                            <p:fltVal val="0"/>
                                          </p:val>
                                        </p:tav>
                                      </p:tavLst>
                                    </p:anim>
                                    <p:animEffect transition="in" filter="fade">
                                      <p:cBhvr>
                                        <p:cTn id="36" dur="500"/>
                                        <p:tgtEl>
                                          <p:spTgt spid="112672"/>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112675"/>
                                        </p:tgtEl>
                                        <p:attrNameLst>
                                          <p:attrName>style.visibility</p:attrName>
                                        </p:attrNameLst>
                                      </p:cBhvr>
                                      <p:to>
                                        <p:strVal val="visible"/>
                                      </p:to>
                                    </p:set>
                                    <p:anim calcmode="lin" valueType="num">
                                      <p:cBhvr>
                                        <p:cTn id="41" dur="500" fill="hold"/>
                                        <p:tgtEl>
                                          <p:spTgt spid="112675"/>
                                        </p:tgtEl>
                                        <p:attrNameLst>
                                          <p:attrName>ppt_w</p:attrName>
                                        </p:attrNameLst>
                                      </p:cBhvr>
                                      <p:tavLst>
                                        <p:tav tm="0">
                                          <p:val>
                                            <p:fltVal val="0"/>
                                          </p:val>
                                        </p:tav>
                                        <p:tav tm="100000">
                                          <p:val>
                                            <p:strVal val="#ppt_w"/>
                                          </p:val>
                                        </p:tav>
                                      </p:tavLst>
                                    </p:anim>
                                    <p:anim calcmode="lin" valueType="num">
                                      <p:cBhvr>
                                        <p:cTn id="42" dur="500" fill="hold"/>
                                        <p:tgtEl>
                                          <p:spTgt spid="112675"/>
                                        </p:tgtEl>
                                        <p:attrNameLst>
                                          <p:attrName>ppt_h</p:attrName>
                                        </p:attrNameLst>
                                      </p:cBhvr>
                                      <p:tavLst>
                                        <p:tav tm="0">
                                          <p:val>
                                            <p:strVal val="#ppt_h"/>
                                          </p:val>
                                        </p:tav>
                                        <p:tav tm="100000">
                                          <p:val>
                                            <p:strVal val="#ppt_h"/>
                                          </p:val>
                                        </p:tav>
                                      </p:tavLst>
                                    </p:anim>
                                  </p:childTnLst>
                                </p:cTn>
                              </p:par>
                              <p:par>
                                <p:cTn id="43" presetID="3" presetClass="emph" presetSubtype="2" fill="hold" grpId="1" nodeType="withEffect">
                                  <p:stCondLst>
                                    <p:cond delay="0"/>
                                  </p:stCondLst>
                                  <p:childTnLst>
                                    <p:animClr clrSpc="rgb" dir="cw">
                                      <p:cBhvr override="childStyle">
                                        <p:cTn id="44" dur="2000" fill="hold"/>
                                        <p:tgtEl>
                                          <p:spTgt spid="112675"/>
                                        </p:tgtEl>
                                        <p:attrNameLst>
                                          <p:attrName>style.color</p:attrName>
                                        </p:attrNameLst>
                                      </p:cBhvr>
                                      <p:to>
                                        <a:srgbClr val="FF0000"/>
                                      </p:to>
                                    </p:animClr>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12676"/>
                                        </p:tgtEl>
                                        <p:attrNameLst>
                                          <p:attrName>style.visibility</p:attrName>
                                        </p:attrNameLst>
                                      </p:cBhvr>
                                      <p:to>
                                        <p:strVal val="visible"/>
                                      </p:to>
                                    </p:set>
                                    <p:animEffect transition="in" filter="checkerboard(across)">
                                      <p:cBhvr>
                                        <p:cTn id="49" dur="500"/>
                                        <p:tgtEl>
                                          <p:spTgt spid="112676"/>
                                        </p:tgtEl>
                                      </p:cBhvr>
                                    </p:animEffect>
                                  </p:childTnLst>
                                </p:cTn>
                              </p:par>
                            </p:childTnLst>
                          </p:cTn>
                        </p:par>
                        <p:par>
                          <p:cTn id="50" fill="hold">
                            <p:stCondLst>
                              <p:cond delay="500"/>
                            </p:stCondLst>
                            <p:childTnLst>
                              <p:par>
                                <p:cTn id="51" presetID="3" presetClass="emph" presetSubtype="2" fill="hold" grpId="1" nodeType="afterEffect">
                                  <p:stCondLst>
                                    <p:cond delay="0"/>
                                  </p:stCondLst>
                                  <p:childTnLst>
                                    <p:animClr clrSpc="rgb" dir="cw">
                                      <p:cBhvr override="childStyle">
                                        <p:cTn id="52" dur="2000" fill="hold"/>
                                        <p:tgtEl>
                                          <p:spTgt spid="11267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9" grpId="0"/>
      <p:bldP spid="112670" grpId="0"/>
      <p:bldP spid="112672" grpId="0"/>
      <p:bldP spid="112675" grpId="0"/>
      <p:bldP spid="112675" grpId="1"/>
      <p:bldP spid="112676" grpId="0"/>
      <p:bldP spid="11267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pied de page 2"/>
          <p:cNvSpPr txBox="1">
            <a:spLocks noGrp="1"/>
          </p:cNvSpPr>
          <p:nvPr/>
        </p:nvSpPr>
        <p:spPr bwMode="auto">
          <a:xfrm>
            <a:off x="914400" y="6172200"/>
            <a:ext cx="3962400" cy="457200"/>
          </a:xfrm>
          <a:prstGeom prst="rect">
            <a:avLst/>
          </a:prstGeom>
          <a:noFill/>
          <a:ln>
            <a:miter lim="800000"/>
            <a:headEnd/>
            <a:tailEnd/>
          </a:ln>
        </p:spPr>
        <p:txBody>
          <a:bodyPr anchor="ctr"/>
          <a:lstStyle/>
          <a:p>
            <a:pPr algn="l"/>
            <a:endParaRPr lang="fr-FR" sz="1400" dirty="0">
              <a:solidFill>
                <a:schemeClr val="tx2"/>
              </a:solidFill>
              <a:latin typeface="Perpetua" pitchFamily="18" charset="0"/>
            </a:endParaRPr>
          </a:p>
        </p:txBody>
      </p:sp>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fontAlgn="auto">
              <a:spcBef>
                <a:spcPts val="0"/>
              </a:spcBef>
              <a:spcAft>
                <a:spcPts val="0"/>
              </a:spcAft>
              <a:defRPr/>
            </a:pPr>
            <a:fld id="{263AA93A-7D37-40E5-A916-5C9ABBC3538D}" type="slidenum">
              <a:rPr lang="fr-FR" sz="1400">
                <a:solidFill>
                  <a:srgbClr val="FFFFFF"/>
                </a:solidFill>
                <a:latin typeface="+mj-lt"/>
                <a:ea typeface="+mj-ea"/>
                <a:cs typeface="+mj-cs"/>
              </a:rPr>
              <a:pPr fontAlgn="auto">
                <a:spcBef>
                  <a:spcPts val="0"/>
                </a:spcBef>
                <a:spcAft>
                  <a:spcPts val="0"/>
                </a:spcAft>
                <a:defRPr/>
              </a:pPr>
              <a:t>11</a:t>
            </a:fld>
            <a:endParaRPr lang="fr-FR" sz="1400" dirty="0">
              <a:solidFill>
                <a:srgbClr val="FFFFFF"/>
              </a:solidFill>
              <a:latin typeface="+mj-lt"/>
              <a:ea typeface="+mj-ea"/>
              <a:cs typeface="+mj-cs"/>
            </a:endParaRPr>
          </a:p>
        </p:txBody>
      </p:sp>
      <p:sp>
        <p:nvSpPr>
          <p:cNvPr id="90117" name="Text Box 5"/>
          <p:cNvSpPr txBox="1">
            <a:spLocks noChangeArrowheads="1"/>
          </p:cNvSpPr>
          <p:nvPr/>
        </p:nvSpPr>
        <p:spPr bwMode="auto">
          <a:xfrm>
            <a:off x="1066800" y="685801"/>
            <a:ext cx="7162800" cy="707886"/>
          </a:xfrm>
          <a:prstGeom prst="rect">
            <a:avLst/>
          </a:prstGeom>
          <a:solidFill>
            <a:schemeClr val="accent1"/>
          </a:solidFill>
          <a:ln w="9525">
            <a:noFill/>
            <a:miter lim="800000"/>
            <a:headEnd/>
            <a:tailEnd/>
          </a:ln>
          <a:effectLst/>
        </p:spPr>
        <p:txBody>
          <a:bodyPr>
            <a:spAutoFit/>
          </a:bodyPr>
          <a:lstStyle/>
          <a:p>
            <a:pPr algn="ctr">
              <a:spcBef>
                <a:spcPct val="50000"/>
              </a:spcBef>
            </a:pPr>
            <a:r>
              <a:rPr lang="fr-FR" sz="4000" dirty="0" smtClean="0">
                <a:solidFill>
                  <a:schemeClr val="bg1"/>
                </a:solidFill>
              </a:rPr>
              <a:t>3 Les circuits de la marche en avant</a:t>
            </a:r>
            <a:endParaRPr lang="fr-FR" sz="4000" dirty="0">
              <a:solidFill>
                <a:schemeClr val="bg1"/>
              </a:solidFill>
              <a:latin typeface="Times New Roman" charset="0"/>
            </a:endParaRPr>
          </a:p>
        </p:txBody>
      </p:sp>
      <p:sp>
        <p:nvSpPr>
          <p:cNvPr id="90118" name="Text Box 6"/>
          <p:cNvSpPr txBox="1">
            <a:spLocks noChangeArrowheads="1"/>
          </p:cNvSpPr>
          <p:nvPr/>
        </p:nvSpPr>
        <p:spPr bwMode="auto">
          <a:xfrm>
            <a:off x="990600" y="1524000"/>
            <a:ext cx="7239000" cy="5970865"/>
          </a:xfrm>
          <a:prstGeom prst="rect">
            <a:avLst/>
          </a:prstGeom>
          <a:noFill/>
          <a:ln w="9525">
            <a:noFill/>
            <a:miter lim="800000"/>
            <a:headEnd/>
            <a:tailEnd/>
          </a:ln>
          <a:effectLst/>
        </p:spPr>
        <p:txBody>
          <a:bodyPr>
            <a:spAutoFit/>
          </a:bodyPr>
          <a:lstStyle/>
          <a:p>
            <a:pPr algn="l">
              <a:spcBef>
                <a:spcPct val="50000"/>
              </a:spcBef>
            </a:pPr>
            <a:r>
              <a:rPr lang="fr-FR" sz="2800" dirty="0" smtClean="0">
                <a:solidFill>
                  <a:srgbClr val="0099FF"/>
                </a:solidFill>
              </a:rPr>
              <a:t>.</a:t>
            </a:r>
            <a:endParaRPr lang="fr-FR" sz="2800" dirty="0">
              <a:solidFill>
                <a:srgbClr val="0099FF"/>
              </a:solidFill>
            </a:endParaRPr>
          </a:p>
          <a:p>
            <a:pPr algn="l">
              <a:spcBef>
                <a:spcPct val="50000"/>
              </a:spcBef>
            </a:pPr>
            <a:endParaRPr lang="fr-FR" sz="2800" dirty="0">
              <a:solidFill>
                <a:srgbClr val="0099FF"/>
              </a:solidFill>
            </a:endParaRPr>
          </a:p>
          <a:p>
            <a:pPr algn="l">
              <a:spcBef>
                <a:spcPct val="50000"/>
              </a:spcBef>
              <a:buFontTx/>
              <a:buChar char="-"/>
            </a:pPr>
            <a:r>
              <a:rPr lang="fr-FR" sz="3200" dirty="0"/>
              <a:t> Principes et finalité.</a:t>
            </a:r>
          </a:p>
          <a:p>
            <a:pPr algn="l">
              <a:spcBef>
                <a:spcPct val="50000"/>
              </a:spcBef>
              <a:buFontTx/>
              <a:buChar char="-"/>
            </a:pPr>
            <a:r>
              <a:rPr lang="fr-FR" sz="3200" dirty="0"/>
              <a:t> Circuit des denrées.</a:t>
            </a:r>
          </a:p>
          <a:p>
            <a:pPr algn="l">
              <a:spcBef>
                <a:spcPct val="50000"/>
              </a:spcBef>
              <a:buFontTx/>
              <a:buChar char="-"/>
            </a:pPr>
            <a:r>
              <a:rPr lang="fr-FR" sz="3200" dirty="0"/>
              <a:t> Circuit des personnels.</a:t>
            </a:r>
          </a:p>
          <a:p>
            <a:pPr algn="l">
              <a:spcBef>
                <a:spcPct val="50000"/>
              </a:spcBef>
              <a:buFontTx/>
              <a:buChar char="-"/>
            </a:pPr>
            <a:r>
              <a:rPr lang="fr-FR" sz="3200" dirty="0"/>
              <a:t> Circuit des déchets.</a:t>
            </a:r>
          </a:p>
          <a:p>
            <a:pPr algn="l">
              <a:spcBef>
                <a:spcPct val="50000"/>
              </a:spcBef>
              <a:buFontTx/>
              <a:buChar char="-"/>
            </a:pPr>
            <a:r>
              <a:rPr lang="fr-FR" sz="3200" dirty="0">
                <a:latin typeface="Times New Roman" charset="0"/>
              </a:rPr>
              <a:t> </a:t>
            </a:r>
            <a:r>
              <a:rPr lang="fr-FR" sz="3200" dirty="0"/>
              <a:t>Circuit de la vaisselle.</a:t>
            </a:r>
          </a:p>
          <a:p>
            <a:pPr algn="l">
              <a:spcBef>
                <a:spcPct val="50000"/>
              </a:spcBef>
            </a:pPr>
            <a:endParaRPr lang="fr-FR" sz="2400" dirty="0"/>
          </a:p>
          <a:p>
            <a:pPr algn="l">
              <a:spcBef>
                <a:spcPct val="50000"/>
              </a:spcBef>
            </a:pPr>
            <a:endParaRPr lang="fr-FR" sz="2400" dirty="0">
              <a:latin typeface="Times New Roman" charset="0"/>
            </a:endParaRPr>
          </a:p>
        </p:txBody>
      </p:sp>
      <p:sp>
        <p:nvSpPr>
          <p:cNvPr id="6" name="Espace réservé du numéro de diapositive 5"/>
          <p:cNvSpPr>
            <a:spLocks noGrp="1"/>
          </p:cNvSpPr>
          <p:nvPr>
            <p:ph type="sldNum" sz="quarter" idx="12"/>
          </p:nvPr>
        </p:nvSpPr>
        <p:spPr/>
        <p:txBody>
          <a:bodyPr/>
          <a:lstStyle/>
          <a:p>
            <a:fld id="{2312414C-5E0C-435C-9886-9F9673DDAC4B}" type="slidenum">
              <a:rPr lang="fr-FR" smtClean="0"/>
              <a:pPr/>
              <a:t>11</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0118">
                                            <p:txEl>
                                              <p:pRg st="2" end="2"/>
                                            </p:txEl>
                                          </p:spTgt>
                                        </p:tgtEl>
                                        <p:attrNameLst>
                                          <p:attrName>style.visibility</p:attrName>
                                        </p:attrNameLst>
                                      </p:cBhvr>
                                      <p:to>
                                        <p:strVal val="visible"/>
                                      </p:to>
                                    </p:set>
                                    <p:animEffect transition="in" filter="diamond(in)">
                                      <p:cBhvr>
                                        <p:cTn id="7" dur="2000"/>
                                        <p:tgtEl>
                                          <p:spTgt spid="901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0118">
                                            <p:txEl>
                                              <p:pRg st="3" end="3"/>
                                            </p:txEl>
                                          </p:spTgt>
                                        </p:tgtEl>
                                        <p:attrNameLst>
                                          <p:attrName>style.visibility</p:attrName>
                                        </p:attrNameLst>
                                      </p:cBhvr>
                                      <p:to>
                                        <p:strVal val="visible"/>
                                      </p:to>
                                    </p:set>
                                    <p:animEffect transition="in" filter="diamond(in)">
                                      <p:cBhvr>
                                        <p:cTn id="12" dur="2000"/>
                                        <p:tgtEl>
                                          <p:spTgt spid="901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0118">
                                            <p:txEl>
                                              <p:pRg st="4" end="4"/>
                                            </p:txEl>
                                          </p:spTgt>
                                        </p:tgtEl>
                                        <p:attrNameLst>
                                          <p:attrName>style.visibility</p:attrName>
                                        </p:attrNameLst>
                                      </p:cBhvr>
                                      <p:to>
                                        <p:strVal val="visible"/>
                                      </p:to>
                                    </p:set>
                                    <p:animEffect transition="in" filter="diamond(in)">
                                      <p:cBhvr>
                                        <p:cTn id="17" dur="2000"/>
                                        <p:tgtEl>
                                          <p:spTgt spid="901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0118">
                                            <p:txEl>
                                              <p:pRg st="5" end="5"/>
                                            </p:txEl>
                                          </p:spTgt>
                                        </p:tgtEl>
                                        <p:attrNameLst>
                                          <p:attrName>style.visibility</p:attrName>
                                        </p:attrNameLst>
                                      </p:cBhvr>
                                      <p:to>
                                        <p:strVal val="visible"/>
                                      </p:to>
                                    </p:set>
                                    <p:animEffect transition="in" filter="diamond(in)">
                                      <p:cBhvr>
                                        <p:cTn id="22" dur="2000"/>
                                        <p:tgtEl>
                                          <p:spTgt spid="9011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90118">
                                            <p:txEl>
                                              <p:pRg st="6" end="6"/>
                                            </p:txEl>
                                          </p:spTgt>
                                        </p:tgtEl>
                                        <p:attrNameLst>
                                          <p:attrName>style.visibility</p:attrName>
                                        </p:attrNameLst>
                                      </p:cBhvr>
                                      <p:to>
                                        <p:strVal val="visible"/>
                                      </p:to>
                                    </p:set>
                                    <p:animEffect transition="in" filter="diamond(in)">
                                      <p:cBhvr>
                                        <p:cTn id="27" dur="2000"/>
                                        <p:tgtEl>
                                          <p:spTgt spid="901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fontAlgn="auto">
              <a:spcBef>
                <a:spcPts val="0"/>
              </a:spcBef>
              <a:spcAft>
                <a:spcPts val="0"/>
              </a:spcAft>
              <a:defRPr/>
            </a:pPr>
            <a:fld id="{AEA385D4-24B0-4CD1-B8EF-6F6C8B92E414}" type="slidenum">
              <a:rPr lang="fr-FR" sz="1400">
                <a:solidFill>
                  <a:srgbClr val="FFFFFF"/>
                </a:solidFill>
                <a:latin typeface="+mj-lt"/>
                <a:ea typeface="+mj-ea"/>
                <a:cs typeface="+mj-cs"/>
              </a:rPr>
              <a:pPr fontAlgn="auto">
                <a:spcBef>
                  <a:spcPts val="0"/>
                </a:spcBef>
                <a:spcAft>
                  <a:spcPts val="0"/>
                </a:spcAft>
                <a:defRPr/>
              </a:pPr>
              <a:t>12</a:t>
            </a:fld>
            <a:endParaRPr lang="fr-FR" sz="1400" dirty="0">
              <a:solidFill>
                <a:srgbClr val="FFFFFF"/>
              </a:solidFill>
              <a:latin typeface="+mj-lt"/>
              <a:ea typeface="+mj-ea"/>
              <a:cs typeface="+mj-cs"/>
            </a:endParaRPr>
          </a:p>
        </p:txBody>
      </p:sp>
      <p:sp>
        <p:nvSpPr>
          <p:cNvPr id="10251" name="Text Box 11"/>
          <p:cNvSpPr txBox="1">
            <a:spLocks noChangeArrowheads="1"/>
          </p:cNvSpPr>
          <p:nvPr/>
        </p:nvSpPr>
        <p:spPr bwMode="auto">
          <a:xfrm>
            <a:off x="900114" y="476251"/>
            <a:ext cx="7488237" cy="646331"/>
          </a:xfrm>
          <a:prstGeom prst="rect">
            <a:avLst/>
          </a:prstGeom>
          <a:noFill/>
          <a:ln w="9525">
            <a:noFill/>
            <a:miter lim="800000"/>
            <a:headEnd/>
            <a:tailEnd/>
          </a:ln>
          <a:effectLst/>
        </p:spPr>
        <p:txBody>
          <a:bodyPr>
            <a:spAutoFit/>
          </a:bodyPr>
          <a:lstStyle/>
          <a:p>
            <a:pPr>
              <a:spcBef>
                <a:spcPct val="50000"/>
              </a:spcBef>
            </a:pPr>
            <a:r>
              <a:rPr lang="fr-FR" sz="3600" dirty="0"/>
              <a:t>Principes et finalité</a:t>
            </a:r>
          </a:p>
        </p:txBody>
      </p:sp>
      <p:sp>
        <p:nvSpPr>
          <p:cNvPr id="10252" name="Text Box 12"/>
          <p:cNvSpPr txBox="1">
            <a:spLocks noChangeArrowheads="1"/>
          </p:cNvSpPr>
          <p:nvPr/>
        </p:nvSpPr>
        <p:spPr bwMode="auto">
          <a:xfrm>
            <a:off x="827088" y="1196976"/>
            <a:ext cx="7273925" cy="4662815"/>
          </a:xfrm>
          <a:prstGeom prst="rect">
            <a:avLst/>
          </a:prstGeom>
          <a:noFill/>
          <a:ln w="9525">
            <a:noFill/>
            <a:miter lim="800000"/>
            <a:headEnd/>
            <a:tailEnd/>
          </a:ln>
          <a:effectLst/>
        </p:spPr>
        <p:txBody>
          <a:bodyPr>
            <a:spAutoFit/>
          </a:bodyPr>
          <a:lstStyle/>
          <a:p>
            <a:pPr algn="l">
              <a:spcBef>
                <a:spcPct val="50000"/>
              </a:spcBef>
            </a:pPr>
            <a:r>
              <a:rPr lang="fr-FR" dirty="0"/>
              <a:t>Le principe de la marche en avant doit permettre de ne pas faire croiser des produits ou matériaux contaminants et des produits alimentaires et de conditionnement décontaminés, pasteurisés ou stérilisés.</a:t>
            </a:r>
          </a:p>
          <a:p>
            <a:pPr algn="l">
              <a:spcBef>
                <a:spcPct val="50000"/>
              </a:spcBef>
            </a:pPr>
            <a:r>
              <a:rPr lang="fr-FR" dirty="0"/>
              <a:t>Il doit permettre aussi que des produits contaminés ne soient contaminé par d’autres souches.</a:t>
            </a:r>
          </a:p>
          <a:p>
            <a:pPr algn="l">
              <a:spcBef>
                <a:spcPct val="50000"/>
              </a:spcBef>
            </a:pPr>
            <a:r>
              <a:rPr lang="fr-FR" dirty="0"/>
              <a:t>Il doit permettre aussi que le personnel ne soit une source de contamination pour les produits alimentaires ou de conditionnement.</a:t>
            </a:r>
          </a:p>
          <a:p>
            <a:pPr algn="l">
              <a:spcBef>
                <a:spcPct val="50000"/>
              </a:spcBef>
            </a:pPr>
            <a:r>
              <a:rPr lang="fr-FR" dirty="0"/>
              <a:t>Il est donc nécessaire de mettre en place des circuits distincts et des procédures de travail pour maîtriser les inter contaminations.</a:t>
            </a:r>
          </a:p>
          <a:p>
            <a:pPr algn="l">
              <a:spcBef>
                <a:spcPct val="50000"/>
              </a:spcBef>
              <a:buClr>
                <a:srgbClr val="FF0000"/>
              </a:buClr>
              <a:buFontTx/>
              <a:buChar char="•"/>
            </a:pPr>
            <a:r>
              <a:rPr lang="fr-FR" dirty="0"/>
              <a:t> Les circuits pour les denrées alimentaires et produits de conditionnement.</a:t>
            </a:r>
          </a:p>
          <a:p>
            <a:pPr algn="l">
              <a:spcBef>
                <a:spcPct val="50000"/>
              </a:spcBef>
              <a:buClr>
                <a:srgbClr val="FF0000"/>
              </a:buClr>
              <a:buFontTx/>
              <a:buChar char="•"/>
            </a:pPr>
            <a:r>
              <a:rPr lang="fr-FR" dirty="0"/>
              <a:t> Les circuits pour le personnel.</a:t>
            </a:r>
          </a:p>
          <a:p>
            <a:pPr algn="l">
              <a:spcBef>
                <a:spcPct val="50000"/>
              </a:spcBef>
              <a:buClr>
                <a:srgbClr val="FF0000"/>
              </a:buClr>
              <a:buFontTx/>
              <a:buChar char="•"/>
            </a:pPr>
            <a:r>
              <a:rPr lang="fr-FR" dirty="0"/>
              <a:t> Les circuits pour les déchets.</a:t>
            </a:r>
          </a:p>
          <a:p>
            <a:pPr algn="l">
              <a:spcBef>
                <a:spcPct val="50000"/>
              </a:spcBef>
              <a:buClr>
                <a:srgbClr val="FF0000"/>
              </a:buClr>
              <a:buFontTx/>
              <a:buChar char="•"/>
            </a:pPr>
            <a:r>
              <a:rPr lang="fr-FR" dirty="0"/>
              <a:t> Les circuits pour la vaisselle. </a:t>
            </a:r>
          </a:p>
        </p:txBody>
      </p:sp>
      <p:sp>
        <p:nvSpPr>
          <p:cNvPr id="6" name="Espace réservé du numéro de diapositive 5"/>
          <p:cNvSpPr>
            <a:spLocks noGrp="1"/>
          </p:cNvSpPr>
          <p:nvPr>
            <p:ph type="sldNum" sz="quarter" idx="12"/>
          </p:nvPr>
        </p:nvSpPr>
        <p:spPr/>
        <p:txBody>
          <a:bodyPr/>
          <a:lstStyle/>
          <a:p>
            <a:fld id="{2312414C-5E0C-435C-9886-9F9673DDAC4B}" type="slidenum">
              <a:rPr lang="fr-FR" smtClean="0"/>
              <a:pPr/>
              <a:t>12</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52">
                                            <p:txEl>
                                              <p:pRg st="1" end="1"/>
                                            </p:txEl>
                                          </p:spTgt>
                                        </p:tgtEl>
                                        <p:attrNameLst>
                                          <p:attrName>style.visibility</p:attrName>
                                        </p:attrNameLst>
                                      </p:cBhvr>
                                      <p:to>
                                        <p:strVal val="visible"/>
                                      </p:to>
                                    </p:set>
                                    <p:animEffect transition="in" filter="checkerboard(across)">
                                      <p:cBhvr>
                                        <p:cTn id="7" dur="500"/>
                                        <p:tgtEl>
                                          <p:spTgt spid="1025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52">
                                            <p:txEl>
                                              <p:pRg st="2" end="2"/>
                                            </p:txEl>
                                          </p:spTgt>
                                        </p:tgtEl>
                                        <p:attrNameLst>
                                          <p:attrName>style.visibility</p:attrName>
                                        </p:attrNameLst>
                                      </p:cBhvr>
                                      <p:to>
                                        <p:strVal val="visible"/>
                                      </p:to>
                                    </p:set>
                                    <p:animEffect transition="in" filter="checkerboard(across)">
                                      <p:cBhvr>
                                        <p:cTn id="12" dur="500"/>
                                        <p:tgtEl>
                                          <p:spTgt spid="102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52">
                                            <p:txEl>
                                              <p:pRg st="3" end="3"/>
                                            </p:txEl>
                                          </p:spTgt>
                                        </p:tgtEl>
                                        <p:attrNameLst>
                                          <p:attrName>style.visibility</p:attrName>
                                        </p:attrNameLst>
                                      </p:cBhvr>
                                      <p:to>
                                        <p:strVal val="visible"/>
                                      </p:to>
                                    </p:set>
                                    <p:animEffect transition="in" filter="checkerboard(across)">
                                      <p:cBhvr>
                                        <p:cTn id="17" dur="500"/>
                                        <p:tgtEl>
                                          <p:spTgt spid="1025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0252">
                                            <p:txEl>
                                              <p:pRg st="4" end="4"/>
                                            </p:txEl>
                                          </p:spTgt>
                                        </p:tgtEl>
                                        <p:attrNameLst>
                                          <p:attrName>style.visibility</p:attrName>
                                        </p:attrNameLst>
                                      </p:cBhvr>
                                      <p:to>
                                        <p:strVal val="visible"/>
                                      </p:to>
                                    </p:set>
                                    <p:anim calcmode="lin" valueType="num">
                                      <p:cBhvr>
                                        <p:cTn id="22" dur="500" fill="hold"/>
                                        <p:tgtEl>
                                          <p:spTgt spid="1025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1025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0252">
                                            <p:txEl>
                                              <p:pRg st="5" end="5"/>
                                            </p:txEl>
                                          </p:spTgt>
                                        </p:tgtEl>
                                        <p:attrNameLst>
                                          <p:attrName>style.visibility</p:attrName>
                                        </p:attrNameLst>
                                      </p:cBhvr>
                                      <p:to>
                                        <p:strVal val="visible"/>
                                      </p:to>
                                    </p:set>
                                    <p:anim calcmode="lin" valueType="num">
                                      <p:cBhvr>
                                        <p:cTn id="28" dur="500" fill="hold"/>
                                        <p:tgtEl>
                                          <p:spTgt spid="1025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1025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10252">
                                            <p:txEl>
                                              <p:pRg st="6" end="6"/>
                                            </p:txEl>
                                          </p:spTgt>
                                        </p:tgtEl>
                                        <p:attrNameLst>
                                          <p:attrName>style.visibility</p:attrName>
                                        </p:attrNameLst>
                                      </p:cBhvr>
                                      <p:to>
                                        <p:strVal val="visible"/>
                                      </p:to>
                                    </p:set>
                                    <p:anim calcmode="lin" valueType="num">
                                      <p:cBhvr>
                                        <p:cTn id="34" dur="500" fill="hold"/>
                                        <p:tgtEl>
                                          <p:spTgt spid="10252">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10252">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10252">
                                            <p:txEl>
                                              <p:pRg st="7" end="7"/>
                                            </p:txEl>
                                          </p:spTgt>
                                        </p:tgtEl>
                                        <p:attrNameLst>
                                          <p:attrName>style.visibility</p:attrName>
                                        </p:attrNameLst>
                                      </p:cBhvr>
                                      <p:to>
                                        <p:strVal val="visible"/>
                                      </p:to>
                                    </p:set>
                                    <p:anim calcmode="lin" valueType="num">
                                      <p:cBhvr>
                                        <p:cTn id="40" dur="500" fill="hold"/>
                                        <p:tgtEl>
                                          <p:spTgt spid="10252">
                                            <p:txEl>
                                              <p:pRg st="7" end="7"/>
                                            </p:txEl>
                                          </p:spTgt>
                                        </p:tgtEl>
                                        <p:attrNameLst>
                                          <p:attrName>ppt_w</p:attrName>
                                        </p:attrNameLst>
                                      </p:cBhvr>
                                      <p:tavLst>
                                        <p:tav tm="0">
                                          <p:val>
                                            <p:fltVal val="0"/>
                                          </p:val>
                                        </p:tav>
                                        <p:tav tm="100000">
                                          <p:val>
                                            <p:strVal val="#ppt_w"/>
                                          </p:val>
                                        </p:tav>
                                      </p:tavLst>
                                    </p:anim>
                                    <p:anim calcmode="lin" valueType="num">
                                      <p:cBhvr>
                                        <p:cTn id="41" dur="500" fill="hold"/>
                                        <p:tgtEl>
                                          <p:spTgt spid="10252">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582594"/>
          </a:xfrm>
          <a:solidFill>
            <a:schemeClr val="accent1"/>
          </a:solidFill>
        </p:spPr>
        <p:txBody>
          <a:bodyPr>
            <a:normAutofit/>
          </a:bodyPr>
          <a:lstStyle/>
          <a:p>
            <a:pPr algn="ctr"/>
            <a:r>
              <a:rPr lang="fr-FR" sz="2800" dirty="0" smtClean="0">
                <a:solidFill>
                  <a:schemeClr val="bg1"/>
                </a:solidFill>
              </a:rPr>
              <a:t>Tableau Récapitulatif de la marche en avant</a:t>
            </a:r>
            <a:endParaRPr lang="fr-FR" sz="2800" dirty="0">
              <a:solidFill>
                <a:schemeClr val="bg1"/>
              </a:solidFill>
            </a:endParaRPr>
          </a:p>
        </p:txBody>
      </p:sp>
      <p:sp>
        <p:nvSpPr>
          <p:cNvPr id="3" name="Espace réservé du contenu 2"/>
          <p:cNvSpPr>
            <a:spLocks noGrp="1"/>
          </p:cNvSpPr>
          <p:nvPr>
            <p:ph sz="quarter" idx="1"/>
          </p:nvPr>
        </p:nvSpPr>
        <p:spPr>
          <a:xfrm>
            <a:off x="142844" y="928671"/>
            <a:ext cx="8858312" cy="5715040"/>
          </a:xfrm>
        </p:spPr>
        <p:txBody>
          <a:bodyPr/>
          <a:lstStyle/>
          <a:p>
            <a:endParaRPr lang="fr-FR" dirty="0"/>
          </a:p>
        </p:txBody>
      </p:sp>
      <p:sp>
        <p:nvSpPr>
          <p:cNvPr id="4" name="Rectangle 3"/>
          <p:cNvSpPr/>
          <p:nvPr/>
        </p:nvSpPr>
        <p:spPr>
          <a:xfrm>
            <a:off x="142844" y="1000108"/>
            <a:ext cx="2500331"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Evacuation des déchets</a:t>
            </a:r>
            <a:endParaRPr lang="fr-FR" sz="1600" b="1" dirty="0"/>
          </a:p>
        </p:txBody>
      </p:sp>
      <p:sp>
        <p:nvSpPr>
          <p:cNvPr id="5" name="Rectangle 4"/>
          <p:cNvSpPr/>
          <p:nvPr/>
        </p:nvSpPr>
        <p:spPr>
          <a:xfrm>
            <a:off x="142844" y="1571613"/>
            <a:ext cx="2500331"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Vers le local poubelles</a:t>
            </a:r>
            <a:endParaRPr lang="fr-FR" sz="1600" b="1" dirty="0"/>
          </a:p>
        </p:txBody>
      </p:sp>
      <p:sp>
        <p:nvSpPr>
          <p:cNvPr id="6" name="Espace réservé du contenu 2"/>
          <p:cNvSpPr txBox="1">
            <a:spLocks/>
          </p:cNvSpPr>
          <p:nvPr/>
        </p:nvSpPr>
        <p:spPr>
          <a:xfrm>
            <a:off x="285689" y="928671"/>
            <a:ext cx="8715468" cy="5715040"/>
          </a:xfrm>
          <a:prstGeom prst="rect">
            <a:avLst/>
          </a:prstGeom>
        </p:spPr>
        <p:txBody>
          <a:bodyPr vert="horz">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rot="10800000" flipV="1">
            <a:off x="142844" y="2143116"/>
            <a:ext cx="2500331"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Eliminer les emballages cartons papiers cageots</a:t>
            </a:r>
            <a:endParaRPr lang="fr-FR" sz="1600" b="1" dirty="0"/>
          </a:p>
        </p:txBody>
      </p:sp>
      <p:sp>
        <p:nvSpPr>
          <p:cNvPr id="8" name="Rectangle 7"/>
          <p:cNvSpPr/>
          <p:nvPr/>
        </p:nvSpPr>
        <p:spPr>
          <a:xfrm>
            <a:off x="142844" y="2857497"/>
            <a:ext cx="2500331"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Evacuer immédiatement les épluchures parures os et déchets</a:t>
            </a:r>
            <a:endParaRPr lang="fr-FR" sz="1600" b="1" dirty="0"/>
          </a:p>
        </p:txBody>
      </p:sp>
      <p:sp>
        <p:nvSpPr>
          <p:cNvPr id="9" name="Rectangle 8"/>
          <p:cNvSpPr/>
          <p:nvPr/>
        </p:nvSpPr>
        <p:spPr>
          <a:xfrm>
            <a:off x="142844" y="3714753"/>
            <a:ext cx="2500331"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Evacuer immédiatement les déchets parures et graisses</a:t>
            </a:r>
            <a:endParaRPr lang="fr-FR" sz="1600" b="1" dirty="0"/>
          </a:p>
        </p:txBody>
      </p:sp>
      <p:sp>
        <p:nvSpPr>
          <p:cNvPr id="10" name="Rectangle 9"/>
          <p:cNvSpPr/>
          <p:nvPr/>
        </p:nvSpPr>
        <p:spPr>
          <a:xfrm>
            <a:off x="2928926" y="1000108"/>
            <a:ext cx="2643207"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Principe de la marche   </a:t>
            </a:r>
            <a:r>
              <a:rPr lang="fr-FR" sz="1600" b="1" dirty="0" smtClean="0"/>
              <a:t>       </a:t>
            </a:r>
            <a:r>
              <a:rPr lang="fr-FR" sz="1600" b="1" dirty="0" smtClean="0"/>
              <a:t>en avant</a:t>
            </a:r>
            <a:endParaRPr lang="fr-FR" sz="1600" b="1" dirty="0"/>
          </a:p>
        </p:txBody>
      </p:sp>
      <p:sp>
        <p:nvSpPr>
          <p:cNvPr id="11" name="Rectangle 10"/>
          <p:cNvSpPr/>
          <p:nvPr/>
        </p:nvSpPr>
        <p:spPr>
          <a:xfrm>
            <a:off x="2928926" y="1571613"/>
            <a:ext cx="2643207"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Réception des marchandises contrôle</a:t>
            </a:r>
            <a:endParaRPr lang="fr-FR" sz="1600" b="1" dirty="0"/>
          </a:p>
        </p:txBody>
      </p:sp>
      <p:sp>
        <p:nvSpPr>
          <p:cNvPr id="12" name="Rectangle 11"/>
          <p:cNvSpPr/>
          <p:nvPr/>
        </p:nvSpPr>
        <p:spPr>
          <a:xfrm>
            <a:off x="2928926" y="2143116"/>
            <a:ext cx="2643207"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Stockage des denrées avant préparation</a:t>
            </a:r>
            <a:endParaRPr lang="fr-FR" sz="1600" b="1" dirty="0"/>
          </a:p>
        </p:txBody>
      </p:sp>
      <p:sp>
        <p:nvSpPr>
          <p:cNvPr id="13" name="Rectangle 12"/>
          <p:cNvSpPr/>
          <p:nvPr/>
        </p:nvSpPr>
        <p:spPr>
          <a:xfrm>
            <a:off x="2928926" y="2857497"/>
            <a:ext cx="2643207"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Préparation  préliminaire</a:t>
            </a:r>
            <a:endParaRPr lang="fr-FR" sz="1600" b="1" dirty="0"/>
          </a:p>
        </p:txBody>
      </p:sp>
      <p:sp>
        <p:nvSpPr>
          <p:cNvPr id="14" name="Rectangle 13"/>
          <p:cNvSpPr/>
          <p:nvPr/>
        </p:nvSpPr>
        <p:spPr>
          <a:xfrm>
            <a:off x="2928926" y="3714753"/>
            <a:ext cx="2643207"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Cuisson </a:t>
            </a:r>
            <a:endParaRPr lang="fr-FR" sz="1600" b="1" dirty="0"/>
          </a:p>
        </p:txBody>
      </p:sp>
      <p:sp>
        <p:nvSpPr>
          <p:cNvPr id="15" name="Rectangle 14"/>
          <p:cNvSpPr/>
          <p:nvPr/>
        </p:nvSpPr>
        <p:spPr>
          <a:xfrm>
            <a:off x="2928926" y="4714884"/>
            <a:ext cx="2643207"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Conditionnement</a:t>
            </a:r>
            <a:r>
              <a:rPr lang="fr-FR" dirty="0" smtClean="0"/>
              <a:t> </a:t>
            </a:r>
            <a:endParaRPr lang="fr-FR" dirty="0"/>
          </a:p>
        </p:txBody>
      </p:sp>
      <p:sp>
        <p:nvSpPr>
          <p:cNvPr id="16" name="Rectangle 15"/>
          <p:cNvSpPr/>
          <p:nvPr/>
        </p:nvSpPr>
        <p:spPr>
          <a:xfrm>
            <a:off x="5786446" y="1000108"/>
            <a:ext cx="3214711"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Locaux concernés</a:t>
            </a:r>
            <a:endParaRPr lang="fr-FR" sz="1600" b="1" dirty="0"/>
          </a:p>
        </p:txBody>
      </p:sp>
      <p:sp>
        <p:nvSpPr>
          <p:cNvPr id="17" name="Rectangle 16"/>
          <p:cNvSpPr/>
          <p:nvPr/>
        </p:nvSpPr>
        <p:spPr>
          <a:xfrm>
            <a:off x="5786446" y="1571613"/>
            <a:ext cx="3214711"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Bureau de contrôle</a:t>
            </a:r>
            <a:endParaRPr lang="fr-FR" sz="1600" b="1" dirty="0"/>
          </a:p>
        </p:txBody>
      </p:sp>
      <p:sp>
        <p:nvSpPr>
          <p:cNvPr id="18" name="Rectangle 17"/>
          <p:cNvSpPr/>
          <p:nvPr/>
        </p:nvSpPr>
        <p:spPr>
          <a:xfrm>
            <a:off x="5786446" y="2143116"/>
            <a:ext cx="3214711"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Chambre froide positive, Chambre froide négative Economat</a:t>
            </a:r>
            <a:endParaRPr lang="fr-FR" sz="1600" b="1" dirty="0"/>
          </a:p>
        </p:txBody>
      </p:sp>
      <p:sp>
        <p:nvSpPr>
          <p:cNvPr id="19" name="Rectangle 18"/>
          <p:cNvSpPr/>
          <p:nvPr/>
        </p:nvSpPr>
        <p:spPr>
          <a:xfrm>
            <a:off x="5786446" y="2857497"/>
            <a:ext cx="3214711"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Légumerie Habillage poissons Boucherie Préparations froides Garde manger  </a:t>
            </a:r>
            <a:endParaRPr lang="fr-FR" sz="1600" b="1" dirty="0"/>
          </a:p>
        </p:txBody>
      </p:sp>
      <p:sp>
        <p:nvSpPr>
          <p:cNvPr id="20" name="Rectangle 19"/>
          <p:cNvSpPr/>
          <p:nvPr/>
        </p:nvSpPr>
        <p:spPr>
          <a:xfrm>
            <a:off x="5786446" y="3714753"/>
            <a:ext cx="3214711"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Cuisine Pâtisserie</a:t>
            </a:r>
            <a:endParaRPr lang="fr-FR" sz="1600" b="1" dirty="0"/>
          </a:p>
        </p:txBody>
      </p:sp>
      <p:sp>
        <p:nvSpPr>
          <p:cNvPr id="21" name="Rectangle 20"/>
          <p:cNvSpPr/>
          <p:nvPr/>
        </p:nvSpPr>
        <p:spPr>
          <a:xfrm>
            <a:off x="5786446" y="4714884"/>
            <a:ext cx="3214711"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Zone de conditionnement</a:t>
            </a:r>
            <a:endParaRPr lang="fr-FR" sz="1600" b="1" dirty="0"/>
          </a:p>
        </p:txBody>
      </p:sp>
      <p:cxnSp>
        <p:nvCxnSpPr>
          <p:cNvPr id="33" name="Connecteur droit avec flèche 32"/>
          <p:cNvCxnSpPr/>
          <p:nvPr/>
        </p:nvCxnSpPr>
        <p:spPr>
          <a:xfrm rot="5400000">
            <a:off x="4000497" y="5643579"/>
            <a:ext cx="428628" cy="158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928926" y="5857892"/>
            <a:ext cx="2643207"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Liaison Chaude</a:t>
            </a:r>
            <a:endParaRPr lang="fr-FR" sz="1600" b="1" dirty="0"/>
          </a:p>
        </p:txBody>
      </p:sp>
      <p:sp>
        <p:nvSpPr>
          <p:cNvPr id="35" name="Rectangle 34"/>
          <p:cNvSpPr/>
          <p:nvPr/>
        </p:nvSpPr>
        <p:spPr>
          <a:xfrm>
            <a:off x="5786446" y="5857892"/>
            <a:ext cx="3214711"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Liaison réfrigérée</a:t>
            </a:r>
            <a:endParaRPr lang="fr-FR" sz="1600" b="1" dirty="0"/>
          </a:p>
        </p:txBody>
      </p:sp>
      <p:cxnSp>
        <p:nvCxnSpPr>
          <p:cNvPr id="37" name="Connecteur droit avec flèche 36"/>
          <p:cNvCxnSpPr/>
          <p:nvPr/>
        </p:nvCxnSpPr>
        <p:spPr>
          <a:xfrm>
            <a:off x="4214809" y="5429265"/>
            <a:ext cx="3071835" cy="35719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6" name="Espace réservé du numéro de diapositive 25"/>
          <p:cNvSpPr>
            <a:spLocks noGrp="1"/>
          </p:cNvSpPr>
          <p:nvPr>
            <p:ph type="sldNum" sz="quarter" idx="12"/>
          </p:nvPr>
        </p:nvSpPr>
        <p:spPr/>
        <p:txBody>
          <a:bodyPr/>
          <a:lstStyle/>
          <a:p>
            <a:fld id="{2312414C-5E0C-435C-9886-9F9673DDAC4B}" type="slidenum">
              <a:rPr lang="fr-FR" smtClean="0"/>
              <a:pPr/>
              <a:t>13</a:t>
            </a:fld>
            <a:endParaRPr lang="fr-FR"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dirty="0"/>
          </a:p>
        </p:txBody>
      </p:sp>
      <p:pic>
        <p:nvPicPr>
          <p:cNvPr id="26626" name="Picture 2"/>
          <p:cNvPicPr>
            <a:picLocks noChangeAspect="1" noChangeArrowheads="1"/>
          </p:cNvPicPr>
          <p:nvPr/>
        </p:nvPicPr>
        <p:blipFill>
          <a:blip r:embed="rId2"/>
          <a:srcRect/>
          <a:stretch>
            <a:fillRect/>
          </a:stretch>
        </p:blipFill>
        <p:spPr bwMode="auto">
          <a:xfrm>
            <a:off x="0" y="0"/>
            <a:ext cx="9144000" cy="7715280"/>
          </a:xfrm>
          <a:prstGeom prst="rect">
            <a:avLst/>
          </a:prstGeom>
          <a:noFill/>
          <a:ln w="9525">
            <a:noFill/>
            <a:miter lim="800000"/>
            <a:headEnd/>
            <a:tailEnd/>
          </a:ln>
          <a:effectLst/>
        </p:spPr>
      </p:pic>
      <p:cxnSp>
        <p:nvCxnSpPr>
          <p:cNvPr id="6" name="Connecteur droit avec flèche 5"/>
          <p:cNvCxnSpPr/>
          <p:nvPr/>
        </p:nvCxnSpPr>
        <p:spPr>
          <a:xfrm rot="5400000" flipH="1" flipV="1">
            <a:off x="4822034" y="4036224"/>
            <a:ext cx="78581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5214943" y="3643314"/>
            <a:ext cx="57150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4679157" y="2464587"/>
            <a:ext cx="235745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rot="5400000">
            <a:off x="5536414" y="1535894"/>
            <a:ext cx="35719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0800000">
            <a:off x="5000629" y="1643051"/>
            <a:ext cx="642943"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a:off x="4643439" y="2000241"/>
            <a:ext cx="7143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10800000">
            <a:off x="4000497" y="2357430"/>
            <a:ext cx="100013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flipH="1" flipV="1">
            <a:off x="3606793" y="1964521"/>
            <a:ext cx="786612" cy="7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4000497" y="1857364"/>
            <a:ext cx="42862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10800000" flipV="1">
            <a:off x="3643306" y="2357430"/>
            <a:ext cx="357191"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3000365" y="3071811"/>
            <a:ext cx="128588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10800000">
            <a:off x="3000365" y="3714753"/>
            <a:ext cx="64294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10800000">
            <a:off x="3000365" y="2428869"/>
            <a:ext cx="64294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a:off x="2393142" y="3107529"/>
            <a:ext cx="121444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16200000" flipV="1">
            <a:off x="2678894" y="2178835"/>
            <a:ext cx="357190"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10800000">
            <a:off x="2285984" y="1500174"/>
            <a:ext cx="171451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rot="10800000">
            <a:off x="2428860" y="3143248"/>
            <a:ext cx="571504"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en angle 51"/>
          <p:cNvCxnSpPr/>
          <p:nvPr/>
        </p:nvCxnSpPr>
        <p:spPr>
          <a:xfrm rot="10800000" flipV="1">
            <a:off x="2071671" y="3214687"/>
            <a:ext cx="428628" cy="71438"/>
          </a:xfrm>
          <a:prstGeom prst="bentConnector3">
            <a:avLst>
              <a:gd name="adj1" fmla="val 844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rot="5400000" flipH="1" flipV="1">
            <a:off x="1215209" y="2428868"/>
            <a:ext cx="1713718" cy="7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en angle 62"/>
          <p:cNvCxnSpPr/>
          <p:nvPr/>
        </p:nvCxnSpPr>
        <p:spPr>
          <a:xfrm rot="10800000" flipV="1">
            <a:off x="1500167" y="1571613"/>
            <a:ext cx="571504" cy="357190"/>
          </a:xfrm>
          <a:prstGeom prst="bentConnector3">
            <a:avLst>
              <a:gd name="adj1" fmla="val 74935"/>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rot="5400000">
            <a:off x="429391" y="3000371"/>
            <a:ext cx="2142346" cy="7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rot="10800000">
            <a:off x="1000100" y="4071942"/>
            <a:ext cx="50006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rot="5400000">
            <a:off x="607192" y="4321976"/>
            <a:ext cx="642942"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428729" y="142853"/>
            <a:ext cx="6643735"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u="sng" dirty="0" smtClean="0"/>
              <a:t>Plan de circulation des produits surgelés</a:t>
            </a:r>
            <a:endParaRPr lang="fr-FR" sz="2800" b="1" u="sng" dirty="0"/>
          </a:p>
        </p:txBody>
      </p:sp>
      <p:sp>
        <p:nvSpPr>
          <p:cNvPr id="29" name="Espace réservé du numéro de diapositive 28"/>
          <p:cNvSpPr>
            <a:spLocks noGrp="1"/>
          </p:cNvSpPr>
          <p:nvPr>
            <p:ph type="sldNum" sz="quarter" idx="12"/>
          </p:nvPr>
        </p:nvSpPr>
        <p:spPr/>
        <p:txBody>
          <a:bodyPr/>
          <a:lstStyle/>
          <a:p>
            <a:fld id="{2312414C-5E0C-435C-9886-9F9673DDAC4B}" type="slidenum">
              <a:rPr lang="fr-FR" smtClean="0"/>
              <a:pPr/>
              <a:t>14</a:t>
            </a:fld>
            <a:endParaRPr lang="fr-F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sz="quarter" idx="1"/>
          </p:nvPr>
        </p:nvSpPr>
        <p:spPr/>
        <p:txBody>
          <a:bodyPr/>
          <a:lstStyle/>
          <a:p>
            <a:endParaRPr lang="fr-FR" dirty="0"/>
          </a:p>
        </p:txBody>
      </p:sp>
      <p:pic>
        <p:nvPicPr>
          <p:cNvPr id="26626" name="Picture 2"/>
          <p:cNvPicPr>
            <a:picLocks noChangeAspect="1" noChangeArrowheads="1"/>
          </p:cNvPicPr>
          <p:nvPr/>
        </p:nvPicPr>
        <p:blipFill>
          <a:blip r:embed="rId2"/>
          <a:srcRect/>
          <a:stretch>
            <a:fillRect/>
          </a:stretch>
        </p:blipFill>
        <p:spPr bwMode="auto">
          <a:xfrm>
            <a:off x="0" y="0"/>
            <a:ext cx="9144000" cy="7715280"/>
          </a:xfrm>
          <a:prstGeom prst="rect">
            <a:avLst/>
          </a:prstGeom>
          <a:noFill/>
          <a:ln w="9525">
            <a:noFill/>
            <a:miter lim="800000"/>
            <a:headEnd/>
            <a:tailEnd/>
          </a:ln>
          <a:effectLst/>
        </p:spPr>
      </p:pic>
      <p:cxnSp>
        <p:nvCxnSpPr>
          <p:cNvPr id="6" name="Connecteur droit avec flèche 5"/>
          <p:cNvCxnSpPr/>
          <p:nvPr/>
        </p:nvCxnSpPr>
        <p:spPr>
          <a:xfrm rot="5400000" flipH="1" flipV="1">
            <a:off x="4822034" y="4036224"/>
            <a:ext cx="78581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5214941" y="3643314"/>
            <a:ext cx="1643075"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5400000" flipH="1" flipV="1">
            <a:off x="6180150" y="3106736"/>
            <a:ext cx="1214446"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10800000">
            <a:off x="3929059" y="2571744"/>
            <a:ext cx="285752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0800000">
            <a:off x="4857752" y="2357430"/>
            <a:ext cx="285752"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rot="10800000">
            <a:off x="4000497" y="2357430"/>
            <a:ext cx="928695"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rot="5400000" flipH="1" flipV="1">
            <a:off x="3464711" y="2107398"/>
            <a:ext cx="107157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4000497" y="1857364"/>
            <a:ext cx="428628"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10800000" flipV="1">
            <a:off x="3643306" y="2357430"/>
            <a:ext cx="357191"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3000365" y="3071811"/>
            <a:ext cx="128588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10800000">
            <a:off x="3000365" y="3714753"/>
            <a:ext cx="64294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rot="10800000">
            <a:off x="3000365" y="2428869"/>
            <a:ext cx="64294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5400000">
            <a:off x="2393142" y="3107529"/>
            <a:ext cx="121444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rot="16200000" flipV="1">
            <a:off x="2678894" y="2178835"/>
            <a:ext cx="357190"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10800000">
            <a:off x="2285984" y="1500174"/>
            <a:ext cx="1714512"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rot="10800000">
            <a:off x="2428860" y="3143248"/>
            <a:ext cx="571504"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cteur en angle 51"/>
          <p:cNvCxnSpPr/>
          <p:nvPr/>
        </p:nvCxnSpPr>
        <p:spPr>
          <a:xfrm rot="10800000" flipV="1">
            <a:off x="2071671" y="3214687"/>
            <a:ext cx="428628" cy="71438"/>
          </a:xfrm>
          <a:prstGeom prst="bentConnector3">
            <a:avLst>
              <a:gd name="adj1" fmla="val 844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rot="5400000" flipH="1" flipV="1">
            <a:off x="1215209" y="2428868"/>
            <a:ext cx="1713718" cy="7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Connecteur en angle 62"/>
          <p:cNvCxnSpPr/>
          <p:nvPr/>
        </p:nvCxnSpPr>
        <p:spPr>
          <a:xfrm rot="10800000" flipV="1">
            <a:off x="1500167" y="1571613"/>
            <a:ext cx="571504" cy="357190"/>
          </a:xfrm>
          <a:prstGeom prst="bentConnector3">
            <a:avLst>
              <a:gd name="adj1" fmla="val 74935"/>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p:nvPr/>
        </p:nvCxnSpPr>
        <p:spPr>
          <a:xfrm rot="5400000">
            <a:off x="429391" y="3000371"/>
            <a:ext cx="2142346" cy="7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rot="10800000">
            <a:off x="1000100" y="4071942"/>
            <a:ext cx="500067"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Connecteur droit avec flèche 79"/>
          <p:cNvCxnSpPr/>
          <p:nvPr/>
        </p:nvCxnSpPr>
        <p:spPr>
          <a:xfrm rot="5400000">
            <a:off x="607192" y="4321976"/>
            <a:ext cx="642942"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142977" y="0"/>
            <a:ext cx="6929487" cy="785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u="sng" dirty="0" smtClean="0"/>
              <a:t>Plan de circulation des produits épicerie et matériaux de conditionnement</a:t>
            </a:r>
            <a:endParaRPr lang="fr-FR" sz="2800" b="1" u="sng" dirty="0"/>
          </a:p>
        </p:txBody>
      </p:sp>
      <p:sp>
        <p:nvSpPr>
          <p:cNvPr id="29" name="Espace réservé du numéro de diapositive 28"/>
          <p:cNvSpPr>
            <a:spLocks noGrp="1"/>
          </p:cNvSpPr>
          <p:nvPr>
            <p:ph type="sldNum" sz="quarter" idx="12"/>
          </p:nvPr>
        </p:nvSpPr>
        <p:spPr/>
        <p:txBody>
          <a:bodyPr/>
          <a:lstStyle/>
          <a:p>
            <a:fld id="{2312414C-5E0C-435C-9886-9F9673DDAC4B}" type="slidenum">
              <a:rPr lang="fr-FR" smtClean="0"/>
              <a:pPr/>
              <a:t>15</a:t>
            </a:fld>
            <a:endParaRPr lang="fr-FR"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pied de page 2"/>
          <p:cNvSpPr txBox="1">
            <a:spLocks noGrp="1"/>
          </p:cNvSpPr>
          <p:nvPr/>
        </p:nvSpPr>
        <p:spPr bwMode="auto">
          <a:xfrm>
            <a:off x="914400" y="6172200"/>
            <a:ext cx="3962400" cy="457200"/>
          </a:xfrm>
          <a:prstGeom prst="rect">
            <a:avLst/>
          </a:prstGeom>
          <a:noFill/>
          <a:ln>
            <a:miter lim="800000"/>
            <a:headEnd/>
            <a:tailEnd/>
          </a:ln>
        </p:spPr>
        <p:txBody>
          <a:bodyPr anchor="ctr"/>
          <a:lstStyle/>
          <a:p>
            <a:endParaRPr lang="fr-FR" sz="1400" dirty="0">
              <a:solidFill>
                <a:schemeClr val="tx2"/>
              </a:solidFill>
              <a:latin typeface="Perpetua" pitchFamily="18" charset="0"/>
            </a:endParaRPr>
          </a:p>
        </p:txBody>
      </p:sp>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B567222F-49B8-4B0E-A5CA-FF0289327795}" type="slidenum">
              <a:rPr lang="fr-FR" sz="1400">
                <a:solidFill>
                  <a:srgbClr val="FFFFFF"/>
                </a:solidFill>
                <a:latin typeface="+mj-lt"/>
                <a:ea typeface="+mj-ea"/>
                <a:cs typeface="+mj-cs"/>
              </a:rPr>
              <a:pPr algn="ctr" fontAlgn="auto">
                <a:spcBef>
                  <a:spcPts val="0"/>
                </a:spcBef>
                <a:spcAft>
                  <a:spcPts val="0"/>
                </a:spcAft>
                <a:defRPr/>
              </a:pPr>
              <a:t>16</a:t>
            </a:fld>
            <a:endParaRPr lang="fr-FR" sz="1400" dirty="0">
              <a:solidFill>
                <a:srgbClr val="FFFFFF"/>
              </a:solidFill>
              <a:latin typeface="+mj-lt"/>
              <a:ea typeface="+mj-ea"/>
              <a:cs typeface="+mj-cs"/>
            </a:endParaRPr>
          </a:p>
        </p:txBody>
      </p:sp>
      <p:sp>
        <p:nvSpPr>
          <p:cNvPr id="92165" name="Text Box 1029"/>
          <p:cNvSpPr txBox="1">
            <a:spLocks noChangeArrowheads="1"/>
          </p:cNvSpPr>
          <p:nvPr/>
        </p:nvSpPr>
        <p:spPr bwMode="auto">
          <a:xfrm>
            <a:off x="1042988" y="692150"/>
            <a:ext cx="7162800" cy="523220"/>
          </a:xfrm>
          <a:prstGeom prst="rect">
            <a:avLst/>
          </a:prstGeom>
          <a:solidFill>
            <a:schemeClr val="accent1"/>
          </a:solidFill>
          <a:ln w="9525">
            <a:noFill/>
            <a:miter lim="800000"/>
            <a:headEnd/>
            <a:tailEnd/>
          </a:ln>
          <a:effectLst/>
        </p:spPr>
        <p:txBody>
          <a:bodyPr>
            <a:spAutoFit/>
          </a:bodyPr>
          <a:lstStyle/>
          <a:p>
            <a:pPr algn="ctr">
              <a:spcBef>
                <a:spcPct val="50000"/>
              </a:spcBef>
            </a:pPr>
            <a:r>
              <a:rPr lang="fr-FR" sz="2800" b="1" dirty="0" smtClean="0">
                <a:solidFill>
                  <a:schemeClr val="bg1"/>
                </a:solidFill>
                <a:latin typeface="Times New Roman" charset="0"/>
              </a:rPr>
              <a:t>4    </a:t>
            </a:r>
            <a:r>
              <a:rPr lang="fr-FR" sz="2800" b="1" u="sng" dirty="0" smtClean="0">
                <a:solidFill>
                  <a:schemeClr val="bg1"/>
                </a:solidFill>
                <a:latin typeface="Times New Roman" charset="0"/>
              </a:rPr>
              <a:t>MICROBIOLOGIE</a:t>
            </a:r>
            <a:endParaRPr lang="fr-FR" sz="2800" b="1" u="sng" dirty="0">
              <a:solidFill>
                <a:schemeClr val="bg1"/>
              </a:solidFill>
              <a:latin typeface="Times New Roman" charset="0"/>
            </a:endParaRPr>
          </a:p>
        </p:txBody>
      </p:sp>
      <p:sp>
        <p:nvSpPr>
          <p:cNvPr id="92166" name="Text Box 1030"/>
          <p:cNvSpPr txBox="1">
            <a:spLocks noChangeArrowheads="1"/>
          </p:cNvSpPr>
          <p:nvPr/>
        </p:nvSpPr>
        <p:spPr bwMode="auto">
          <a:xfrm>
            <a:off x="611189" y="1412876"/>
            <a:ext cx="7921625" cy="4308872"/>
          </a:xfrm>
          <a:prstGeom prst="rect">
            <a:avLst/>
          </a:prstGeom>
          <a:noFill/>
          <a:ln w="9525">
            <a:noFill/>
            <a:miter lim="800000"/>
            <a:headEnd/>
            <a:tailEnd/>
          </a:ln>
          <a:effectLst/>
        </p:spPr>
        <p:txBody>
          <a:bodyPr>
            <a:spAutoFit/>
          </a:bodyPr>
          <a:lstStyle/>
          <a:p>
            <a:pPr>
              <a:spcBef>
                <a:spcPct val="50000"/>
              </a:spcBef>
            </a:pPr>
            <a:r>
              <a:rPr lang="fr-FR" sz="2800" dirty="0">
                <a:solidFill>
                  <a:srgbClr val="0099FF"/>
                </a:solidFill>
              </a:rPr>
              <a:t>4 Microbiologie.</a:t>
            </a:r>
          </a:p>
          <a:p>
            <a:pPr>
              <a:spcBef>
                <a:spcPct val="50000"/>
              </a:spcBef>
            </a:pPr>
            <a:endParaRPr lang="fr-FR" sz="2800" dirty="0">
              <a:solidFill>
                <a:srgbClr val="0099FF"/>
              </a:solidFill>
            </a:endParaRPr>
          </a:p>
          <a:p>
            <a:pPr>
              <a:spcBef>
                <a:spcPct val="50000"/>
              </a:spcBef>
              <a:buFontTx/>
              <a:buChar char="-"/>
            </a:pPr>
            <a:r>
              <a:rPr lang="fr-FR" sz="2400" dirty="0"/>
              <a:t> Principaux germes pathogènes ou non pathogènes</a:t>
            </a:r>
          </a:p>
          <a:p>
            <a:pPr>
              <a:spcBef>
                <a:spcPct val="50000"/>
              </a:spcBef>
              <a:buFontTx/>
              <a:buChar char="-"/>
            </a:pPr>
            <a:r>
              <a:rPr lang="fr-FR" sz="2400" dirty="0"/>
              <a:t> Principaux points à risque à contrôler,</a:t>
            </a:r>
          </a:p>
          <a:p>
            <a:pPr>
              <a:spcBef>
                <a:spcPct val="50000"/>
              </a:spcBef>
              <a:buFontTx/>
              <a:buChar char="-"/>
            </a:pPr>
            <a:r>
              <a:rPr lang="fr-FR" sz="2400" dirty="0"/>
              <a:t> Contamination, facteurs de développement et                        persistance,</a:t>
            </a:r>
          </a:p>
          <a:p>
            <a:pPr>
              <a:spcBef>
                <a:spcPct val="50000"/>
              </a:spcBef>
              <a:buFontTx/>
              <a:buChar char="-"/>
            </a:pPr>
            <a:r>
              <a:rPr lang="fr-FR" sz="2400" dirty="0"/>
              <a:t> Principales causes de TIAC</a:t>
            </a:r>
          </a:p>
          <a:p>
            <a:pPr>
              <a:spcBef>
                <a:spcPct val="50000"/>
              </a:spcBef>
            </a:pPr>
            <a:endParaRPr lang="fr-FR" sz="2400" dirty="0">
              <a:latin typeface="Times New Roman" charset="0"/>
            </a:endParaRPr>
          </a:p>
        </p:txBody>
      </p:sp>
      <p:sp>
        <p:nvSpPr>
          <p:cNvPr id="6" name="Espace réservé du numéro de diapositive 5"/>
          <p:cNvSpPr>
            <a:spLocks noGrp="1"/>
          </p:cNvSpPr>
          <p:nvPr>
            <p:ph type="sldNum" sz="quarter" idx="12"/>
          </p:nvPr>
        </p:nvSpPr>
        <p:spPr/>
        <p:txBody>
          <a:bodyPr/>
          <a:lstStyle/>
          <a:p>
            <a:fld id="{2312414C-5E0C-435C-9886-9F9673DDAC4B}" type="slidenum">
              <a:rPr lang="fr-FR" smtClean="0"/>
              <a:pPr/>
              <a:t>16</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66">
                                            <p:txEl>
                                              <p:pRg st="2" end="2"/>
                                            </p:txEl>
                                          </p:spTgt>
                                        </p:tgtEl>
                                        <p:attrNameLst>
                                          <p:attrName>style.visibility</p:attrName>
                                        </p:attrNameLst>
                                      </p:cBhvr>
                                      <p:to>
                                        <p:strVal val="visible"/>
                                      </p:to>
                                    </p:set>
                                    <p:animEffect transition="in" filter="blinds(horizontal)">
                                      <p:cBhvr>
                                        <p:cTn id="7" dur="500"/>
                                        <p:tgtEl>
                                          <p:spTgt spid="9216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66">
                                            <p:txEl>
                                              <p:pRg st="3" end="3"/>
                                            </p:txEl>
                                          </p:spTgt>
                                        </p:tgtEl>
                                        <p:attrNameLst>
                                          <p:attrName>style.visibility</p:attrName>
                                        </p:attrNameLst>
                                      </p:cBhvr>
                                      <p:to>
                                        <p:strVal val="visible"/>
                                      </p:to>
                                    </p:set>
                                    <p:animEffect transition="in" filter="blinds(horizontal)">
                                      <p:cBhvr>
                                        <p:cTn id="12" dur="500"/>
                                        <p:tgtEl>
                                          <p:spTgt spid="9216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166">
                                            <p:txEl>
                                              <p:pRg st="4" end="4"/>
                                            </p:txEl>
                                          </p:spTgt>
                                        </p:tgtEl>
                                        <p:attrNameLst>
                                          <p:attrName>style.visibility</p:attrName>
                                        </p:attrNameLst>
                                      </p:cBhvr>
                                      <p:to>
                                        <p:strVal val="visible"/>
                                      </p:to>
                                    </p:set>
                                    <p:animEffect transition="in" filter="blinds(horizontal)">
                                      <p:cBhvr>
                                        <p:cTn id="17" dur="500"/>
                                        <p:tgtEl>
                                          <p:spTgt spid="9216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166">
                                            <p:txEl>
                                              <p:pRg st="5" end="5"/>
                                            </p:txEl>
                                          </p:spTgt>
                                        </p:tgtEl>
                                        <p:attrNameLst>
                                          <p:attrName>style.visibility</p:attrName>
                                        </p:attrNameLst>
                                      </p:cBhvr>
                                      <p:to>
                                        <p:strVal val="visible"/>
                                      </p:to>
                                    </p:set>
                                    <p:animEffect transition="in" filter="blinds(horizontal)">
                                      <p:cBhvr>
                                        <p:cTn id="22" dur="500"/>
                                        <p:tgtEl>
                                          <p:spTgt spid="921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ADBB2824-69C6-413D-B2C2-FDFA263741F9}" type="slidenum">
              <a:rPr lang="fr-FR" sz="1400">
                <a:solidFill>
                  <a:srgbClr val="FFFFFF"/>
                </a:solidFill>
                <a:latin typeface="+mj-lt"/>
                <a:ea typeface="+mj-ea"/>
                <a:cs typeface="+mj-cs"/>
              </a:rPr>
              <a:pPr algn="ctr" fontAlgn="auto">
                <a:spcBef>
                  <a:spcPts val="0"/>
                </a:spcBef>
                <a:spcAft>
                  <a:spcPts val="0"/>
                </a:spcAft>
                <a:defRPr/>
              </a:pPr>
              <a:t>17</a:t>
            </a:fld>
            <a:endParaRPr lang="fr-FR" sz="1400" dirty="0">
              <a:solidFill>
                <a:srgbClr val="FFFFFF"/>
              </a:solidFill>
              <a:latin typeface="+mj-lt"/>
              <a:ea typeface="+mj-ea"/>
              <a:cs typeface="+mj-cs"/>
            </a:endParaRPr>
          </a:p>
        </p:txBody>
      </p:sp>
      <p:pic>
        <p:nvPicPr>
          <p:cNvPr id="11270" name="Picture 6" descr="130843"/>
          <p:cNvPicPr>
            <a:picLocks noChangeAspect="1" noChangeArrowheads="1"/>
          </p:cNvPicPr>
          <p:nvPr/>
        </p:nvPicPr>
        <p:blipFill>
          <a:blip r:embed="rId2"/>
          <a:srcRect/>
          <a:stretch>
            <a:fillRect/>
          </a:stretch>
        </p:blipFill>
        <p:spPr bwMode="auto">
          <a:xfrm>
            <a:off x="-641349" y="-347663"/>
            <a:ext cx="10428288"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17</a:t>
            </a:fld>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088473E6-3FA0-425B-9C23-689511F7A042}" type="slidenum">
              <a:rPr lang="fr-FR" sz="1400">
                <a:solidFill>
                  <a:srgbClr val="FFFFFF"/>
                </a:solidFill>
                <a:latin typeface="+mj-lt"/>
                <a:ea typeface="+mj-ea"/>
                <a:cs typeface="+mj-cs"/>
              </a:rPr>
              <a:pPr algn="ctr" fontAlgn="auto">
                <a:spcBef>
                  <a:spcPts val="0"/>
                </a:spcBef>
                <a:spcAft>
                  <a:spcPts val="0"/>
                </a:spcAft>
                <a:defRPr/>
              </a:pPr>
              <a:t>18</a:t>
            </a:fld>
            <a:endParaRPr lang="fr-FR" sz="1400" dirty="0">
              <a:solidFill>
                <a:srgbClr val="FFFFFF"/>
              </a:solidFill>
              <a:latin typeface="+mj-lt"/>
              <a:ea typeface="+mj-ea"/>
              <a:cs typeface="+mj-cs"/>
            </a:endParaRPr>
          </a:p>
        </p:txBody>
      </p:sp>
      <p:pic>
        <p:nvPicPr>
          <p:cNvPr id="94214" name="Picture 6" descr="130937"/>
          <p:cNvPicPr>
            <a:picLocks noChangeAspect="1" noChangeArrowheads="1"/>
          </p:cNvPicPr>
          <p:nvPr/>
        </p:nvPicPr>
        <p:blipFill>
          <a:blip r:embed="rId2"/>
          <a:srcRect/>
          <a:stretch>
            <a:fillRect/>
          </a:stretch>
        </p:blipFill>
        <p:spPr bwMode="auto">
          <a:xfrm>
            <a:off x="-641349" y="-347663"/>
            <a:ext cx="10428288"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18</a:t>
            </a:fld>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CA9A52BE-5404-4C32-B8C1-923C6A0CEC33}" type="slidenum">
              <a:rPr lang="fr-FR" sz="1400">
                <a:solidFill>
                  <a:srgbClr val="FFFFFF"/>
                </a:solidFill>
                <a:latin typeface="+mj-lt"/>
                <a:ea typeface="+mj-ea"/>
                <a:cs typeface="+mj-cs"/>
              </a:rPr>
              <a:pPr algn="ctr" fontAlgn="auto">
                <a:spcBef>
                  <a:spcPts val="0"/>
                </a:spcBef>
                <a:spcAft>
                  <a:spcPts val="0"/>
                </a:spcAft>
                <a:defRPr/>
              </a:pPr>
              <a:t>19</a:t>
            </a:fld>
            <a:endParaRPr lang="fr-FR" sz="1400" dirty="0">
              <a:solidFill>
                <a:srgbClr val="FFFFFF"/>
              </a:solidFill>
              <a:latin typeface="+mj-lt"/>
              <a:ea typeface="+mj-ea"/>
              <a:cs typeface="+mj-cs"/>
            </a:endParaRPr>
          </a:p>
        </p:txBody>
      </p:sp>
      <p:pic>
        <p:nvPicPr>
          <p:cNvPr id="124931" name="Picture 3" descr="131030"/>
          <p:cNvPicPr>
            <a:picLocks noChangeAspect="1" noChangeArrowheads="1"/>
          </p:cNvPicPr>
          <p:nvPr/>
        </p:nvPicPr>
        <p:blipFill>
          <a:blip r:embed="rId2"/>
          <a:srcRect/>
          <a:stretch>
            <a:fillRect/>
          </a:stretch>
        </p:blipFill>
        <p:spPr bwMode="auto">
          <a:xfrm>
            <a:off x="-639764" y="-347663"/>
            <a:ext cx="10423527"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19</a:t>
            </a:fld>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125528"/>
          <p:cNvPicPr>
            <a:picLocks noGrp="1" noChangeAspect="1" noChangeArrowheads="1"/>
          </p:cNvPicPr>
          <p:nvPr>
            <p:ph sz="quarter" idx="1"/>
          </p:nvPr>
        </p:nvPicPr>
        <p:blipFill>
          <a:blip r:embed="rId2"/>
          <a:srcRect/>
          <a:stretch>
            <a:fillRect/>
          </a:stretch>
        </p:blipFill>
        <p:spPr bwMode="auto">
          <a:xfrm>
            <a:off x="285720" y="571481"/>
            <a:ext cx="8572560" cy="5554683"/>
          </a:xfrm>
          <a:prstGeom prst="rect">
            <a:avLst/>
          </a:prstGeom>
          <a:noFill/>
        </p:spPr>
      </p:pic>
      <p:sp>
        <p:nvSpPr>
          <p:cNvPr id="3" name="Espace réservé du numéro de diapositive 2"/>
          <p:cNvSpPr>
            <a:spLocks noGrp="1"/>
          </p:cNvSpPr>
          <p:nvPr>
            <p:ph type="sldNum" sz="quarter" idx="12"/>
          </p:nvPr>
        </p:nvSpPr>
        <p:spPr/>
        <p:txBody>
          <a:bodyPr/>
          <a:lstStyle/>
          <a:p>
            <a:fld id="{2312414C-5E0C-435C-9886-9F9673DDAC4B}"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CF4F4349-41DE-4559-8B24-D83C691C4E09}" type="slidenum">
              <a:rPr lang="fr-FR" sz="1400">
                <a:solidFill>
                  <a:srgbClr val="FFFFFF"/>
                </a:solidFill>
                <a:latin typeface="+mj-lt"/>
                <a:ea typeface="+mj-ea"/>
                <a:cs typeface="+mj-cs"/>
              </a:rPr>
              <a:pPr algn="ctr" fontAlgn="auto">
                <a:spcBef>
                  <a:spcPts val="0"/>
                </a:spcBef>
                <a:spcAft>
                  <a:spcPts val="0"/>
                </a:spcAft>
                <a:defRPr/>
              </a:pPr>
              <a:t>20</a:t>
            </a:fld>
            <a:endParaRPr lang="fr-FR" sz="1400" dirty="0">
              <a:solidFill>
                <a:srgbClr val="FFFFFF"/>
              </a:solidFill>
              <a:latin typeface="+mj-lt"/>
              <a:ea typeface="+mj-ea"/>
              <a:cs typeface="+mj-cs"/>
            </a:endParaRPr>
          </a:p>
        </p:txBody>
      </p:sp>
      <p:pic>
        <p:nvPicPr>
          <p:cNvPr id="123907" name="Picture 3" descr="131123"/>
          <p:cNvPicPr>
            <a:picLocks noChangeAspect="1" noChangeArrowheads="1"/>
          </p:cNvPicPr>
          <p:nvPr/>
        </p:nvPicPr>
        <p:blipFill>
          <a:blip r:embed="rId2"/>
          <a:srcRect/>
          <a:stretch>
            <a:fillRect/>
          </a:stretch>
        </p:blipFill>
        <p:spPr bwMode="auto">
          <a:xfrm>
            <a:off x="-641349" y="-347663"/>
            <a:ext cx="10428288"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20</a:t>
            </a:fld>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57D1CD31-42F8-4B39-BA9A-425D81CB6892}" type="slidenum">
              <a:rPr lang="fr-FR" sz="1400">
                <a:solidFill>
                  <a:srgbClr val="FFFFFF"/>
                </a:solidFill>
                <a:latin typeface="+mj-lt"/>
                <a:ea typeface="+mj-ea"/>
                <a:cs typeface="+mj-cs"/>
              </a:rPr>
              <a:pPr algn="ctr" fontAlgn="auto">
                <a:spcBef>
                  <a:spcPts val="0"/>
                </a:spcBef>
                <a:spcAft>
                  <a:spcPts val="0"/>
                </a:spcAft>
                <a:defRPr/>
              </a:pPr>
              <a:t>21</a:t>
            </a:fld>
            <a:endParaRPr lang="fr-FR" sz="1400" dirty="0">
              <a:solidFill>
                <a:srgbClr val="FFFFFF"/>
              </a:solidFill>
              <a:latin typeface="+mj-lt"/>
              <a:ea typeface="+mj-ea"/>
              <a:cs typeface="+mj-cs"/>
            </a:endParaRPr>
          </a:p>
        </p:txBody>
      </p:sp>
      <p:pic>
        <p:nvPicPr>
          <p:cNvPr id="122883" name="Picture 3" descr="131217"/>
          <p:cNvPicPr>
            <a:picLocks noChangeAspect="1" noChangeArrowheads="1"/>
          </p:cNvPicPr>
          <p:nvPr/>
        </p:nvPicPr>
        <p:blipFill>
          <a:blip r:embed="rId2"/>
          <a:srcRect/>
          <a:stretch>
            <a:fillRect/>
          </a:stretch>
        </p:blipFill>
        <p:spPr bwMode="auto">
          <a:xfrm>
            <a:off x="-646112" y="-347663"/>
            <a:ext cx="10437813"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21</a:t>
            </a:fld>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015F4E8B-500C-4CCE-A296-C6E173377201}" type="slidenum">
              <a:rPr lang="fr-FR" sz="1400">
                <a:solidFill>
                  <a:srgbClr val="FFFFFF"/>
                </a:solidFill>
                <a:latin typeface="+mj-lt"/>
                <a:ea typeface="+mj-ea"/>
                <a:cs typeface="+mj-cs"/>
              </a:rPr>
              <a:pPr algn="ctr" fontAlgn="auto">
                <a:spcBef>
                  <a:spcPts val="0"/>
                </a:spcBef>
                <a:spcAft>
                  <a:spcPts val="0"/>
                </a:spcAft>
                <a:defRPr/>
              </a:pPr>
              <a:t>22</a:t>
            </a:fld>
            <a:endParaRPr lang="fr-FR" sz="1400" dirty="0">
              <a:solidFill>
                <a:srgbClr val="FFFFFF"/>
              </a:solidFill>
              <a:latin typeface="+mj-lt"/>
              <a:ea typeface="+mj-ea"/>
              <a:cs typeface="+mj-cs"/>
            </a:endParaRPr>
          </a:p>
        </p:txBody>
      </p:sp>
      <p:graphicFrame>
        <p:nvGraphicFramePr>
          <p:cNvPr id="125960" name="Object 8"/>
          <p:cNvGraphicFramePr>
            <a:graphicFrameLocks noChangeAspect="1"/>
          </p:cNvGraphicFramePr>
          <p:nvPr/>
        </p:nvGraphicFramePr>
        <p:xfrm>
          <a:off x="214283" y="142854"/>
          <a:ext cx="8715436" cy="6429419"/>
        </p:xfrm>
        <a:graphic>
          <a:graphicData uri="http://schemas.openxmlformats.org/presentationml/2006/ole">
            <p:oleObj spid="_x0000_s31746" name="Acrobat Document" r:id="rId3" imgW="8009524" imgH="5668166" progId="AcroExch.Document.7">
              <p:embed/>
            </p:oleObj>
          </a:graphicData>
        </a:graphic>
      </p:graphicFrame>
      <p:sp>
        <p:nvSpPr>
          <p:cNvPr id="5" name="Espace réservé du numéro de diapositive 4"/>
          <p:cNvSpPr>
            <a:spLocks noGrp="1"/>
          </p:cNvSpPr>
          <p:nvPr>
            <p:ph type="sldNum" sz="quarter" idx="12"/>
          </p:nvPr>
        </p:nvSpPr>
        <p:spPr/>
        <p:txBody>
          <a:bodyPr/>
          <a:lstStyle/>
          <a:p>
            <a:fld id="{2312414C-5E0C-435C-9886-9F9673DDAC4B}" type="slidenum">
              <a:rPr lang="fr-FR" smtClean="0"/>
              <a:pPr/>
              <a:t>22</a:t>
            </a:fld>
            <a:endParaRPr lang="fr-FR"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2100" name="Object 4"/>
          <p:cNvGraphicFramePr>
            <a:graphicFrameLocks noChangeAspect="1"/>
          </p:cNvGraphicFramePr>
          <p:nvPr>
            <p:ph idx="1"/>
          </p:nvPr>
        </p:nvGraphicFramePr>
        <p:xfrm>
          <a:off x="357159" y="0"/>
          <a:ext cx="8143932" cy="6858000"/>
        </p:xfrm>
        <a:graphic>
          <a:graphicData uri="http://schemas.openxmlformats.org/presentationml/2006/ole">
            <p:oleObj spid="_x0000_s32770" name="Acrobat Document" r:id="rId3" imgW="5668166" imgH="8009524" progId="AcroExch.Document.7">
              <p:embed/>
            </p:oleObj>
          </a:graphicData>
        </a:graphic>
      </p:graphicFrame>
      <p:sp>
        <p:nvSpPr>
          <p:cNvPr id="3" name="Espace réservé du numéro de diapositive 2"/>
          <p:cNvSpPr>
            <a:spLocks noGrp="1"/>
          </p:cNvSpPr>
          <p:nvPr>
            <p:ph type="sldNum" sz="quarter" idx="12"/>
          </p:nvPr>
        </p:nvSpPr>
        <p:spPr/>
        <p:txBody>
          <a:bodyPr/>
          <a:lstStyle/>
          <a:p>
            <a:fld id="{2312414C-5E0C-435C-9886-9F9673DDAC4B}" type="slidenum">
              <a:rPr lang="fr-FR" smtClean="0"/>
              <a:pPr/>
              <a:t>23</a:t>
            </a:fld>
            <a:endParaRPr lang="fr-FR"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3124" name="Object 4"/>
          <p:cNvGraphicFramePr>
            <a:graphicFrameLocks noChangeAspect="1"/>
          </p:cNvGraphicFramePr>
          <p:nvPr>
            <p:ph idx="1"/>
          </p:nvPr>
        </p:nvGraphicFramePr>
        <p:xfrm>
          <a:off x="571472" y="188914"/>
          <a:ext cx="7929619" cy="6480175"/>
        </p:xfrm>
        <a:graphic>
          <a:graphicData uri="http://schemas.openxmlformats.org/presentationml/2006/ole">
            <p:oleObj spid="_x0000_s33794" name="Acrobat Document" r:id="rId3" imgW="8009524" imgH="5668166" progId="AcroExch.Document.7">
              <p:embed/>
            </p:oleObj>
          </a:graphicData>
        </a:graphic>
      </p:graphicFrame>
      <p:sp>
        <p:nvSpPr>
          <p:cNvPr id="3" name="Espace réservé du numéro de diapositive 2"/>
          <p:cNvSpPr>
            <a:spLocks noGrp="1"/>
          </p:cNvSpPr>
          <p:nvPr>
            <p:ph type="sldNum" sz="quarter" idx="12"/>
          </p:nvPr>
        </p:nvSpPr>
        <p:spPr/>
        <p:txBody>
          <a:bodyPr/>
          <a:lstStyle/>
          <a:p>
            <a:fld id="{2312414C-5E0C-435C-9886-9F9673DDAC4B}" type="slidenum">
              <a:rPr lang="fr-FR" smtClean="0"/>
              <a:pPr/>
              <a:t>24</a:t>
            </a:fld>
            <a:endParaRPr lang="fr-FR" dirty="0"/>
          </a:p>
        </p:txBody>
      </p:sp>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8" name="Object 6"/>
          <p:cNvGraphicFramePr>
            <a:graphicFrameLocks noChangeAspect="1"/>
          </p:cNvGraphicFramePr>
          <p:nvPr>
            <p:ph/>
          </p:nvPr>
        </p:nvGraphicFramePr>
        <p:xfrm>
          <a:off x="285720" y="0"/>
          <a:ext cx="8858280" cy="6858000"/>
        </p:xfrm>
        <a:graphic>
          <a:graphicData uri="http://schemas.openxmlformats.org/presentationml/2006/ole">
            <p:oleObj spid="_x0000_s34818" name="Acrobat Document" r:id="rId3" imgW="8009524" imgH="5668166" progId="AcroExch.Document.7">
              <p:embed/>
            </p:oleObj>
          </a:graphicData>
        </a:graphic>
      </p:graphicFrame>
      <p:sp>
        <p:nvSpPr>
          <p:cNvPr id="3" name="Espace réservé du numéro de diapositive 2"/>
          <p:cNvSpPr>
            <a:spLocks noGrp="1"/>
          </p:cNvSpPr>
          <p:nvPr>
            <p:ph type="sldNum" sz="quarter" idx="12"/>
          </p:nvPr>
        </p:nvSpPr>
        <p:spPr/>
        <p:txBody>
          <a:bodyPr/>
          <a:lstStyle/>
          <a:p>
            <a:pPr>
              <a:defRPr/>
            </a:pPr>
            <a:fld id="{CDDF5DAB-8FDF-46E9-8122-A18DA26FB26A}" type="slidenum">
              <a:rPr lang="fr-FR" smtClean="0"/>
              <a:pPr>
                <a:defRPr/>
              </a:pPr>
              <a:t>25</a:t>
            </a:fld>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A6D20BAA-28CF-4336-9264-3D0342B08ACE}" type="slidenum">
              <a:rPr lang="fr-FR" sz="1400">
                <a:solidFill>
                  <a:srgbClr val="FFFFFF"/>
                </a:solidFill>
                <a:latin typeface="+mj-lt"/>
                <a:ea typeface="+mj-ea"/>
                <a:cs typeface="+mj-cs"/>
              </a:rPr>
              <a:pPr algn="ctr" fontAlgn="auto">
                <a:spcBef>
                  <a:spcPts val="0"/>
                </a:spcBef>
                <a:spcAft>
                  <a:spcPts val="0"/>
                </a:spcAft>
                <a:defRPr/>
              </a:pPr>
              <a:t>26</a:t>
            </a:fld>
            <a:endParaRPr lang="fr-FR" sz="1400">
              <a:solidFill>
                <a:srgbClr val="FFFFFF"/>
              </a:solidFill>
              <a:latin typeface="+mj-lt"/>
              <a:ea typeface="+mj-ea"/>
              <a:cs typeface="+mj-cs"/>
            </a:endParaRPr>
          </a:p>
        </p:txBody>
      </p:sp>
      <p:sp>
        <p:nvSpPr>
          <p:cNvPr id="12294" name="Text Box 6"/>
          <p:cNvSpPr txBox="1">
            <a:spLocks noChangeArrowheads="1"/>
          </p:cNvSpPr>
          <p:nvPr/>
        </p:nvSpPr>
        <p:spPr bwMode="auto">
          <a:xfrm>
            <a:off x="971551" y="908050"/>
            <a:ext cx="7345363" cy="923330"/>
          </a:xfrm>
          <a:prstGeom prst="rect">
            <a:avLst/>
          </a:prstGeom>
          <a:noFill/>
          <a:ln w="9525">
            <a:noFill/>
            <a:miter lim="800000"/>
            <a:headEnd/>
            <a:tailEnd/>
          </a:ln>
          <a:effectLst/>
        </p:spPr>
        <p:txBody>
          <a:bodyPr>
            <a:spAutoFit/>
          </a:bodyPr>
          <a:lstStyle/>
          <a:p>
            <a:pPr>
              <a:spcBef>
                <a:spcPct val="50000"/>
              </a:spcBef>
            </a:pPr>
            <a:r>
              <a:rPr lang="fr-FR" sz="5400"/>
              <a:t>Fin du 4 ème chapitre</a:t>
            </a:r>
          </a:p>
        </p:txBody>
      </p:sp>
      <p:sp>
        <p:nvSpPr>
          <p:cNvPr id="12295" name="Text Box 7"/>
          <p:cNvSpPr txBox="1">
            <a:spLocks noChangeArrowheads="1"/>
          </p:cNvSpPr>
          <p:nvPr/>
        </p:nvSpPr>
        <p:spPr bwMode="auto">
          <a:xfrm>
            <a:off x="1187451" y="3284538"/>
            <a:ext cx="7129463" cy="369332"/>
          </a:xfrm>
          <a:prstGeom prst="rect">
            <a:avLst/>
          </a:prstGeom>
          <a:noFill/>
          <a:ln w="9525">
            <a:noFill/>
            <a:miter lim="800000"/>
            <a:headEnd/>
            <a:tailEnd/>
          </a:ln>
          <a:effectLst/>
        </p:spPr>
        <p:txBody>
          <a:bodyPr>
            <a:spAutoFit/>
          </a:bodyPr>
          <a:lstStyle/>
          <a:p>
            <a:pPr algn="ctr">
              <a:spcBef>
                <a:spcPct val="50000"/>
              </a:spcBef>
            </a:pPr>
            <a:r>
              <a:rPr lang="fr-FR" b="1" u="sng">
                <a:solidFill>
                  <a:srgbClr val="FF0000"/>
                </a:solidFill>
              </a:rPr>
              <a:t>Et maintenant pause…………..</a:t>
            </a:r>
          </a:p>
        </p:txBody>
      </p:sp>
      <p:sp>
        <p:nvSpPr>
          <p:cNvPr id="5" name="Espace réservé du numéro de diapositive 4"/>
          <p:cNvSpPr>
            <a:spLocks noGrp="1"/>
          </p:cNvSpPr>
          <p:nvPr>
            <p:ph type="sldNum" sz="quarter" idx="12"/>
          </p:nvPr>
        </p:nvSpPr>
        <p:spPr/>
        <p:txBody>
          <a:bodyPr/>
          <a:lstStyle/>
          <a:p>
            <a:fld id="{2312414C-5E0C-435C-9886-9F9673DDAC4B}" type="slidenum">
              <a:rPr lang="fr-FR" smtClean="0"/>
              <a:pPr/>
              <a:t>26</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12294"/>
                                        </p:tgtEl>
                                        <p:attrNameLst>
                                          <p:attrName>style.color</p:attrName>
                                        </p:attrNameLst>
                                      </p:cBhvr>
                                      <p:to>
                                        <a:srgbClr val="0099FF"/>
                                      </p:to>
                                    </p:animClr>
                                  </p:childTnLst>
                                </p:cTn>
                              </p:par>
                              <p:par>
                                <p:cTn id="7" presetID="49" presetClass="entr" presetSubtype="0" decel="100000" fill="hold" nodeType="withEffect">
                                  <p:stCondLst>
                                    <p:cond delay="0"/>
                                  </p:stCondLst>
                                  <p:childTnLst>
                                    <p:set>
                                      <p:cBhvr>
                                        <p:cTn id="8" dur="1" fill="hold">
                                          <p:stCondLst>
                                            <p:cond delay="0"/>
                                          </p:stCondLst>
                                        </p:cTn>
                                        <p:tgtEl>
                                          <p:spTgt spid="12295">
                                            <p:txEl>
                                              <p:pRg st="0" end="0"/>
                                            </p:txEl>
                                          </p:spTgt>
                                        </p:tgtEl>
                                        <p:attrNameLst>
                                          <p:attrName>style.visibility</p:attrName>
                                        </p:attrNameLst>
                                      </p:cBhvr>
                                      <p:to>
                                        <p:strVal val="visible"/>
                                      </p:to>
                                    </p:set>
                                    <p:anim calcmode="lin" valueType="num">
                                      <p:cBhvr>
                                        <p:cTn id="9" dur="5000" fill="hold"/>
                                        <p:tgtEl>
                                          <p:spTgt spid="12295">
                                            <p:txEl>
                                              <p:pRg st="0" end="0"/>
                                            </p:txEl>
                                          </p:spTgt>
                                        </p:tgtEl>
                                        <p:attrNameLst>
                                          <p:attrName>ppt_w</p:attrName>
                                        </p:attrNameLst>
                                      </p:cBhvr>
                                      <p:tavLst>
                                        <p:tav tm="0">
                                          <p:val>
                                            <p:fltVal val="0"/>
                                          </p:val>
                                        </p:tav>
                                        <p:tav tm="100000">
                                          <p:val>
                                            <p:strVal val="#ppt_w"/>
                                          </p:val>
                                        </p:tav>
                                      </p:tavLst>
                                    </p:anim>
                                    <p:anim calcmode="lin" valueType="num">
                                      <p:cBhvr>
                                        <p:cTn id="10" dur="5000" fill="hold"/>
                                        <p:tgtEl>
                                          <p:spTgt spid="12295">
                                            <p:txEl>
                                              <p:pRg st="0" end="0"/>
                                            </p:txEl>
                                          </p:spTgt>
                                        </p:tgtEl>
                                        <p:attrNameLst>
                                          <p:attrName>ppt_h</p:attrName>
                                        </p:attrNameLst>
                                      </p:cBhvr>
                                      <p:tavLst>
                                        <p:tav tm="0">
                                          <p:val>
                                            <p:fltVal val="0"/>
                                          </p:val>
                                        </p:tav>
                                        <p:tav tm="100000">
                                          <p:val>
                                            <p:strVal val="#ppt_h"/>
                                          </p:val>
                                        </p:tav>
                                      </p:tavLst>
                                    </p:anim>
                                    <p:anim calcmode="lin" valueType="num">
                                      <p:cBhvr>
                                        <p:cTn id="11" dur="5000" fill="hold"/>
                                        <p:tgtEl>
                                          <p:spTgt spid="12295">
                                            <p:txEl>
                                              <p:pRg st="0" end="0"/>
                                            </p:txEl>
                                          </p:spTgt>
                                        </p:tgtEl>
                                        <p:attrNameLst>
                                          <p:attrName>style.rotation</p:attrName>
                                        </p:attrNameLst>
                                      </p:cBhvr>
                                      <p:tavLst>
                                        <p:tav tm="0">
                                          <p:val>
                                            <p:fltVal val="360"/>
                                          </p:val>
                                        </p:tav>
                                        <p:tav tm="100000">
                                          <p:val>
                                            <p:fltVal val="0"/>
                                          </p:val>
                                        </p:tav>
                                      </p:tavLst>
                                    </p:anim>
                                    <p:animEffect transition="in" filter="fade">
                                      <p:cBhvr>
                                        <p:cTn id="12" dur="5000"/>
                                        <p:tgtEl>
                                          <p:spTgt spid="122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Titre 1"/>
          <p:cNvSpPr>
            <a:spLocks noGrp="1"/>
          </p:cNvSpPr>
          <p:nvPr>
            <p:ph type="title" idx="4294967295"/>
          </p:nvPr>
        </p:nvSpPr>
        <p:spPr>
          <a:xfrm>
            <a:off x="838200" y="-304800"/>
            <a:ext cx="7772400" cy="762000"/>
          </a:xfrm>
        </p:spPr>
        <p:txBody>
          <a:bodyPr>
            <a:normAutofit fontScale="90000"/>
          </a:bodyPr>
          <a:lstStyle/>
          <a:p>
            <a:pPr algn="ctr" eaLnBrk="1" hangingPunct="1">
              <a:spcBef>
                <a:spcPct val="55000"/>
              </a:spcBef>
            </a:pPr>
            <a:r>
              <a:rPr lang="fr-FR" i="1" dirty="0"/>
              <a:t/>
            </a:r>
            <a:br>
              <a:rPr lang="fr-FR" i="1" dirty="0"/>
            </a:br>
            <a:endParaRPr lang="fr-FR" i="1" dirty="0"/>
          </a:p>
        </p:txBody>
      </p:sp>
      <p:sp>
        <p:nvSpPr>
          <p:cNvPr id="17410" name="Espace réservé du pied de page 2"/>
          <p:cNvSpPr txBox="1">
            <a:spLocks noGrp="1"/>
          </p:cNvSpPr>
          <p:nvPr/>
        </p:nvSpPr>
        <p:spPr bwMode="auto">
          <a:xfrm>
            <a:off x="914400" y="6172200"/>
            <a:ext cx="3962400" cy="457200"/>
          </a:xfrm>
          <a:prstGeom prst="rect">
            <a:avLst/>
          </a:prstGeom>
          <a:noFill/>
          <a:ln>
            <a:miter lim="800000"/>
            <a:headEnd/>
            <a:tailEnd/>
          </a:ln>
        </p:spPr>
        <p:txBody>
          <a:bodyPr anchor="ctr"/>
          <a:lstStyle/>
          <a:p>
            <a:endParaRPr lang="fr-FR" sz="1400" dirty="0">
              <a:solidFill>
                <a:schemeClr val="tx2"/>
              </a:solidFill>
              <a:latin typeface="Perpetua" pitchFamily="18" charset="0"/>
            </a:endParaRPr>
          </a:p>
        </p:txBody>
      </p:sp>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0A5B4A29-BB79-431B-B842-F41FDBEEC715}" type="slidenum">
              <a:rPr lang="fr-FR" sz="1400">
                <a:solidFill>
                  <a:srgbClr val="FFFFFF"/>
                </a:solidFill>
                <a:latin typeface="+mj-lt"/>
                <a:ea typeface="+mj-ea"/>
                <a:cs typeface="+mj-cs"/>
              </a:rPr>
              <a:pPr algn="ctr" fontAlgn="auto">
                <a:spcBef>
                  <a:spcPts val="0"/>
                </a:spcBef>
                <a:spcAft>
                  <a:spcPts val="0"/>
                </a:spcAft>
                <a:defRPr/>
              </a:pPr>
              <a:t>27</a:t>
            </a:fld>
            <a:endParaRPr lang="fr-FR" sz="1400" dirty="0">
              <a:solidFill>
                <a:srgbClr val="FFFFFF"/>
              </a:solidFill>
              <a:latin typeface="+mj-lt"/>
              <a:ea typeface="+mj-ea"/>
              <a:cs typeface="+mj-cs"/>
            </a:endParaRPr>
          </a:p>
        </p:txBody>
      </p:sp>
      <p:sp>
        <p:nvSpPr>
          <p:cNvPr id="92165" name="Text Box 5"/>
          <p:cNvSpPr txBox="1">
            <a:spLocks noChangeArrowheads="1"/>
          </p:cNvSpPr>
          <p:nvPr/>
        </p:nvSpPr>
        <p:spPr bwMode="auto">
          <a:xfrm>
            <a:off x="1042988" y="692150"/>
            <a:ext cx="7162800" cy="523220"/>
          </a:xfrm>
          <a:prstGeom prst="rect">
            <a:avLst/>
          </a:prstGeom>
          <a:solidFill>
            <a:schemeClr val="accent1"/>
          </a:solidFill>
          <a:ln w="9525">
            <a:noFill/>
            <a:miter lim="800000"/>
            <a:headEnd/>
            <a:tailEnd/>
          </a:ln>
          <a:effectLst/>
        </p:spPr>
        <p:txBody>
          <a:bodyPr>
            <a:spAutoFit/>
          </a:bodyPr>
          <a:lstStyle/>
          <a:p>
            <a:pPr algn="ctr">
              <a:spcBef>
                <a:spcPct val="50000"/>
              </a:spcBef>
            </a:pPr>
            <a:r>
              <a:rPr lang="fr-FR" sz="2800" dirty="0" smtClean="0">
                <a:solidFill>
                  <a:schemeClr val="bg1"/>
                </a:solidFill>
                <a:latin typeface="Times New Roman" charset="0"/>
              </a:rPr>
              <a:t>5   HACCP</a:t>
            </a:r>
            <a:endParaRPr lang="fr-FR" sz="2800" dirty="0">
              <a:solidFill>
                <a:schemeClr val="bg1"/>
              </a:solidFill>
              <a:latin typeface="Times New Roman" charset="0"/>
            </a:endParaRPr>
          </a:p>
        </p:txBody>
      </p:sp>
      <p:sp>
        <p:nvSpPr>
          <p:cNvPr id="92167" name="Text Box 7"/>
          <p:cNvSpPr txBox="1">
            <a:spLocks noChangeArrowheads="1"/>
          </p:cNvSpPr>
          <p:nvPr/>
        </p:nvSpPr>
        <p:spPr bwMode="auto">
          <a:xfrm>
            <a:off x="684213" y="1700213"/>
            <a:ext cx="7239000" cy="2677656"/>
          </a:xfrm>
          <a:prstGeom prst="rect">
            <a:avLst/>
          </a:prstGeom>
          <a:noFill/>
          <a:ln w="9525">
            <a:noFill/>
            <a:miter lim="800000"/>
            <a:headEnd/>
            <a:tailEnd/>
          </a:ln>
          <a:effectLst/>
        </p:spPr>
        <p:txBody>
          <a:bodyPr>
            <a:spAutoFit/>
          </a:bodyPr>
          <a:lstStyle/>
          <a:p>
            <a:pPr>
              <a:spcBef>
                <a:spcPct val="50000"/>
              </a:spcBef>
              <a:buFontTx/>
              <a:buChar char="-"/>
            </a:pPr>
            <a:r>
              <a:rPr lang="fr-FR" sz="2400" b="1" i="1" u="sng" dirty="0" smtClean="0"/>
              <a:t> </a:t>
            </a:r>
            <a:r>
              <a:rPr lang="fr-FR" sz="2400" b="1" i="1" u="sng" dirty="0"/>
              <a:t>Définition et finalité,</a:t>
            </a:r>
          </a:p>
          <a:p>
            <a:pPr>
              <a:spcBef>
                <a:spcPct val="50000"/>
              </a:spcBef>
              <a:buFontTx/>
              <a:buChar char="-"/>
            </a:pPr>
            <a:r>
              <a:rPr lang="fr-FR" sz="2400" dirty="0"/>
              <a:t> L’analyse des dangers,</a:t>
            </a:r>
          </a:p>
          <a:p>
            <a:pPr>
              <a:spcBef>
                <a:spcPct val="50000"/>
              </a:spcBef>
              <a:buFontTx/>
              <a:buChar char="-"/>
            </a:pPr>
            <a:r>
              <a:rPr lang="fr-FR" sz="2400" dirty="0"/>
              <a:t> Définition des points critiques,</a:t>
            </a:r>
          </a:p>
          <a:p>
            <a:pPr>
              <a:spcBef>
                <a:spcPct val="50000"/>
              </a:spcBef>
              <a:buFontTx/>
              <a:buChar char="-"/>
            </a:pPr>
            <a:r>
              <a:rPr lang="fr-FR" sz="2400" dirty="0"/>
              <a:t> Mesure préventive et système de surveillance,</a:t>
            </a:r>
          </a:p>
          <a:p>
            <a:pPr>
              <a:spcBef>
                <a:spcPct val="50000"/>
              </a:spcBef>
              <a:buFontTx/>
              <a:buChar char="-"/>
            </a:pPr>
            <a:r>
              <a:rPr lang="fr-FR" sz="2400" dirty="0"/>
              <a:t> Actions correctives</a:t>
            </a:r>
            <a:endParaRPr lang="fr-FR" sz="2400" dirty="0">
              <a:latin typeface="Times New Roman" charset="0"/>
            </a:endParaRPr>
          </a:p>
        </p:txBody>
      </p:sp>
      <p:sp>
        <p:nvSpPr>
          <p:cNvPr id="7" name="Espace réservé du numéro de diapositive 6"/>
          <p:cNvSpPr>
            <a:spLocks noGrp="1"/>
          </p:cNvSpPr>
          <p:nvPr>
            <p:ph type="sldNum" sz="quarter" idx="12"/>
          </p:nvPr>
        </p:nvSpPr>
        <p:spPr/>
        <p:txBody>
          <a:bodyPr/>
          <a:lstStyle/>
          <a:p>
            <a:fld id="{2312414C-5E0C-435C-9886-9F9673DDAC4B}" type="slidenum">
              <a:rPr lang="fr-FR" smtClean="0"/>
              <a:pPr/>
              <a:t>27</a:t>
            </a:fld>
            <a:endParaRPr lang="fr-F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1000"/>
                                        <p:tgtEl>
                                          <p:spTgt spid="92162"/>
                                        </p:tgtEl>
                                      </p:cBhvr>
                                    </p:animEffect>
                                    <p:anim calcmode="lin" valueType="num">
                                      <p:cBhvr>
                                        <p:cTn id="8" dur="1000" fill="hold"/>
                                        <p:tgtEl>
                                          <p:spTgt spid="92162"/>
                                        </p:tgtEl>
                                        <p:attrNameLst>
                                          <p:attrName>ppt_x</p:attrName>
                                        </p:attrNameLst>
                                      </p:cBhvr>
                                      <p:tavLst>
                                        <p:tav tm="0">
                                          <p:val>
                                            <p:strVal val="#ppt_x"/>
                                          </p:val>
                                        </p:tav>
                                        <p:tav tm="100000">
                                          <p:val>
                                            <p:strVal val="#ppt_x"/>
                                          </p:val>
                                        </p:tav>
                                      </p:tavLst>
                                    </p:anim>
                                    <p:anim calcmode="lin" valueType="num">
                                      <p:cBhvr>
                                        <p:cTn id="9" dur="898" decel="100000" fill="hold"/>
                                        <p:tgtEl>
                                          <p:spTgt spid="9216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1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F2CC9313-07ED-422D-815D-658D03BBBD77}" type="slidenum">
              <a:rPr lang="fr-FR" sz="1400">
                <a:solidFill>
                  <a:srgbClr val="FFFFFF"/>
                </a:solidFill>
                <a:latin typeface="+mj-lt"/>
                <a:ea typeface="+mj-ea"/>
                <a:cs typeface="+mj-cs"/>
              </a:rPr>
              <a:pPr algn="ctr" fontAlgn="auto">
                <a:spcBef>
                  <a:spcPts val="0"/>
                </a:spcBef>
                <a:spcAft>
                  <a:spcPts val="0"/>
                </a:spcAft>
                <a:defRPr/>
              </a:pPr>
              <a:t>28</a:t>
            </a:fld>
            <a:endParaRPr lang="fr-FR" sz="1400" dirty="0">
              <a:solidFill>
                <a:srgbClr val="FFFFFF"/>
              </a:solidFill>
              <a:latin typeface="+mj-lt"/>
              <a:ea typeface="+mj-ea"/>
              <a:cs typeface="+mj-cs"/>
            </a:endParaRPr>
          </a:p>
        </p:txBody>
      </p:sp>
      <p:pic>
        <p:nvPicPr>
          <p:cNvPr id="124932" name="Picture 4" descr="125623"/>
          <p:cNvPicPr>
            <a:picLocks noChangeAspect="1" noChangeArrowheads="1"/>
          </p:cNvPicPr>
          <p:nvPr/>
        </p:nvPicPr>
        <p:blipFill>
          <a:blip r:embed="rId2"/>
          <a:srcRect/>
          <a:stretch>
            <a:fillRect/>
          </a:stretch>
        </p:blipFill>
        <p:spPr bwMode="auto">
          <a:xfrm>
            <a:off x="-641349" y="-347663"/>
            <a:ext cx="10685463"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28</a:t>
            </a:fld>
            <a:endParaRPr lang="fr-FR"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E19EE3F9-6CB2-4E2A-808A-51BED5DC5FAF}" type="slidenum">
              <a:rPr lang="fr-FR" sz="1400">
                <a:solidFill>
                  <a:srgbClr val="FFFFFF"/>
                </a:solidFill>
                <a:latin typeface="+mj-lt"/>
                <a:ea typeface="+mj-ea"/>
                <a:cs typeface="+mj-cs"/>
              </a:rPr>
              <a:pPr algn="ctr" fontAlgn="auto">
                <a:spcBef>
                  <a:spcPts val="0"/>
                </a:spcBef>
                <a:spcAft>
                  <a:spcPts val="0"/>
                </a:spcAft>
                <a:defRPr/>
              </a:pPr>
              <a:t>29</a:t>
            </a:fld>
            <a:endParaRPr lang="fr-FR" sz="1400" dirty="0">
              <a:solidFill>
                <a:srgbClr val="FFFFFF"/>
              </a:solidFill>
              <a:latin typeface="+mj-lt"/>
              <a:ea typeface="+mj-ea"/>
              <a:cs typeface="+mj-cs"/>
            </a:endParaRPr>
          </a:p>
        </p:txBody>
      </p:sp>
      <p:pic>
        <p:nvPicPr>
          <p:cNvPr id="123908" name="Picture 4" descr="125717"/>
          <p:cNvPicPr>
            <a:picLocks noChangeAspect="1" noChangeArrowheads="1"/>
          </p:cNvPicPr>
          <p:nvPr/>
        </p:nvPicPr>
        <p:blipFill>
          <a:blip r:embed="rId2"/>
          <a:srcRect/>
          <a:stretch>
            <a:fillRect/>
          </a:stretch>
        </p:blipFill>
        <p:spPr bwMode="auto">
          <a:xfrm>
            <a:off x="-641349" y="-347663"/>
            <a:ext cx="10428288"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29</a:t>
            </a:fld>
            <a:endParaRPr lang="fr-FR"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40"/>
            <a:ext cx="7772400" cy="689751"/>
          </a:xfrm>
          <a:solidFill>
            <a:schemeClr val="accent1"/>
          </a:solidFill>
        </p:spPr>
        <p:txBody>
          <a:bodyPr>
            <a:normAutofit/>
          </a:bodyPr>
          <a:lstStyle/>
          <a:p>
            <a:pPr algn="ctr"/>
            <a:r>
              <a:rPr lang="fr-FR" sz="3200" b="1" dirty="0" smtClean="0">
                <a:solidFill>
                  <a:schemeClr val="bg1"/>
                </a:solidFill>
              </a:rPr>
              <a:t>1        </a:t>
            </a:r>
            <a:r>
              <a:rPr lang="fr-FR" sz="3200" b="1" u="sng" dirty="0" smtClean="0">
                <a:solidFill>
                  <a:schemeClr val="bg1"/>
                </a:solidFill>
              </a:rPr>
              <a:t>La réglementation</a:t>
            </a:r>
            <a:endParaRPr lang="fr-FR" sz="3200" b="1" u="sng" dirty="0">
              <a:solidFill>
                <a:schemeClr val="bg1"/>
              </a:solidFill>
            </a:endParaRPr>
          </a:p>
        </p:txBody>
      </p:sp>
      <p:sp>
        <p:nvSpPr>
          <p:cNvPr id="4" name="Rectangle 3"/>
          <p:cNvSpPr/>
          <p:nvPr/>
        </p:nvSpPr>
        <p:spPr>
          <a:xfrm>
            <a:off x="285720" y="1446598"/>
            <a:ext cx="4572032" cy="1553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t>AM du 26 juin 1974</a:t>
            </a:r>
          </a:p>
          <a:p>
            <a:r>
              <a:rPr lang="fr-FR" sz="1600" b="1" dirty="0" smtClean="0"/>
              <a:t>Relatif aux plats cuisinés à l’avance :</a:t>
            </a:r>
          </a:p>
          <a:p>
            <a:r>
              <a:rPr lang="fr-FR" sz="1600" b="1" dirty="0" smtClean="0"/>
              <a:t>Cuisines centrales + traiteurs + industries du plat cuisiné  ( rattachement aux établissements agréés ) pour la préparation de plats cuisinés à base de viande</a:t>
            </a:r>
            <a:endParaRPr lang="fr-FR" sz="1600" b="1" dirty="0"/>
          </a:p>
        </p:txBody>
      </p:sp>
      <p:sp>
        <p:nvSpPr>
          <p:cNvPr id="6" name="Rectangle 5"/>
          <p:cNvSpPr/>
          <p:nvPr/>
        </p:nvSpPr>
        <p:spPr>
          <a:xfrm>
            <a:off x="285720" y="3214687"/>
            <a:ext cx="4572032" cy="803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t>AM du 26 septembre 1980</a:t>
            </a:r>
          </a:p>
          <a:p>
            <a:r>
              <a:rPr lang="fr-FR" sz="1600" b="1" dirty="0" smtClean="0"/>
              <a:t>Relatif  à la restauration sur place : </a:t>
            </a:r>
          </a:p>
          <a:p>
            <a:r>
              <a:rPr lang="fr-FR" sz="1600" b="1" dirty="0" smtClean="0"/>
              <a:t>Restauration commerciale + restauration sociale</a:t>
            </a:r>
            <a:endParaRPr lang="fr-FR" sz="1600" b="1" dirty="0"/>
          </a:p>
        </p:txBody>
      </p:sp>
      <p:sp>
        <p:nvSpPr>
          <p:cNvPr id="7" name="Rectangle 6"/>
          <p:cNvSpPr/>
          <p:nvPr/>
        </p:nvSpPr>
        <p:spPr>
          <a:xfrm>
            <a:off x="285720" y="4125521"/>
            <a:ext cx="4572032" cy="1178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t>AM du 9 mai 1995</a:t>
            </a:r>
          </a:p>
          <a:p>
            <a:r>
              <a:rPr lang="fr-FR" sz="1600" b="1" dirty="0" smtClean="0"/>
              <a:t>Relatif  à la distribution restauration commerciale + distributeurs</a:t>
            </a:r>
          </a:p>
          <a:p>
            <a:r>
              <a:rPr lang="fr-FR" sz="1600" b="1" dirty="0" smtClean="0"/>
              <a:t>( détaillants et grandes surfaces )</a:t>
            </a:r>
          </a:p>
          <a:p>
            <a:r>
              <a:rPr lang="fr-FR" sz="1600" b="1" dirty="0" smtClean="0"/>
              <a:t>+ marchands ambulants et producteurs fermiers</a:t>
            </a:r>
            <a:endParaRPr lang="fr-FR" sz="1600" b="1" dirty="0"/>
          </a:p>
        </p:txBody>
      </p:sp>
      <p:sp>
        <p:nvSpPr>
          <p:cNvPr id="8" name="Rectangle 7"/>
          <p:cNvSpPr/>
          <p:nvPr/>
        </p:nvSpPr>
        <p:spPr>
          <a:xfrm>
            <a:off x="5810259" y="2411009"/>
            <a:ext cx="3143272"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t>Directive </a:t>
            </a:r>
          </a:p>
          <a:p>
            <a:pPr algn="ctr"/>
            <a:r>
              <a:rPr lang="fr-FR" sz="2000" b="1" u="sng" dirty="0" smtClean="0"/>
              <a:t>93/43 CEE</a:t>
            </a:r>
          </a:p>
          <a:p>
            <a:r>
              <a:rPr lang="fr-FR" sz="1600" b="1" dirty="0" smtClean="0"/>
              <a:t>Remise directe des denrées</a:t>
            </a:r>
          </a:p>
          <a:p>
            <a:r>
              <a:rPr lang="fr-FR" sz="1600" b="1" dirty="0" smtClean="0"/>
              <a:t>au consommateur final </a:t>
            </a:r>
          </a:p>
        </p:txBody>
      </p:sp>
      <p:sp>
        <p:nvSpPr>
          <p:cNvPr id="9" name="Rectangle 8"/>
          <p:cNvSpPr/>
          <p:nvPr/>
        </p:nvSpPr>
        <p:spPr>
          <a:xfrm>
            <a:off x="5048256" y="4179102"/>
            <a:ext cx="3905277" cy="1982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u="sng" dirty="0" smtClean="0"/>
              <a:t>Nouvel arrêté ministériel du        29 septembre 97</a:t>
            </a:r>
            <a:endParaRPr lang="fr-FR" sz="1600" b="1" dirty="0" smtClean="0"/>
          </a:p>
          <a:p>
            <a:r>
              <a:rPr lang="fr-FR" sz="1600" b="1" dirty="0" smtClean="0"/>
              <a:t>Relatif  à la restauration collective à caractère sociale : cuisines d’ EPLE d’hôpitaux, d’établissements pénitentiaires, de maisons de retraite, de cliniques, de crèches, de cantines privées</a:t>
            </a:r>
            <a:endParaRPr lang="fr-FR" sz="2000" b="1" dirty="0"/>
          </a:p>
        </p:txBody>
      </p:sp>
      <p:sp>
        <p:nvSpPr>
          <p:cNvPr id="17" name="Flèche vers le bas 16"/>
          <p:cNvSpPr/>
          <p:nvPr/>
        </p:nvSpPr>
        <p:spPr>
          <a:xfrm>
            <a:off x="7239020" y="3911209"/>
            <a:ext cx="190501" cy="26789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Flèche vers le bas 17"/>
          <p:cNvSpPr/>
          <p:nvPr/>
        </p:nvSpPr>
        <p:spPr>
          <a:xfrm rot="17514929">
            <a:off x="5314399" y="2056727"/>
            <a:ext cx="118837" cy="102587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Flèche droite 19"/>
          <p:cNvSpPr/>
          <p:nvPr/>
        </p:nvSpPr>
        <p:spPr>
          <a:xfrm rot="20396424">
            <a:off x="4856648" y="3428735"/>
            <a:ext cx="988957" cy="10065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Flèche vers le bas 20"/>
          <p:cNvSpPr/>
          <p:nvPr/>
        </p:nvSpPr>
        <p:spPr>
          <a:xfrm rot="2712196">
            <a:off x="5229485" y="3204225"/>
            <a:ext cx="115136" cy="141510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llipse 21"/>
          <p:cNvSpPr/>
          <p:nvPr/>
        </p:nvSpPr>
        <p:spPr>
          <a:xfrm>
            <a:off x="476221" y="5625719"/>
            <a:ext cx="4000528"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FR</a:t>
            </a:r>
          </a:p>
          <a:p>
            <a:pPr algn="ctr"/>
            <a:r>
              <a:rPr lang="fr-FR" b="1" dirty="0" smtClean="0"/>
              <a:t>08-106-008</a:t>
            </a:r>
          </a:p>
          <a:p>
            <a:pPr algn="ctr"/>
            <a:r>
              <a:rPr lang="fr-FR" b="1" dirty="0" smtClean="0"/>
              <a:t>CE</a:t>
            </a:r>
            <a:endParaRPr lang="fr-FR" b="1" dirty="0"/>
          </a:p>
        </p:txBody>
      </p:sp>
      <p:sp>
        <p:nvSpPr>
          <p:cNvPr id="13" name="Espace réservé du numéro de diapositive 12"/>
          <p:cNvSpPr>
            <a:spLocks noGrp="1"/>
          </p:cNvSpPr>
          <p:nvPr>
            <p:ph type="sldNum" sz="quarter" idx="12"/>
          </p:nvPr>
        </p:nvSpPr>
        <p:spPr/>
        <p:txBody>
          <a:bodyPr/>
          <a:lstStyle/>
          <a:p>
            <a:fld id="{2312414C-5E0C-435C-9886-9F9673DDAC4B}" type="slidenum">
              <a:rPr lang="fr-FR" smtClean="0"/>
              <a:pPr/>
              <a:t>3</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checkerboard(across)">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checkerboard(across)">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17" grpId="0" animBg="1"/>
      <p:bldP spid="18" grpId="0" animBg="1"/>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DAABB293-AE08-4DBC-B458-F9E65F9C914D}" type="slidenum">
              <a:rPr lang="fr-FR" sz="1400">
                <a:solidFill>
                  <a:srgbClr val="FFFFFF"/>
                </a:solidFill>
                <a:latin typeface="+mj-lt"/>
                <a:ea typeface="+mj-ea"/>
                <a:cs typeface="+mj-cs"/>
              </a:rPr>
              <a:pPr algn="ctr" fontAlgn="auto">
                <a:spcBef>
                  <a:spcPts val="0"/>
                </a:spcBef>
                <a:spcAft>
                  <a:spcPts val="0"/>
                </a:spcAft>
                <a:defRPr/>
              </a:pPr>
              <a:t>30</a:t>
            </a:fld>
            <a:endParaRPr lang="fr-FR" sz="1400" dirty="0">
              <a:solidFill>
                <a:srgbClr val="FFFFFF"/>
              </a:solidFill>
              <a:latin typeface="+mj-lt"/>
              <a:ea typeface="+mj-ea"/>
              <a:cs typeface="+mj-cs"/>
            </a:endParaRPr>
          </a:p>
        </p:txBody>
      </p:sp>
      <p:pic>
        <p:nvPicPr>
          <p:cNvPr id="122884" name="Picture 4" descr="125810"/>
          <p:cNvPicPr>
            <a:picLocks noChangeAspect="1" noChangeArrowheads="1"/>
          </p:cNvPicPr>
          <p:nvPr/>
        </p:nvPicPr>
        <p:blipFill>
          <a:blip r:embed="rId2"/>
          <a:srcRect/>
          <a:stretch>
            <a:fillRect/>
          </a:stretch>
        </p:blipFill>
        <p:spPr bwMode="auto">
          <a:xfrm>
            <a:off x="-638176" y="-347663"/>
            <a:ext cx="10420351"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30</a:t>
            </a:fld>
            <a:endParaRPr lang="fr-FR"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5523D4CF-142F-41EA-BF8A-935736B5CCA1}" type="slidenum">
              <a:rPr lang="fr-FR" sz="1400">
                <a:solidFill>
                  <a:srgbClr val="FFFFFF"/>
                </a:solidFill>
                <a:latin typeface="+mj-lt"/>
                <a:ea typeface="+mj-ea"/>
                <a:cs typeface="+mj-cs"/>
              </a:rPr>
              <a:pPr algn="ctr" fontAlgn="auto">
                <a:spcBef>
                  <a:spcPts val="0"/>
                </a:spcBef>
                <a:spcAft>
                  <a:spcPts val="0"/>
                </a:spcAft>
                <a:defRPr/>
              </a:pPr>
              <a:t>31</a:t>
            </a:fld>
            <a:endParaRPr lang="fr-FR" sz="1400" dirty="0">
              <a:solidFill>
                <a:srgbClr val="FFFFFF"/>
              </a:solidFill>
              <a:latin typeface="+mj-lt"/>
              <a:ea typeface="+mj-ea"/>
              <a:cs typeface="+mj-cs"/>
            </a:endParaRPr>
          </a:p>
        </p:txBody>
      </p:sp>
      <p:pic>
        <p:nvPicPr>
          <p:cNvPr id="125955" name="Picture 3" descr="125903"/>
          <p:cNvPicPr>
            <a:picLocks noChangeAspect="1" noChangeArrowheads="1"/>
          </p:cNvPicPr>
          <p:nvPr/>
        </p:nvPicPr>
        <p:blipFill>
          <a:blip r:embed="rId2"/>
          <a:srcRect/>
          <a:stretch>
            <a:fillRect/>
          </a:stretch>
        </p:blipFill>
        <p:spPr bwMode="auto">
          <a:xfrm>
            <a:off x="-639764" y="-347663"/>
            <a:ext cx="10423527"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31</a:t>
            </a:fld>
            <a:endParaRPr lang="fr-FR"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CA4115F3-37E6-4CB3-85F4-CDE3E3BBDE1B}" type="slidenum">
              <a:rPr lang="fr-FR" sz="1400">
                <a:solidFill>
                  <a:srgbClr val="FFFFFF"/>
                </a:solidFill>
                <a:latin typeface="+mj-lt"/>
                <a:ea typeface="+mj-ea"/>
                <a:cs typeface="+mj-cs"/>
              </a:rPr>
              <a:pPr algn="ctr" fontAlgn="auto">
                <a:spcBef>
                  <a:spcPts val="0"/>
                </a:spcBef>
                <a:spcAft>
                  <a:spcPts val="0"/>
                </a:spcAft>
                <a:defRPr/>
              </a:pPr>
              <a:t>32</a:t>
            </a:fld>
            <a:endParaRPr lang="fr-FR" sz="1400" dirty="0">
              <a:solidFill>
                <a:srgbClr val="FFFFFF"/>
              </a:solidFill>
              <a:latin typeface="+mj-lt"/>
              <a:ea typeface="+mj-ea"/>
              <a:cs typeface="+mj-cs"/>
            </a:endParaRPr>
          </a:p>
        </p:txBody>
      </p:sp>
      <p:pic>
        <p:nvPicPr>
          <p:cNvPr id="126979" name="Picture 3" descr="125906"/>
          <p:cNvPicPr>
            <a:picLocks noChangeAspect="1" noChangeArrowheads="1"/>
          </p:cNvPicPr>
          <p:nvPr/>
        </p:nvPicPr>
        <p:blipFill>
          <a:blip r:embed="rId2"/>
          <a:srcRect/>
          <a:stretch>
            <a:fillRect/>
          </a:stretch>
        </p:blipFill>
        <p:spPr bwMode="auto">
          <a:xfrm>
            <a:off x="-639764" y="-347663"/>
            <a:ext cx="10423527"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32</a:t>
            </a:fld>
            <a:endParaRPr lang="fr-FR"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36C532E0-B55F-418D-8FC9-D7E8A312B6AB}" type="slidenum">
              <a:rPr lang="fr-FR" sz="1400">
                <a:solidFill>
                  <a:srgbClr val="FFFFFF"/>
                </a:solidFill>
                <a:latin typeface="+mj-lt"/>
                <a:ea typeface="+mj-ea"/>
                <a:cs typeface="+mj-cs"/>
              </a:rPr>
              <a:pPr algn="ctr" fontAlgn="auto">
                <a:spcBef>
                  <a:spcPts val="0"/>
                </a:spcBef>
                <a:spcAft>
                  <a:spcPts val="0"/>
                </a:spcAft>
                <a:defRPr/>
              </a:pPr>
              <a:t>33</a:t>
            </a:fld>
            <a:endParaRPr lang="fr-FR" sz="1400" dirty="0">
              <a:solidFill>
                <a:srgbClr val="FFFFFF"/>
              </a:solidFill>
              <a:latin typeface="+mj-lt"/>
              <a:ea typeface="+mj-ea"/>
              <a:cs typeface="+mj-cs"/>
            </a:endParaRPr>
          </a:p>
        </p:txBody>
      </p:sp>
      <p:pic>
        <p:nvPicPr>
          <p:cNvPr id="130051" name="Picture 3" descr="130048"/>
          <p:cNvPicPr>
            <a:picLocks noChangeAspect="1" noChangeArrowheads="1"/>
          </p:cNvPicPr>
          <p:nvPr/>
        </p:nvPicPr>
        <p:blipFill>
          <a:blip r:embed="rId2"/>
          <a:srcRect/>
          <a:stretch>
            <a:fillRect/>
          </a:stretch>
        </p:blipFill>
        <p:spPr bwMode="auto">
          <a:xfrm>
            <a:off x="-646112" y="-347663"/>
            <a:ext cx="10437813"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33</a:t>
            </a:fld>
            <a:endParaRPr lang="fr-FR"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C110E172-DF41-4F04-B01C-C5CE3CF2736C}" type="slidenum">
              <a:rPr lang="fr-FR" sz="1400">
                <a:solidFill>
                  <a:srgbClr val="FFFFFF"/>
                </a:solidFill>
                <a:latin typeface="+mj-lt"/>
                <a:ea typeface="+mj-ea"/>
                <a:cs typeface="+mj-cs"/>
              </a:rPr>
              <a:pPr algn="ctr" fontAlgn="auto">
                <a:spcBef>
                  <a:spcPts val="0"/>
                </a:spcBef>
                <a:spcAft>
                  <a:spcPts val="0"/>
                </a:spcAft>
                <a:defRPr/>
              </a:pPr>
              <a:t>34</a:t>
            </a:fld>
            <a:endParaRPr lang="fr-FR" sz="1400" dirty="0">
              <a:solidFill>
                <a:srgbClr val="FFFFFF"/>
              </a:solidFill>
              <a:latin typeface="+mj-lt"/>
              <a:ea typeface="+mj-ea"/>
              <a:cs typeface="+mj-cs"/>
            </a:endParaRPr>
          </a:p>
        </p:txBody>
      </p:sp>
      <p:pic>
        <p:nvPicPr>
          <p:cNvPr id="129027" name="Picture 3" descr="130141"/>
          <p:cNvPicPr>
            <a:picLocks noChangeAspect="1" noChangeArrowheads="1"/>
          </p:cNvPicPr>
          <p:nvPr/>
        </p:nvPicPr>
        <p:blipFill>
          <a:blip r:embed="rId2"/>
          <a:srcRect/>
          <a:stretch>
            <a:fillRect/>
          </a:stretch>
        </p:blipFill>
        <p:spPr bwMode="auto">
          <a:xfrm>
            <a:off x="-641349" y="-347663"/>
            <a:ext cx="10428288"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34</a:t>
            </a:fld>
            <a:endParaRPr lang="fr-FR"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3E96C63E-3ECA-4548-B16C-9693BF7AC400}" type="slidenum">
              <a:rPr lang="fr-FR" sz="1400">
                <a:solidFill>
                  <a:srgbClr val="FFFFFF"/>
                </a:solidFill>
                <a:latin typeface="+mj-lt"/>
                <a:ea typeface="+mj-ea"/>
                <a:cs typeface="+mj-cs"/>
              </a:rPr>
              <a:pPr algn="ctr" fontAlgn="auto">
                <a:spcBef>
                  <a:spcPts val="0"/>
                </a:spcBef>
                <a:spcAft>
                  <a:spcPts val="0"/>
                </a:spcAft>
                <a:defRPr/>
              </a:pPr>
              <a:t>35</a:t>
            </a:fld>
            <a:endParaRPr lang="fr-FR" sz="1400" dirty="0">
              <a:solidFill>
                <a:srgbClr val="FFFFFF"/>
              </a:solidFill>
              <a:latin typeface="+mj-lt"/>
              <a:ea typeface="+mj-ea"/>
              <a:cs typeface="+mj-cs"/>
            </a:endParaRPr>
          </a:p>
        </p:txBody>
      </p:sp>
      <p:pic>
        <p:nvPicPr>
          <p:cNvPr id="133123" name="Picture 3" descr="130513"/>
          <p:cNvPicPr>
            <a:picLocks noChangeAspect="1" noChangeArrowheads="1"/>
          </p:cNvPicPr>
          <p:nvPr/>
        </p:nvPicPr>
        <p:blipFill>
          <a:blip r:embed="rId2"/>
          <a:srcRect/>
          <a:stretch>
            <a:fillRect/>
          </a:stretch>
        </p:blipFill>
        <p:spPr bwMode="auto">
          <a:xfrm>
            <a:off x="-639764" y="-347663"/>
            <a:ext cx="10423527"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35</a:t>
            </a:fld>
            <a:endParaRPr lang="fr-FR" dirty="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0FE82D62-CD32-4C20-A23A-CAEEA1149653}" type="slidenum">
              <a:rPr lang="fr-FR" sz="1400">
                <a:solidFill>
                  <a:srgbClr val="FFFFFF"/>
                </a:solidFill>
                <a:latin typeface="+mj-lt"/>
                <a:ea typeface="+mj-ea"/>
                <a:cs typeface="+mj-cs"/>
              </a:rPr>
              <a:pPr algn="ctr" fontAlgn="auto">
                <a:spcBef>
                  <a:spcPts val="0"/>
                </a:spcBef>
                <a:spcAft>
                  <a:spcPts val="0"/>
                </a:spcAft>
                <a:defRPr/>
              </a:pPr>
              <a:t>36</a:t>
            </a:fld>
            <a:endParaRPr lang="fr-FR" sz="1400" dirty="0">
              <a:solidFill>
                <a:srgbClr val="FFFFFF"/>
              </a:solidFill>
              <a:latin typeface="+mj-lt"/>
              <a:ea typeface="+mj-ea"/>
              <a:cs typeface="+mj-cs"/>
            </a:endParaRPr>
          </a:p>
        </p:txBody>
      </p:sp>
      <p:pic>
        <p:nvPicPr>
          <p:cNvPr id="134147" name="Picture 3" descr="130606"/>
          <p:cNvPicPr>
            <a:picLocks noChangeAspect="1" noChangeArrowheads="1"/>
          </p:cNvPicPr>
          <p:nvPr/>
        </p:nvPicPr>
        <p:blipFill>
          <a:blip r:embed="rId2"/>
          <a:srcRect/>
          <a:stretch>
            <a:fillRect/>
          </a:stretch>
        </p:blipFill>
        <p:spPr bwMode="auto">
          <a:xfrm>
            <a:off x="-646112" y="-347663"/>
            <a:ext cx="10437813"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36</a:t>
            </a:fld>
            <a:endParaRPr lang="fr-FR"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C03940F6-FB6F-4136-870A-A5DE5E897B08}" type="slidenum">
              <a:rPr lang="fr-FR" sz="1400">
                <a:solidFill>
                  <a:srgbClr val="FFFFFF"/>
                </a:solidFill>
                <a:latin typeface="+mj-lt"/>
                <a:ea typeface="+mj-ea"/>
                <a:cs typeface="+mj-cs"/>
              </a:rPr>
              <a:pPr algn="ctr" fontAlgn="auto">
                <a:spcBef>
                  <a:spcPts val="0"/>
                </a:spcBef>
                <a:spcAft>
                  <a:spcPts val="0"/>
                </a:spcAft>
                <a:defRPr/>
              </a:pPr>
              <a:t>37</a:t>
            </a:fld>
            <a:endParaRPr lang="fr-FR" sz="1400" dirty="0">
              <a:solidFill>
                <a:srgbClr val="FFFFFF"/>
              </a:solidFill>
              <a:latin typeface="+mj-lt"/>
              <a:ea typeface="+mj-ea"/>
              <a:cs typeface="+mj-cs"/>
            </a:endParaRPr>
          </a:p>
        </p:txBody>
      </p:sp>
      <p:pic>
        <p:nvPicPr>
          <p:cNvPr id="135171" name="Picture 3" descr="130609"/>
          <p:cNvPicPr>
            <a:picLocks noChangeAspect="1" noChangeArrowheads="1"/>
          </p:cNvPicPr>
          <p:nvPr/>
        </p:nvPicPr>
        <p:blipFill>
          <a:blip r:embed="rId2"/>
          <a:srcRect/>
          <a:stretch>
            <a:fillRect/>
          </a:stretch>
        </p:blipFill>
        <p:spPr bwMode="auto">
          <a:xfrm>
            <a:off x="-571536" y="-357214"/>
            <a:ext cx="10437813" cy="7553326"/>
          </a:xfrm>
          <a:prstGeom prst="rect">
            <a:avLst/>
          </a:prstGeom>
          <a:noFill/>
        </p:spPr>
      </p:pic>
      <p:sp>
        <p:nvSpPr>
          <p:cNvPr id="5" name="Espace réservé du numéro de diapositive 4"/>
          <p:cNvSpPr>
            <a:spLocks noGrp="1"/>
          </p:cNvSpPr>
          <p:nvPr>
            <p:ph type="sldNum" sz="quarter" idx="12"/>
          </p:nvPr>
        </p:nvSpPr>
        <p:spPr/>
        <p:txBody>
          <a:bodyPr/>
          <a:lstStyle/>
          <a:p>
            <a:fld id="{2312414C-5E0C-435C-9886-9F9673DDAC4B}" type="slidenum">
              <a:rPr lang="fr-FR" smtClean="0"/>
              <a:pPr/>
              <a:t>37</a:t>
            </a:fld>
            <a:endParaRPr lang="fr-FR"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066800" y="685801"/>
            <a:ext cx="7162800" cy="523214"/>
          </a:xfrm>
          <a:prstGeom prst="rect">
            <a:avLst/>
          </a:prstGeom>
          <a:solidFill>
            <a:schemeClr val="accent1"/>
          </a:solidFill>
          <a:ln w="9525">
            <a:noFill/>
            <a:miter lim="800000"/>
            <a:headEnd/>
            <a:tailEnd/>
          </a:ln>
          <a:effectLst/>
        </p:spPr>
        <p:txBody>
          <a:bodyPr lIns="91434" tIns="45717" rIns="91434" bIns="45717">
            <a:spAutoFit/>
          </a:bodyPr>
          <a:lstStyle/>
          <a:p>
            <a:pPr algn="ctr">
              <a:spcBef>
                <a:spcPct val="50000"/>
              </a:spcBef>
            </a:pPr>
            <a:r>
              <a:rPr lang="fr-FR" sz="2800" dirty="0" smtClean="0">
                <a:solidFill>
                  <a:schemeClr val="bg1"/>
                </a:solidFill>
                <a:latin typeface="Times New Roman" charset="0"/>
              </a:rPr>
              <a:t>LES  PROCEDURES</a:t>
            </a:r>
            <a:endParaRPr lang="fr-FR" sz="2800" b="0" i="0" dirty="0">
              <a:solidFill>
                <a:schemeClr val="bg1"/>
              </a:solidFill>
              <a:latin typeface="Times New Roman" charset="0"/>
            </a:endParaRPr>
          </a:p>
        </p:txBody>
      </p:sp>
      <p:sp>
        <p:nvSpPr>
          <p:cNvPr id="3" name="Espace réservé du numéro de diapositive 2"/>
          <p:cNvSpPr>
            <a:spLocks noGrp="1"/>
          </p:cNvSpPr>
          <p:nvPr>
            <p:ph type="sldNum" sz="quarter" idx="12"/>
          </p:nvPr>
        </p:nvSpPr>
        <p:spPr/>
        <p:txBody>
          <a:bodyPr/>
          <a:lstStyle/>
          <a:p>
            <a:fld id="{2312414C-5E0C-435C-9886-9F9673DDAC4B}" type="slidenum">
              <a:rPr lang="fr-FR" smtClean="0"/>
              <a:pPr/>
              <a:t>38</a:t>
            </a:fld>
            <a:endParaRPr lang="fr-FR" dirty="0"/>
          </a:p>
        </p:txBody>
      </p:sp>
      <p:sp>
        <p:nvSpPr>
          <p:cNvPr id="4" name="Rectangle 3"/>
          <p:cNvSpPr/>
          <p:nvPr/>
        </p:nvSpPr>
        <p:spPr>
          <a:xfrm>
            <a:off x="500034" y="1357299"/>
            <a:ext cx="8215370" cy="4857784"/>
          </a:xfrm>
          <a:prstGeom prst="rect">
            <a:avLst/>
          </a:prstGeom>
        </p:spPr>
        <p:txBody>
          <a:bodyPr wrap="square" numCol="2">
            <a:spAutoFit/>
          </a:bodyPr>
          <a:lstStyle/>
          <a:p>
            <a:r>
              <a:rPr lang="fr-FR" b="1" u="sng" dirty="0" smtClean="0"/>
              <a:t>A chaque étape:</a:t>
            </a:r>
          </a:p>
          <a:p>
            <a:endParaRPr lang="fr-FR" u="sng" dirty="0" smtClean="0"/>
          </a:p>
          <a:p>
            <a:r>
              <a:rPr lang="fr-FR" b="1" dirty="0" smtClean="0"/>
              <a:t>1  Procédure </a:t>
            </a:r>
            <a:r>
              <a:rPr lang="fr-FR" b="1" dirty="0" smtClean="0"/>
              <a:t>de réception   </a:t>
            </a:r>
            <a:r>
              <a:rPr lang="fr-FR" b="1" dirty="0" smtClean="0"/>
              <a:t>                        </a:t>
            </a:r>
            <a:endParaRPr lang="fr-FR" b="1" dirty="0" smtClean="0"/>
          </a:p>
          <a:p>
            <a:r>
              <a:rPr lang="fr-FR" b="1" dirty="0" smtClean="0"/>
              <a:t>2  Déboitage</a:t>
            </a:r>
            <a:endParaRPr lang="fr-FR" b="1" dirty="0" smtClean="0"/>
          </a:p>
          <a:p>
            <a:r>
              <a:rPr lang="fr-FR" b="1" dirty="0" smtClean="0"/>
              <a:t>3  Décongélation</a:t>
            </a:r>
          </a:p>
          <a:p>
            <a:r>
              <a:rPr lang="fr-FR" b="1" dirty="0" smtClean="0"/>
              <a:t>4  </a:t>
            </a:r>
            <a:r>
              <a:rPr lang="fr-FR" b="1" dirty="0" err="1" smtClean="0"/>
              <a:t>Légumerie</a:t>
            </a:r>
            <a:endParaRPr lang="fr-FR" b="1" dirty="0" smtClean="0"/>
          </a:p>
          <a:p>
            <a:r>
              <a:rPr lang="fr-FR" b="1" dirty="0" smtClean="0"/>
              <a:t>5 Découpe des viandes cuites et crues</a:t>
            </a:r>
          </a:p>
          <a:p>
            <a:r>
              <a:rPr lang="fr-FR" b="1" dirty="0" smtClean="0"/>
              <a:t>6  Production froide</a:t>
            </a:r>
          </a:p>
          <a:p>
            <a:r>
              <a:rPr lang="fr-FR" b="1" dirty="0" smtClean="0"/>
              <a:t>7  Production chaude</a:t>
            </a:r>
          </a:p>
          <a:p>
            <a:r>
              <a:rPr lang="fr-FR" b="1" dirty="0" smtClean="0"/>
              <a:t>8  Conditionnement</a:t>
            </a:r>
          </a:p>
          <a:p>
            <a:r>
              <a:rPr lang="fr-FR" b="1" dirty="0" smtClean="0"/>
              <a:t>9  Avitaillement</a:t>
            </a:r>
          </a:p>
          <a:p>
            <a:pPr marL="342900" indent="-342900">
              <a:buAutoNum type="arabicPlain" startAt="10"/>
            </a:pPr>
            <a:r>
              <a:rPr lang="fr-FR" b="1" dirty="0" smtClean="0"/>
              <a:t>Local chariot</a:t>
            </a:r>
          </a:p>
          <a:p>
            <a:pPr marL="342900" indent="-342900">
              <a:buAutoNum type="arabicPlain" startAt="10"/>
            </a:pPr>
            <a:endParaRPr lang="fr-FR" b="1" dirty="0" smtClean="0"/>
          </a:p>
          <a:p>
            <a:pPr marL="342900" indent="-342900">
              <a:buAutoNum type="arabicPlain" startAt="10"/>
            </a:pPr>
            <a:endParaRPr lang="fr-FR" b="1" dirty="0" smtClean="0"/>
          </a:p>
          <a:p>
            <a:pPr marL="342900" indent="-342900">
              <a:buAutoNum type="arabicPlain" startAt="10"/>
            </a:pPr>
            <a:endParaRPr lang="fr-FR" b="1" dirty="0" smtClean="0"/>
          </a:p>
          <a:p>
            <a:pPr marL="342900" indent="-342900">
              <a:buAutoNum type="arabicPlain" startAt="10"/>
            </a:pPr>
            <a:endParaRPr lang="fr-FR" b="1" dirty="0" smtClean="0"/>
          </a:p>
          <a:p>
            <a:pPr marL="342900" indent="-342900">
              <a:buAutoNum type="arabicPlain" startAt="10"/>
            </a:pPr>
            <a:endParaRPr lang="fr-FR" b="1" dirty="0" smtClean="0"/>
          </a:p>
          <a:p>
            <a:pPr marL="342900" indent="-342900">
              <a:buAutoNum type="arabicPlain" startAt="10"/>
            </a:pPr>
            <a:endParaRPr lang="fr-FR" b="1" dirty="0" smtClean="0"/>
          </a:p>
          <a:p>
            <a:pPr marL="342900" indent="-342900"/>
            <a:endParaRPr lang="fr-FR" b="1" dirty="0" smtClean="0"/>
          </a:p>
          <a:p>
            <a:r>
              <a:rPr lang="fr-FR" b="1" dirty="0" smtClean="0"/>
              <a:t>11  Transport</a:t>
            </a:r>
          </a:p>
          <a:p>
            <a:r>
              <a:rPr lang="fr-FR" b="1" dirty="0" smtClean="0"/>
              <a:t>12  Plonge</a:t>
            </a:r>
          </a:p>
          <a:p>
            <a:r>
              <a:rPr lang="fr-FR" b="1" dirty="0" smtClean="0"/>
              <a:t>13  Local déchets</a:t>
            </a:r>
          </a:p>
          <a:p>
            <a:r>
              <a:rPr lang="fr-FR" b="1" dirty="0" smtClean="0"/>
              <a:t>14  Local lavage cagettes</a:t>
            </a:r>
          </a:p>
          <a:p>
            <a:r>
              <a:rPr lang="fr-FR" b="1" dirty="0" smtClean="0"/>
              <a:t>15  Procédure de lavage des cagettes</a:t>
            </a:r>
          </a:p>
          <a:p>
            <a:r>
              <a:rPr lang="fr-FR" b="1" dirty="0" smtClean="0"/>
              <a:t>16  Procédure alarme stockage</a:t>
            </a:r>
          </a:p>
          <a:p>
            <a:r>
              <a:rPr lang="fr-FR" b="1" dirty="0" smtClean="0"/>
              <a:t>17  Stockage en chambre froide</a:t>
            </a:r>
          </a:p>
          <a:p>
            <a:r>
              <a:rPr lang="fr-FR" b="1" dirty="0" smtClean="0"/>
              <a:t>18  Pâtisserie </a:t>
            </a:r>
          </a:p>
          <a:p>
            <a:r>
              <a:rPr lang="fr-FR" b="1" dirty="0" smtClean="0"/>
              <a:t>19  Refroidissement</a:t>
            </a:r>
          </a:p>
          <a:p>
            <a:r>
              <a:rPr lang="fr-FR" b="1" dirty="0" smtClean="0"/>
              <a:t>20  Hachage des viandes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nvGraphicFramePr>
        <p:xfrm>
          <a:off x="214283" y="142853"/>
          <a:ext cx="8715437" cy="868680"/>
        </p:xfrm>
        <a:graphic>
          <a:graphicData uri="http://schemas.openxmlformats.org/drawingml/2006/table">
            <a:tbl>
              <a:tblPr/>
              <a:tblGrid>
                <a:gridCol w="3188089"/>
                <a:gridCol w="2622203"/>
                <a:gridCol w="2905145"/>
              </a:tblGrid>
              <a:tr h="868680">
                <a:tc>
                  <a:txBody>
                    <a:bodyPr/>
                    <a:lstStyle/>
                    <a:p>
                      <a:pPr algn="ctr">
                        <a:spcAft>
                          <a:spcPts val="0"/>
                        </a:spcAft>
                      </a:pPr>
                      <a:r>
                        <a:rPr lang="fr-FR" sz="1400" b="1" dirty="0">
                          <a:latin typeface="Times New Roman"/>
                          <a:ea typeface="Times New Roman"/>
                        </a:rPr>
                        <a:t>Syndicat Inter Hospitalier</a:t>
                      </a:r>
                      <a:endParaRPr lang="fr-FR" sz="1000" dirty="0">
                        <a:latin typeface="Times New Roman"/>
                        <a:ea typeface="Times New Roman"/>
                      </a:endParaRPr>
                    </a:p>
                    <a:p>
                      <a:pPr algn="ctr">
                        <a:spcAft>
                          <a:spcPts val="0"/>
                        </a:spcAft>
                      </a:pPr>
                      <a:r>
                        <a:rPr lang="fr-FR" sz="1400" b="1" dirty="0">
                          <a:latin typeface="Times New Roman"/>
                          <a:ea typeface="Times New Roman"/>
                        </a:rPr>
                        <a:t>08100 </a:t>
                      </a:r>
                      <a:endParaRPr lang="fr-FR" sz="1000" dirty="0">
                        <a:latin typeface="Times New Roman"/>
                        <a:ea typeface="Times New Roman"/>
                      </a:endParaRPr>
                    </a:p>
                    <a:p>
                      <a:pPr algn="ctr">
                        <a:spcAft>
                          <a:spcPts val="0"/>
                        </a:spcAft>
                      </a:pPr>
                      <a:r>
                        <a:rPr lang="fr-FR" sz="1400" b="1" dirty="0">
                          <a:latin typeface="Times New Roman"/>
                          <a:ea typeface="Times New Roman"/>
                        </a:rPr>
                        <a:t>Charleville - Mézières</a:t>
                      </a:r>
                      <a:endParaRPr lang="fr-FR" sz="1000" dirty="0">
                        <a:latin typeface="Times New Roman"/>
                        <a:ea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latin typeface="Times New Roman"/>
                          <a:ea typeface="Times New Roman"/>
                        </a:rPr>
                        <a:t>PROCEDURE :</a:t>
                      </a:r>
                      <a:endParaRPr lang="fr-FR" sz="1000" dirty="0">
                        <a:latin typeface="Times New Roman"/>
                        <a:ea typeface="Times New Roman"/>
                      </a:endParaRPr>
                    </a:p>
                    <a:p>
                      <a:pPr algn="ctr">
                        <a:spcAft>
                          <a:spcPts val="0"/>
                        </a:spcAft>
                      </a:pPr>
                      <a:r>
                        <a:rPr lang="fr-FR" sz="1400" b="1" dirty="0">
                          <a:latin typeface="Times New Roman"/>
                          <a:ea typeface="Times New Roman"/>
                        </a:rPr>
                        <a:t>RECEPTION</a:t>
                      </a:r>
                      <a:endParaRPr lang="fr-FR" sz="1000" dirty="0">
                        <a:latin typeface="Times New Roman"/>
                        <a:ea typeface="Times New Roman"/>
                      </a:endParaRPr>
                    </a:p>
                    <a:p>
                      <a:pPr algn="ctr">
                        <a:spcAft>
                          <a:spcPts val="0"/>
                        </a:spcAft>
                      </a:pPr>
                      <a:r>
                        <a:rPr lang="fr-FR" sz="1400" b="1" dirty="0">
                          <a:latin typeface="Times New Roman"/>
                          <a:ea typeface="Times New Roman"/>
                        </a:rPr>
                        <a:t>MAGASIN</a:t>
                      </a:r>
                      <a:endParaRPr lang="fr-FR" sz="1000" dirty="0">
                        <a:latin typeface="Times New Roman"/>
                        <a:ea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latin typeface="Times New Roman"/>
                          <a:ea typeface="Times New Roman"/>
                        </a:rPr>
                        <a:t>Cuisine Centrale</a:t>
                      </a:r>
                      <a:endParaRPr lang="fr-FR" sz="1000" dirty="0">
                        <a:latin typeface="Times New Roman"/>
                        <a:ea typeface="Times New Roman"/>
                      </a:endParaRPr>
                    </a:p>
                    <a:p>
                      <a:pPr algn="ctr">
                        <a:spcAft>
                          <a:spcPts val="0"/>
                        </a:spcAft>
                      </a:pPr>
                      <a:r>
                        <a:rPr lang="fr-FR" sz="1400" b="1" dirty="0">
                          <a:latin typeface="Times New Roman"/>
                          <a:ea typeface="Times New Roman"/>
                        </a:rPr>
                        <a:t>PRO CC 002</a:t>
                      </a:r>
                      <a:endParaRPr lang="fr-FR" sz="1000" dirty="0">
                        <a:latin typeface="Times New Roman"/>
                        <a:ea typeface="Times New Roman"/>
                      </a:endParaRPr>
                    </a:p>
                    <a:p>
                      <a:pPr algn="ctr">
                        <a:spcAft>
                          <a:spcPts val="0"/>
                        </a:spcAft>
                      </a:pPr>
                      <a:r>
                        <a:rPr lang="fr-FR" sz="1400" b="1" dirty="0">
                          <a:latin typeface="Times New Roman"/>
                          <a:ea typeface="Times New Roman"/>
                        </a:rPr>
                        <a:t>Version N° 1</a:t>
                      </a:r>
                      <a:endParaRPr lang="fr-FR" sz="1000" dirty="0">
                        <a:latin typeface="Times New Roman"/>
                        <a:ea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0660" name="Rectangle 4"/>
          <p:cNvSpPr>
            <a:spLocks noChangeArrowheads="1"/>
          </p:cNvSpPr>
          <p:nvPr/>
        </p:nvSpPr>
        <p:spPr bwMode="auto">
          <a:xfrm>
            <a:off x="142844" y="928672"/>
            <a:ext cx="885831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Opération Vestiaire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Tenue correcte (voir (fiche tenue)</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Chaussures de sécurité, CHARLOTTE</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Prise de poste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Lavage des mains obligatoire  et lors de chaque arrêt : pause, repas toilettes…)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Vérification du fonctionnement du lave mains, et de l’approvisionnement en produits consommables des postes de lavage, et nettoyage des mains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En cours de production</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Contrôle des denrées alimentaires à la réception : remplir </a:t>
            </a:r>
            <a:r>
              <a:rPr kumimoji="0" lang="fr-FR"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fiches</a:t>
            </a: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2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 réception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(FT – RECEP02, FT – RECEP03, FT – RECEP04, FT – RECEP05, FT – RECEP06</a:t>
            </a: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s’aidant du document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FT – RECEP01</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Quantité,</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Température (utiliser le thermomètre à sonde ),</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DLC, DLUO, Etiquettes,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Aspect et emballage,</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Encas de non – conformité avec les paramètres ci-dessus, remplir la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fiche incident réception, FT – INC</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Rangement des produits par ordre de priorité</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Viande, B.O.F ; Glace, Laitage,</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Surgelés,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Wingdings" pitchFamily="2" charset="2"/>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Epices, conserves,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Distribution des produits (Bien vérifier les DLC et DLUO avant la distribution)</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Vérifier les dates de mise en décongélation ( pour les produits intéressés ) dans le sas. Si celles-ci datent de cinq jours ou plus, les éliminer.</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Après fabrication</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Evacuation des déchets,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Nettoyage des locaux et du matériel (selon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plan de nettoyage et de désinfection)</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Validation du nettoyage par remplissage de la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fiche de contrôle</a:t>
            </a: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(donnée chaque jour par le chef de service</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ce réservé du numéro de diapositive 3"/>
          <p:cNvSpPr>
            <a:spLocks noGrp="1"/>
          </p:cNvSpPr>
          <p:nvPr>
            <p:ph type="sldNum" sz="quarter" idx="12"/>
          </p:nvPr>
        </p:nvSpPr>
        <p:spPr/>
        <p:txBody>
          <a:bodyPr/>
          <a:lstStyle/>
          <a:p>
            <a:fld id="{2312414C-5E0C-435C-9886-9F9673DDAC4B}" type="slidenum">
              <a:rPr lang="fr-FR" smtClean="0"/>
              <a:pPr/>
              <a:t>39</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41"/>
            <a:ext cx="7772400" cy="582592"/>
          </a:xfrm>
          <a:solidFill>
            <a:schemeClr val="accent1"/>
          </a:solidFill>
          <a:ln>
            <a:solidFill>
              <a:schemeClr val="accent1"/>
            </a:solidFill>
          </a:ln>
        </p:spPr>
        <p:txBody>
          <a:bodyPr>
            <a:noAutofit/>
          </a:bodyPr>
          <a:lstStyle/>
          <a:p>
            <a:pPr algn="ctr"/>
            <a:r>
              <a:rPr lang="fr-FR" sz="3200" b="1" dirty="0" smtClean="0">
                <a:solidFill>
                  <a:schemeClr val="bg1"/>
                </a:solidFill>
              </a:rPr>
              <a:t>2     </a:t>
            </a:r>
            <a:r>
              <a:rPr lang="fr-FR" sz="3200" b="1" u="sng" dirty="0" smtClean="0">
                <a:solidFill>
                  <a:schemeClr val="bg1"/>
                </a:solidFill>
              </a:rPr>
              <a:t>Les contraintes de la liaison froide</a:t>
            </a:r>
            <a:endParaRPr lang="fr-FR" sz="3200" b="1" u="sng" dirty="0">
              <a:solidFill>
                <a:schemeClr val="bg1"/>
              </a:solidFill>
            </a:endParaRPr>
          </a:p>
        </p:txBody>
      </p:sp>
      <p:sp>
        <p:nvSpPr>
          <p:cNvPr id="18" name="Rectangle 17"/>
          <p:cNvSpPr/>
          <p:nvPr/>
        </p:nvSpPr>
        <p:spPr>
          <a:xfrm>
            <a:off x="357159" y="1000108"/>
            <a:ext cx="2476517" cy="685800"/>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Cuisson</a:t>
            </a:r>
            <a:endParaRPr lang="fr-FR" b="1" dirty="0"/>
          </a:p>
        </p:txBody>
      </p:sp>
      <p:sp>
        <p:nvSpPr>
          <p:cNvPr id="19" name="Rectangle 18"/>
          <p:cNvSpPr/>
          <p:nvPr/>
        </p:nvSpPr>
        <p:spPr>
          <a:xfrm>
            <a:off x="380972" y="1768067"/>
            <a:ext cx="2476517" cy="642942"/>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Conditionnement en </a:t>
            </a:r>
            <a:r>
              <a:rPr lang="fr-FR" sz="1600" b="1" dirty="0" smtClean="0"/>
              <a:t>barquettes</a:t>
            </a:r>
            <a:endParaRPr lang="fr-FR" sz="1600" b="1" dirty="0"/>
          </a:p>
        </p:txBody>
      </p:sp>
      <p:sp>
        <p:nvSpPr>
          <p:cNvPr id="20" name="Rectangle 19"/>
          <p:cNvSpPr/>
          <p:nvPr/>
        </p:nvSpPr>
        <p:spPr>
          <a:xfrm>
            <a:off x="380972" y="2571744"/>
            <a:ext cx="2476517" cy="642942"/>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Refroidissement</a:t>
            </a:r>
            <a:r>
              <a:rPr lang="fr-FR" b="1" dirty="0" smtClean="0"/>
              <a:t> rapide à + 10° C</a:t>
            </a:r>
            <a:endParaRPr lang="fr-FR" b="1" dirty="0"/>
          </a:p>
        </p:txBody>
      </p:sp>
      <p:sp>
        <p:nvSpPr>
          <p:cNvPr id="21" name="Rectangle 20"/>
          <p:cNvSpPr/>
          <p:nvPr/>
        </p:nvSpPr>
        <p:spPr>
          <a:xfrm>
            <a:off x="380972" y="3375422"/>
            <a:ext cx="2476517" cy="750099"/>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Conservation</a:t>
            </a:r>
          </a:p>
          <a:p>
            <a:pPr algn="ctr"/>
            <a:r>
              <a:rPr lang="fr-FR" b="1" dirty="0" smtClean="0"/>
              <a:t> à + 3°  C</a:t>
            </a:r>
            <a:endParaRPr lang="fr-FR" b="1" dirty="0"/>
          </a:p>
        </p:txBody>
      </p:sp>
      <p:sp>
        <p:nvSpPr>
          <p:cNvPr id="22" name="Rectangle 21"/>
          <p:cNvSpPr/>
          <p:nvPr/>
        </p:nvSpPr>
        <p:spPr>
          <a:xfrm>
            <a:off x="380972" y="4286257"/>
            <a:ext cx="2476517" cy="589364"/>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t>Transport</a:t>
            </a:r>
            <a:r>
              <a:rPr lang="fr-FR" b="1" dirty="0" smtClean="0"/>
              <a:t> à +3° C</a:t>
            </a:r>
            <a:endParaRPr lang="fr-FR" b="1" dirty="0"/>
          </a:p>
        </p:txBody>
      </p:sp>
      <p:sp>
        <p:nvSpPr>
          <p:cNvPr id="23" name="Rectangle 22"/>
          <p:cNvSpPr/>
          <p:nvPr/>
        </p:nvSpPr>
        <p:spPr>
          <a:xfrm>
            <a:off x="380972" y="5036356"/>
            <a:ext cx="2476517" cy="803678"/>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Remise en </a:t>
            </a:r>
            <a:r>
              <a:rPr lang="fr-FR" sz="1600" b="1" dirty="0" smtClean="0"/>
              <a:t>température</a:t>
            </a:r>
            <a:r>
              <a:rPr lang="fr-FR" b="1" dirty="0" smtClean="0"/>
              <a:t> de </a:t>
            </a:r>
            <a:r>
              <a:rPr lang="fr-FR" sz="1600" b="1" dirty="0" smtClean="0"/>
              <a:t>consommation</a:t>
            </a:r>
            <a:r>
              <a:rPr lang="fr-FR" b="1" dirty="0" smtClean="0"/>
              <a:t> à          + 63° C à cœur   </a:t>
            </a:r>
            <a:endParaRPr lang="fr-FR" b="1" dirty="0"/>
          </a:p>
        </p:txBody>
      </p:sp>
      <p:sp>
        <p:nvSpPr>
          <p:cNvPr id="24" name="Rectangle 23"/>
          <p:cNvSpPr/>
          <p:nvPr/>
        </p:nvSpPr>
        <p:spPr>
          <a:xfrm>
            <a:off x="380972" y="5947190"/>
            <a:ext cx="2476517" cy="750099"/>
          </a:xfrm>
          <a:prstGeom prst="rect">
            <a:avLst/>
          </a:prstGeom>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Consommation dans les 3 jours qui suivent </a:t>
            </a:r>
            <a:r>
              <a:rPr lang="fr-FR" sz="1600" b="1" dirty="0" smtClean="0"/>
              <a:t>celui</a:t>
            </a:r>
            <a:r>
              <a:rPr lang="fr-FR" b="1" dirty="0" smtClean="0"/>
              <a:t> de la cuisson</a:t>
            </a:r>
            <a:endParaRPr lang="fr-FR" b="1" dirty="0"/>
          </a:p>
        </p:txBody>
      </p:sp>
      <p:sp>
        <p:nvSpPr>
          <p:cNvPr id="25" name="Rectangle 24"/>
          <p:cNvSpPr/>
          <p:nvPr/>
        </p:nvSpPr>
        <p:spPr>
          <a:xfrm>
            <a:off x="3333741" y="1768066"/>
            <a:ext cx="5429288" cy="1446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t>Après cuisson conditionnement immédiat en barquettes et refroidissement rapide au moyen d’une cellule appropriée de façon à faire descendre la température à + 10° C en moins de deux heures ( à cœur )</a:t>
            </a:r>
            <a:endParaRPr lang="fr-FR" sz="1600" b="1" dirty="0"/>
          </a:p>
        </p:txBody>
      </p:sp>
      <p:sp>
        <p:nvSpPr>
          <p:cNvPr id="26" name="Rectangle 25"/>
          <p:cNvSpPr/>
          <p:nvPr/>
        </p:nvSpPr>
        <p:spPr>
          <a:xfrm>
            <a:off x="3333741" y="3375422"/>
            <a:ext cx="5429288" cy="750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t>Les denrées sont ensuite conservées dans une enceinte frigorifique dont la température constante contrôlée par un thermomètre enregistreur ne doit pas dépasser + 3° C</a:t>
            </a:r>
            <a:endParaRPr lang="fr-FR" sz="1600" b="1" dirty="0"/>
          </a:p>
        </p:txBody>
      </p:sp>
      <p:sp>
        <p:nvSpPr>
          <p:cNvPr id="15" name="Rectangle 14"/>
          <p:cNvSpPr/>
          <p:nvPr/>
        </p:nvSpPr>
        <p:spPr>
          <a:xfrm>
            <a:off x="3333741" y="4286259"/>
            <a:ext cx="5429288" cy="1553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t>Le  transport se fait également à  + 3° C. Juste avant la distribution, les plats sont réchauffés de manière à atteindre à cœur une température &gt;  + 63° C en moins d’une heure</a:t>
            </a:r>
            <a:endParaRPr lang="fr-FR" sz="1600" b="1" dirty="0"/>
          </a:p>
        </p:txBody>
      </p:sp>
      <p:sp>
        <p:nvSpPr>
          <p:cNvPr id="16" name="Rectangle 15"/>
          <p:cNvSpPr/>
          <p:nvPr/>
        </p:nvSpPr>
        <p:spPr>
          <a:xfrm>
            <a:off x="3333741" y="6000769"/>
            <a:ext cx="5429288" cy="58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t>Il ne doit pas s’écouler  plus  de 4 jours entre la  préparation et la consommation de plats réfrigérés   </a:t>
            </a:r>
            <a:endParaRPr lang="fr-FR" sz="1600" b="1" dirty="0"/>
          </a:p>
        </p:txBody>
      </p:sp>
      <p:sp>
        <p:nvSpPr>
          <p:cNvPr id="14" name="Espace réservé du numéro de diapositive 13"/>
          <p:cNvSpPr>
            <a:spLocks noGrp="1"/>
          </p:cNvSpPr>
          <p:nvPr>
            <p:ph type="sldNum" sz="quarter" idx="12"/>
          </p:nvPr>
        </p:nvSpPr>
        <p:spPr/>
        <p:txBody>
          <a:bodyPr/>
          <a:lstStyle/>
          <a:p>
            <a:fld id="{2312414C-5E0C-435C-9886-9F9673DDAC4B}" type="slidenum">
              <a:rPr lang="fr-FR" smtClean="0"/>
              <a:pPr/>
              <a:t>4</a:t>
            </a:fld>
            <a:endParaRPr lang="fr-F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heckerboard(across)">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heckerboard(across)">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heckerboard(across)">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heckerboard(across)">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checkerboard(across)">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heckerboard(across)">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checkerboard(across)">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checkerboard(across)">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checkerboard(across)">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P spid="23" grpId="0" animBg="1"/>
      <p:bldP spid="24" grpId="0" animBg="1"/>
      <p:bldP spid="25" grpId="0" animBg="1"/>
      <p:bldP spid="26"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14281" y="74276"/>
          <a:ext cx="8786875" cy="868680"/>
        </p:xfrm>
        <a:graphic>
          <a:graphicData uri="http://schemas.openxmlformats.org/drawingml/2006/table">
            <a:tbl>
              <a:tblPr/>
              <a:tblGrid>
                <a:gridCol w="3214221"/>
                <a:gridCol w="2643695"/>
                <a:gridCol w="2928959"/>
              </a:tblGrid>
              <a:tr h="868680">
                <a:tc>
                  <a:txBody>
                    <a:bodyPr/>
                    <a:lstStyle/>
                    <a:p>
                      <a:pPr algn="ctr">
                        <a:spcAft>
                          <a:spcPts val="0"/>
                        </a:spcAft>
                      </a:pPr>
                      <a:r>
                        <a:rPr lang="fr-FR" sz="1400" b="1" dirty="0" smtClean="0">
                          <a:latin typeface="Times New Roman"/>
                          <a:ea typeface="Times New Roman"/>
                        </a:rPr>
                        <a:t>Syndicat Inter Hospitalier</a:t>
                      </a:r>
                      <a:endParaRPr lang="fr-FR" sz="1000" dirty="0" smtClean="0">
                        <a:latin typeface="Times New Roman"/>
                        <a:ea typeface="Times New Roman"/>
                      </a:endParaRPr>
                    </a:p>
                    <a:p>
                      <a:pPr algn="ctr">
                        <a:spcAft>
                          <a:spcPts val="0"/>
                        </a:spcAft>
                      </a:pPr>
                      <a:r>
                        <a:rPr lang="fr-FR" sz="1400" b="1" dirty="0" smtClean="0">
                          <a:latin typeface="Times New Roman"/>
                          <a:ea typeface="Times New Roman"/>
                        </a:rPr>
                        <a:t>08100 </a:t>
                      </a:r>
                      <a:endParaRPr lang="fr-FR" sz="1000" dirty="0" smtClean="0">
                        <a:latin typeface="Times New Roman"/>
                        <a:ea typeface="Times New Roman"/>
                      </a:endParaRPr>
                    </a:p>
                    <a:p>
                      <a:pPr algn="ctr">
                        <a:spcAft>
                          <a:spcPts val="0"/>
                        </a:spcAft>
                      </a:pPr>
                      <a:r>
                        <a:rPr lang="fr-FR" sz="1400" b="1" dirty="0" smtClean="0">
                          <a:latin typeface="Times New Roman"/>
                          <a:ea typeface="Times New Roman"/>
                        </a:rPr>
                        <a:t>Charleville - Mézières</a:t>
                      </a:r>
                      <a:endParaRPr lang="fr-FR" sz="1000" dirty="0">
                        <a:latin typeface="Times New Roman"/>
                        <a:ea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latin typeface="Times New Roman"/>
                          <a:ea typeface="Times New Roman"/>
                        </a:rPr>
                        <a:t>PROCEDURE </a:t>
                      </a:r>
                      <a:endParaRPr lang="fr-FR" sz="1000" dirty="0">
                        <a:latin typeface="Times New Roman"/>
                        <a:ea typeface="Times New Roman"/>
                      </a:endParaRPr>
                    </a:p>
                    <a:p>
                      <a:pPr algn="ctr">
                        <a:spcAft>
                          <a:spcPts val="0"/>
                        </a:spcAft>
                      </a:pPr>
                      <a:r>
                        <a:rPr lang="fr-FR" sz="1400" b="1" dirty="0">
                          <a:latin typeface="Times New Roman"/>
                          <a:ea typeface="Times New Roman"/>
                        </a:rPr>
                        <a:t>PODUCTION CHAUDE</a:t>
                      </a:r>
                      <a:endParaRPr lang="fr-FR" sz="1000" dirty="0">
                        <a:latin typeface="Times New Roman"/>
                        <a:ea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latin typeface="Times New Roman"/>
                          <a:ea typeface="Times New Roman"/>
                        </a:rPr>
                        <a:t>Cuisine Centrale</a:t>
                      </a:r>
                      <a:endParaRPr lang="fr-FR" sz="1000" dirty="0">
                        <a:latin typeface="Times New Roman"/>
                        <a:ea typeface="Times New Roman"/>
                      </a:endParaRPr>
                    </a:p>
                    <a:p>
                      <a:pPr algn="ctr">
                        <a:spcAft>
                          <a:spcPts val="0"/>
                        </a:spcAft>
                      </a:pPr>
                      <a:r>
                        <a:rPr lang="fr-FR" sz="1400" b="1" dirty="0">
                          <a:latin typeface="Times New Roman"/>
                          <a:ea typeface="Times New Roman"/>
                        </a:rPr>
                        <a:t>PRO CC 008</a:t>
                      </a:r>
                      <a:endParaRPr lang="fr-FR" sz="1000" dirty="0">
                        <a:latin typeface="Times New Roman"/>
                        <a:ea typeface="Times New Roman"/>
                      </a:endParaRPr>
                    </a:p>
                    <a:p>
                      <a:pPr algn="ctr">
                        <a:spcAft>
                          <a:spcPts val="0"/>
                        </a:spcAft>
                      </a:pPr>
                      <a:r>
                        <a:rPr lang="fr-FR" sz="1400" b="1" dirty="0">
                          <a:latin typeface="Times New Roman"/>
                          <a:ea typeface="Times New Roman"/>
                        </a:rPr>
                        <a:t>Version N° 1</a:t>
                      </a:r>
                      <a:endParaRPr lang="fr-FR" sz="1000" dirty="0">
                        <a:latin typeface="Times New Roman"/>
                        <a:ea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6017" name="Rectangle 1"/>
          <p:cNvSpPr>
            <a:spLocks noChangeArrowheads="1"/>
          </p:cNvSpPr>
          <p:nvPr/>
        </p:nvSpPr>
        <p:spPr bwMode="auto">
          <a:xfrm>
            <a:off x="0" y="785795"/>
            <a:ext cx="91440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Opération Vestiaire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Tenue correcte (voir fiche tenue)</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Chaussures de sécurité, CHARLOTTE, MASQUE ET GANTS.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Prise de poste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Lavage des mains obligatoire (et lors de chaque arrêt : pause, repas toilettes…)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Vérification du fonctionnement du lave mains, et de l’approvisionnement en produits consommables des postes de lavage, et nettoyage des mains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Contrôle de la propreté du matériel (et nettoyage si besoin)</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En cours de production</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Contrôle du produit : Aspect visuel, DLC si encore emballé,</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cas de produits non déballés (langues, mixés), il est important de conserver les étiquettes :</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découper ou garder le sac,</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placer dans le sachet du local déboîtage du jour d’ouverture, </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CUISSON </a:t>
            </a:r>
            <a:r>
              <a:rPr kumimoji="0" lang="fr-FR"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fr-FR" sz="8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Elle doit monter à 70° à cœur,</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Contrôler la température à la sortie du four, sauteuses…, la noter sur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fiche suiveuse</a:t>
            </a: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Envoyer les produits vers le refroidissement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ou</a:t>
            </a: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conditionnement</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attente de conditionnement ou de refroidissement rapide, maintenir les préparations dans les appareils de cuisson à une température égale ou supérieur à 63°</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ATTENTION à la règle </a:t>
            </a:r>
            <a:r>
              <a:rPr kumimoji="0" lang="fr-F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REFROIDISSEMENT DE 63°C à 10°C A CŒUR EN MOINS DE DEUX HEURES</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Noter la température de sortie de cellule de refroidissement sur le document cellule, contrôler si le temps est inférieur à deux heures,</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Débarrassage des déchets dans les sacs prévus à cet effet,</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Nettoyage du matériel entre chaque produit différent,</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Désinfection des sondes de température après chaque utilisation (désinfectant pour sondes alimentaires)</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Après fabrication</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Evacuation des déchets,</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Nettoyage des locaux et du matériel (selon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 plan de nettoyage et de désinfection)</a:t>
            </a: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Validation du nettoyage par remplissage de </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fiche de contrôle</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(donnée chaque jour par le chef de service</a:t>
            </a: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Mise en place pour le lendemain</a:t>
            </a:r>
            <a:endParaRPr kumimoji="0" lang="fr-FR"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lstStyle/>
          <a:p>
            <a:fld id="{2312414C-5E0C-435C-9886-9F9673DDAC4B}" type="slidenum">
              <a:rPr lang="fr-FR" smtClean="0"/>
              <a:pPr/>
              <a:t>40</a:t>
            </a:fld>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42843" y="214290"/>
          <a:ext cx="8858313" cy="1000132"/>
        </p:xfrm>
        <a:graphic>
          <a:graphicData uri="http://schemas.openxmlformats.org/drawingml/2006/table">
            <a:tbl>
              <a:tblPr/>
              <a:tblGrid>
                <a:gridCol w="3375971"/>
                <a:gridCol w="2529565"/>
                <a:gridCol w="2952777"/>
              </a:tblGrid>
              <a:tr h="1000132">
                <a:tc>
                  <a:txBody>
                    <a:bodyPr/>
                    <a:lstStyle/>
                    <a:p>
                      <a:pPr algn="ctr">
                        <a:spcAft>
                          <a:spcPts val="0"/>
                        </a:spcAft>
                      </a:pPr>
                      <a:r>
                        <a:rPr lang="fr-FR" sz="1400" b="1" dirty="0">
                          <a:latin typeface="Times New Roman"/>
                          <a:ea typeface="Times New Roman"/>
                        </a:rPr>
                        <a:t>Syndicat Inter Hospitalier</a:t>
                      </a:r>
                      <a:endParaRPr lang="fr-FR" sz="1000" dirty="0">
                        <a:latin typeface="Times New Roman"/>
                        <a:ea typeface="Times New Roman"/>
                      </a:endParaRPr>
                    </a:p>
                    <a:p>
                      <a:pPr algn="ctr">
                        <a:spcAft>
                          <a:spcPts val="0"/>
                        </a:spcAft>
                      </a:pPr>
                      <a:r>
                        <a:rPr lang="fr-FR" sz="1400" b="1" dirty="0">
                          <a:latin typeface="Times New Roman"/>
                          <a:ea typeface="Times New Roman"/>
                        </a:rPr>
                        <a:t>08100 </a:t>
                      </a:r>
                      <a:endParaRPr lang="fr-FR" sz="1000" dirty="0">
                        <a:latin typeface="Times New Roman"/>
                        <a:ea typeface="Times New Roman"/>
                      </a:endParaRPr>
                    </a:p>
                    <a:p>
                      <a:pPr algn="ctr">
                        <a:spcAft>
                          <a:spcPts val="0"/>
                        </a:spcAft>
                      </a:pPr>
                      <a:r>
                        <a:rPr lang="fr-FR" sz="1400" b="1" dirty="0">
                          <a:latin typeface="Times New Roman"/>
                          <a:ea typeface="Times New Roman"/>
                        </a:rPr>
                        <a:t>Charleville - Mézières</a:t>
                      </a:r>
                      <a:endParaRPr lang="fr-FR" sz="1000" dirty="0">
                        <a:latin typeface="Times New Roman"/>
                        <a:ea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latin typeface="Times New Roman"/>
                          <a:ea typeface="Times New Roman"/>
                        </a:rPr>
                        <a:t>PROCEDURE</a:t>
                      </a:r>
                      <a:endParaRPr lang="fr-FR" sz="1000" dirty="0">
                        <a:latin typeface="Times New Roman"/>
                        <a:ea typeface="Times New Roman"/>
                      </a:endParaRPr>
                    </a:p>
                    <a:p>
                      <a:pPr algn="ctr">
                        <a:spcAft>
                          <a:spcPts val="0"/>
                        </a:spcAft>
                      </a:pPr>
                      <a:r>
                        <a:rPr lang="fr-FR" sz="1400" b="1" dirty="0">
                          <a:latin typeface="Times New Roman"/>
                          <a:ea typeface="Times New Roman"/>
                        </a:rPr>
                        <a:t> </a:t>
                      </a:r>
                      <a:endParaRPr lang="fr-FR" sz="1000" dirty="0">
                        <a:latin typeface="Times New Roman"/>
                        <a:ea typeface="Times New Roman"/>
                      </a:endParaRPr>
                    </a:p>
                    <a:p>
                      <a:pPr algn="ctr">
                        <a:spcAft>
                          <a:spcPts val="0"/>
                        </a:spcAft>
                      </a:pPr>
                      <a:r>
                        <a:rPr lang="fr-FR" sz="1400" b="1" dirty="0">
                          <a:latin typeface="Times New Roman"/>
                          <a:ea typeface="Times New Roman"/>
                        </a:rPr>
                        <a:t>ALARME</a:t>
                      </a:r>
                      <a:endParaRPr lang="fr-FR" sz="1000" dirty="0">
                        <a:latin typeface="Times New Roman"/>
                        <a:ea typeface="Times New Roman"/>
                      </a:endParaRPr>
                    </a:p>
                    <a:p>
                      <a:pPr algn="ctr">
                        <a:spcAft>
                          <a:spcPts val="0"/>
                        </a:spcAft>
                      </a:pPr>
                      <a:r>
                        <a:rPr lang="fr-FR" sz="1400" b="1" dirty="0">
                          <a:latin typeface="Times New Roman"/>
                          <a:ea typeface="Times New Roman"/>
                        </a:rPr>
                        <a:t> STOCKAGE</a:t>
                      </a:r>
                      <a:endParaRPr lang="fr-FR" sz="1000" dirty="0">
                        <a:latin typeface="Times New Roman"/>
                        <a:ea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dirty="0">
                          <a:latin typeface="Times New Roman"/>
                          <a:ea typeface="Times New Roman"/>
                        </a:rPr>
                        <a:t>Cuisine Centrale</a:t>
                      </a:r>
                      <a:endParaRPr lang="fr-FR" sz="1000" dirty="0">
                        <a:latin typeface="Times New Roman"/>
                        <a:ea typeface="Times New Roman"/>
                      </a:endParaRPr>
                    </a:p>
                    <a:p>
                      <a:pPr algn="ctr">
                        <a:spcAft>
                          <a:spcPts val="0"/>
                        </a:spcAft>
                      </a:pPr>
                      <a:r>
                        <a:rPr lang="fr-FR" sz="1400" b="1" dirty="0">
                          <a:latin typeface="Times New Roman"/>
                          <a:ea typeface="Times New Roman"/>
                        </a:rPr>
                        <a:t>PRO CC 015</a:t>
                      </a:r>
                      <a:endParaRPr lang="fr-FR" sz="1000" dirty="0">
                        <a:latin typeface="Times New Roman"/>
                        <a:ea typeface="Times New Roman"/>
                      </a:endParaRPr>
                    </a:p>
                    <a:p>
                      <a:pPr algn="ctr">
                        <a:spcAft>
                          <a:spcPts val="0"/>
                        </a:spcAft>
                      </a:pPr>
                      <a:r>
                        <a:rPr lang="fr-FR" sz="1400" b="1" dirty="0">
                          <a:latin typeface="Times New Roman"/>
                          <a:ea typeface="Times New Roman"/>
                        </a:rPr>
                        <a:t>Version N° 1</a:t>
                      </a:r>
                      <a:endParaRPr lang="fr-FR" sz="1000" dirty="0">
                        <a:latin typeface="Times New Roman"/>
                        <a:ea typeface="Times New Roman"/>
                      </a:endParaRPr>
                    </a:p>
                  </a:txBody>
                  <a:tcPr marL="44451" marR="44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7041" name="Rectangle 1"/>
          <p:cNvSpPr>
            <a:spLocks noChangeArrowheads="1"/>
          </p:cNvSpPr>
          <p:nvPr/>
        </p:nvSpPr>
        <p:spPr bwMode="auto">
          <a:xfrm>
            <a:off x="142844" y="1285861"/>
            <a:ext cx="8858312"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En semaine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S’il y a remise en fonctionnement rapide de la chambre froide par le personnel technique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Contrôler les températures par la personne du secteur concerné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l’augmentation de température dépasse 5°C, il faut vérifier toutes les demi – heures la bonne descente en température,</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fr-FR" sz="14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Si la réparation demande plusieurs jours :</a:t>
            </a:r>
            <a:endParaRPr kumimoji="0" lang="fr-FR" sz="14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Changer les produits de chambre froide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Nuit ou </a:t>
            </a:r>
            <a:r>
              <a:rPr kumimoji="0" lang="fr-FR"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week</a:t>
            </a: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end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Même procédure que ci – dessus, après avis du contremaître de garde</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En cas d’alarme sans intervention immédiate du réparateur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FR"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Bloquer tous les produits</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Contrôler la température des produits,</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l’augmentation de température dépasse 5°C</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Eliminer les produits finis,</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1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Faire une analyse microbiologique des matières premières avant déblocage</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lstStyle/>
          <a:p>
            <a:fld id="{2312414C-5E0C-435C-9886-9F9673DDAC4B}" type="slidenum">
              <a:rPr lang="fr-FR" smtClean="0"/>
              <a:pPr/>
              <a:t>41</a:t>
            </a:fld>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p>
            <a:pPr>
              <a:defRPr/>
            </a:pPr>
            <a:fld id="{549C04B4-7B19-428B-81AB-DA9A25D3597E}" type="slidenum">
              <a:rPr lang="fr-FR"/>
              <a:pPr>
                <a:defRPr/>
              </a:pPr>
              <a:t>42</a:t>
            </a:fld>
            <a:endParaRPr lang="fr-FR" dirty="0"/>
          </a:p>
        </p:txBody>
      </p:sp>
      <p:sp>
        <p:nvSpPr>
          <p:cNvPr id="17410" name="Espace réservé du pied de page 2"/>
          <p:cNvSpPr txBox="1">
            <a:spLocks noGrp="1"/>
          </p:cNvSpPr>
          <p:nvPr/>
        </p:nvSpPr>
        <p:spPr bwMode="auto">
          <a:xfrm>
            <a:off x="914401" y="6172200"/>
            <a:ext cx="3963988" cy="458788"/>
          </a:xfrm>
          <a:prstGeom prst="rect">
            <a:avLst/>
          </a:prstGeom>
          <a:noFill/>
          <a:ln w="9525">
            <a:noFill/>
            <a:miter lim="800000"/>
            <a:headEnd/>
            <a:tailEnd/>
          </a:ln>
        </p:spPr>
        <p:txBody>
          <a:bodyPr lIns="91434" tIns="45717" rIns="91434" bIns="45717" anchor="ctr"/>
          <a:lstStyle/>
          <a:p>
            <a:endParaRPr lang="fr-FR" sz="1400" b="0" i="0" dirty="0">
              <a:solidFill>
                <a:schemeClr val="tx2"/>
              </a:solidFill>
              <a:latin typeface="Perpetua" pitchFamily="18" charset="0"/>
            </a:endParaRPr>
          </a:p>
        </p:txBody>
      </p:sp>
      <p:sp>
        <p:nvSpPr>
          <p:cNvPr id="4" name="Espace réservé du numéro de diapositive 3"/>
          <p:cNvSpPr txBox="1">
            <a:spLocks noGrp="1"/>
          </p:cNvSpPr>
          <p:nvPr/>
        </p:nvSpPr>
        <p:spPr>
          <a:xfrm>
            <a:off x="146051" y="6210300"/>
            <a:ext cx="458788"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C17769E7-06C7-4D97-BB34-DF60AC8F2561}" type="slidenum">
              <a:rPr lang="fr-FR" sz="1400" b="0" i="0">
                <a:solidFill>
                  <a:srgbClr val="FFFFFF"/>
                </a:solidFill>
                <a:latin typeface="+mj-lt"/>
                <a:ea typeface="+mj-ea"/>
                <a:cs typeface="+mj-cs"/>
              </a:rPr>
              <a:pPr algn="ctr" fontAlgn="auto">
                <a:spcBef>
                  <a:spcPts val="0"/>
                </a:spcBef>
                <a:spcAft>
                  <a:spcPts val="0"/>
                </a:spcAft>
                <a:defRPr/>
              </a:pPr>
              <a:t>42</a:t>
            </a:fld>
            <a:endParaRPr lang="fr-FR" sz="1400" b="0" i="0" dirty="0">
              <a:solidFill>
                <a:srgbClr val="FFFFFF"/>
              </a:solidFill>
              <a:latin typeface="+mj-lt"/>
              <a:ea typeface="+mj-ea"/>
              <a:cs typeface="+mj-cs"/>
            </a:endParaRPr>
          </a:p>
        </p:txBody>
      </p:sp>
      <p:sp>
        <p:nvSpPr>
          <p:cNvPr id="92165" name="Text Box 5"/>
          <p:cNvSpPr txBox="1">
            <a:spLocks noChangeArrowheads="1"/>
          </p:cNvSpPr>
          <p:nvPr/>
        </p:nvSpPr>
        <p:spPr bwMode="auto">
          <a:xfrm>
            <a:off x="1066800" y="685801"/>
            <a:ext cx="7162800" cy="523214"/>
          </a:xfrm>
          <a:prstGeom prst="rect">
            <a:avLst/>
          </a:prstGeom>
          <a:solidFill>
            <a:schemeClr val="accent1"/>
          </a:solidFill>
          <a:ln w="9525">
            <a:noFill/>
            <a:miter lim="800000"/>
            <a:headEnd/>
            <a:tailEnd/>
          </a:ln>
          <a:effectLst/>
        </p:spPr>
        <p:txBody>
          <a:bodyPr lIns="91434" tIns="45717" rIns="91434" bIns="45717">
            <a:spAutoFit/>
          </a:bodyPr>
          <a:lstStyle/>
          <a:p>
            <a:pPr algn="ctr">
              <a:spcBef>
                <a:spcPct val="50000"/>
              </a:spcBef>
            </a:pPr>
            <a:r>
              <a:rPr lang="fr-FR" sz="2800" dirty="0" smtClean="0">
                <a:solidFill>
                  <a:schemeClr val="bg1"/>
                </a:solidFill>
                <a:latin typeface="Times New Roman" charset="0"/>
              </a:rPr>
              <a:t>LES  DANGERS</a:t>
            </a:r>
            <a:endParaRPr lang="fr-FR" sz="2800" b="0" i="0" dirty="0">
              <a:solidFill>
                <a:schemeClr val="bg1"/>
              </a:solidFill>
              <a:latin typeface="Times New Roman" charset="0"/>
            </a:endParaRPr>
          </a:p>
        </p:txBody>
      </p:sp>
      <p:sp>
        <p:nvSpPr>
          <p:cNvPr id="92167" name="Text Box 7"/>
          <p:cNvSpPr txBox="1">
            <a:spLocks noChangeArrowheads="1"/>
          </p:cNvSpPr>
          <p:nvPr/>
        </p:nvSpPr>
        <p:spPr bwMode="auto">
          <a:xfrm>
            <a:off x="357157" y="1700214"/>
            <a:ext cx="8786843" cy="4401199"/>
          </a:xfrm>
          <a:prstGeom prst="rect">
            <a:avLst/>
          </a:prstGeom>
          <a:noFill/>
          <a:ln w="9525">
            <a:noFill/>
            <a:miter lim="800000"/>
            <a:headEnd/>
            <a:tailEnd/>
          </a:ln>
          <a:effectLst/>
        </p:spPr>
        <p:txBody>
          <a:bodyPr wrap="square" lIns="91434" tIns="45717" rIns="91434" bIns="45717">
            <a:spAutoFit/>
          </a:bodyPr>
          <a:lstStyle/>
          <a:p>
            <a:pPr>
              <a:spcBef>
                <a:spcPct val="50000"/>
              </a:spcBef>
            </a:pPr>
            <a:endParaRPr lang="fr-FR" sz="2800" b="0" i="0" dirty="0">
              <a:solidFill>
                <a:srgbClr val="0099FF"/>
              </a:solidFill>
            </a:endParaRPr>
          </a:p>
          <a:p>
            <a:pPr>
              <a:spcBef>
                <a:spcPct val="50000"/>
              </a:spcBef>
              <a:buFontTx/>
              <a:buChar char="-"/>
            </a:pPr>
            <a:r>
              <a:rPr lang="fr-FR" sz="2400" b="1" i="0" dirty="0"/>
              <a:t>L’analyse des dangers</a:t>
            </a:r>
            <a:r>
              <a:rPr lang="fr-FR" sz="2400" b="1" i="0" dirty="0" smtClean="0"/>
              <a:t>,</a:t>
            </a:r>
          </a:p>
          <a:p>
            <a:pPr>
              <a:spcBef>
                <a:spcPct val="50000"/>
              </a:spcBef>
              <a:buFontTx/>
              <a:buChar char="-"/>
            </a:pPr>
            <a:r>
              <a:rPr lang="fr-FR" sz="2400" b="1" i="0" dirty="0" smtClean="0"/>
              <a:t> Physiques –</a:t>
            </a:r>
          </a:p>
          <a:p>
            <a:pPr>
              <a:spcBef>
                <a:spcPct val="50000"/>
              </a:spcBef>
              <a:buFontTx/>
              <a:buChar char="-"/>
            </a:pPr>
            <a:r>
              <a:rPr lang="fr-FR" sz="2400" b="1" i="0" dirty="0" smtClean="0"/>
              <a:t> Chimiques –</a:t>
            </a:r>
          </a:p>
          <a:p>
            <a:pPr>
              <a:spcBef>
                <a:spcPct val="50000"/>
              </a:spcBef>
              <a:buFontTx/>
              <a:buChar char="-"/>
            </a:pPr>
            <a:r>
              <a:rPr lang="fr-FR" sz="2400" b="1" i="0" dirty="0" smtClean="0"/>
              <a:t> Microbiologiques </a:t>
            </a:r>
            <a:endParaRPr lang="fr-FR" sz="2400" b="1" i="0" dirty="0"/>
          </a:p>
          <a:p>
            <a:pPr>
              <a:spcBef>
                <a:spcPct val="50000"/>
              </a:spcBef>
              <a:buFontTx/>
              <a:buChar char="-"/>
            </a:pPr>
            <a:r>
              <a:rPr lang="fr-FR" sz="2400" b="1" i="0" dirty="0"/>
              <a:t> Définition des points critiques,</a:t>
            </a:r>
          </a:p>
          <a:p>
            <a:pPr>
              <a:spcBef>
                <a:spcPct val="50000"/>
              </a:spcBef>
              <a:buFontTx/>
              <a:buChar char="-"/>
            </a:pPr>
            <a:r>
              <a:rPr lang="fr-FR" sz="2400" b="1" i="0" dirty="0"/>
              <a:t> Mesure préventive et système de surveillance,</a:t>
            </a:r>
          </a:p>
          <a:p>
            <a:pPr>
              <a:spcBef>
                <a:spcPct val="50000"/>
              </a:spcBef>
              <a:buFontTx/>
              <a:buChar char="-"/>
            </a:pPr>
            <a:r>
              <a:rPr lang="fr-FR" sz="2400" b="1" i="0" dirty="0"/>
              <a:t> Actions correctives</a:t>
            </a:r>
            <a:endParaRPr lang="fr-FR" sz="2400" b="1" i="0" dirty="0">
              <a:latin typeface="Times New Roman" charset="0"/>
            </a:endParaRPr>
          </a:p>
        </p:txBody>
      </p:sp>
    </p:spTree>
  </p:cSld>
  <p:clrMapOvr>
    <a:masterClrMapping/>
  </p:clrMapOvr>
  <p:transition>
    <p:wedge/>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65">
                                            <p:txEl>
                                              <p:pRg st="0" end="0"/>
                                            </p:txEl>
                                          </p:spTgt>
                                        </p:tgtEl>
                                        <p:attrNameLst>
                                          <p:attrName>style.visibility</p:attrName>
                                        </p:attrNameLst>
                                      </p:cBhvr>
                                      <p:to>
                                        <p:strVal val="visible"/>
                                      </p:to>
                                    </p:set>
                                    <p:animEffect transition="in" filter="checkerboard(across)">
                                      <p:cBhvr>
                                        <p:cTn id="7" dur="500"/>
                                        <p:tgtEl>
                                          <p:spTgt spid="92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67">
                                            <p:txEl>
                                              <p:pRg st="1" end="1"/>
                                            </p:txEl>
                                          </p:spTgt>
                                        </p:tgtEl>
                                        <p:attrNameLst>
                                          <p:attrName>style.visibility</p:attrName>
                                        </p:attrNameLst>
                                      </p:cBhvr>
                                      <p:to>
                                        <p:strVal val="visible"/>
                                      </p:to>
                                    </p:set>
                                    <p:animEffect transition="in" filter="checkerboard(across)">
                                      <p:cBhvr>
                                        <p:cTn id="12" dur="500"/>
                                        <p:tgtEl>
                                          <p:spTgt spid="92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167">
                                            <p:txEl>
                                              <p:pRg st="2" end="2"/>
                                            </p:txEl>
                                          </p:spTgt>
                                        </p:tgtEl>
                                        <p:attrNameLst>
                                          <p:attrName>style.visibility</p:attrName>
                                        </p:attrNameLst>
                                      </p:cBhvr>
                                      <p:to>
                                        <p:strVal val="visible"/>
                                      </p:to>
                                    </p:set>
                                    <p:animEffect transition="in" filter="checkerboard(across)">
                                      <p:cBhvr>
                                        <p:cTn id="17" dur="500"/>
                                        <p:tgtEl>
                                          <p:spTgt spid="92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2167">
                                            <p:txEl>
                                              <p:pRg st="3" end="3"/>
                                            </p:txEl>
                                          </p:spTgt>
                                        </p:tgtEl>
                                        <p:attrNameLst>
                                          <p:attrName>style.visibility</p:attrName>
                                        </p:attrNameLst>
                                      </p:cBhvr>
                                      <p:to>
                                        <p:strVal val="visible"/>
                                      </p:to>
                                    </p:set>
                                    <p:animEffect transition="in" filter="checkerboard(across)">
                                      <p:cBhvr>
                                        <p:cTn id="22" dur="500"/>
                                        <p:tgtEl>
                                          <p:spTgt spid="92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2167">
                                            <p:txEl>
                                              <p:pRg st="4" end="4"/>
                                            </p:txEl>
                                          </p:spTgt>
                                        </p:tgtEl>
                                        <p:attrNameLst>
                                          <p:attrName>style.visibility</p:attrName>
                                        </p:attrNameLst>
                                      </p:cBhvr>
                                      <p:to>
                                        <p:strVal val="visible"/>
                                      </p:to>
                                    </p:set>
                                    <p:animEffect transition="in" filter="checkerboard(across)">
                                      <p:cBhvr>
                                        <p:cTn id="27" dur="500"/>
                                        <p:tgtEl>
                                          <p:spTgt spid="92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2167">
                                            <p:txEl>
                                              <p:pRg st="5" end="5"/>
                                            </p:txEl>
                                          </p:spTgt>
                                        </p:tgtEl>
                                        <p:attrNameLst>
                                          <p:attrName>style.visibility</p:attrName>
                                        </p:attrNameLst>
                                      </p:cBhvr>
                                      <p:to>
                                        <p:strVal val="visible"/>
                                      </p:to>
                                    </p:set>
                                    <p:animEffect transition="in" filter="checkerboard(across)">
                                      <p:cBhvr>
                                        <p:cTn id="32" dur="500"/>
                                        <p:tgtEl>
                                          <p:spTgt spid="92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2167">
                                            <p:txEl>
                                              <p:pRg st="6" end="6"/>
                                            </p:txEl>
                                          </p:spTgt>
                                        </p:tgtEl>
                                        <p:attrNameLst>
                                          <p:attrName>style.visibility</p:attrName>
                                        </p:attrNameLst>
                                      </p:cBhvr>
                                      <p:to>
                                        <p:strVal val="visible"/>
                                      </p:to>
                                    </p:set>
                                    <p:animEffect transition="in" filter="checkerboard(across)">
                                      <p:cBhvr>
                                        <p:cTn id="37" dur="500"/>
                                        <p:tgtEl>
                                          <p:spTgt spid="9216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92167">
                                            <p:txEl>
                                              <p:pRg st="7" end="7"/>
                                            </p:txEl>
                                          </p:spTgt>
                                        </p:tgtEl>
                                        <p:attrNameLst>
                                          <p:attrName>style.visibility</p:attrName>
                                        </p:attrNameLst>
                                      </p:cBhvr>
                                      <p:to>
                                        <p:strVal val="visible"/>
                                      </p:to>
                                    </p:set>
                                    <p:animEffect transition="in" filter="checkerboard(across)">
                                      <p:cBhvr>
                                        <p:cTn id="42" dur="500"/>
                                        <p:tgtEl>
                                          <p:spTgt spid="921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42845" y="214291"/>
          <a:ext cx="8858315" cy="9924352"/>
        </p:xfrm>
        <a:graphic>
          <a:graphicData uri="http://schemas.openxmlformats.org/drawingml/2006/table">
            <a:tbl>
              <a:tblPr/>
              <a:tblGrid>
                <a:gridCol w="1571637"/>
                <a:gridCol w="785819"/>
                <a:gridCol w="2143140"/>
                <a:gridCol w="1404968"/>
                <a:gridCol w="2329927"/>
                <a:gridCol w="622824"/>
              </a:tblGrid>
              <a:tr h="1103384">
                <a:tc gridSpan="2">
                  <a:txBody>
                    <a:bodyPr/>
                    <a:lstStyle/>
                    <a:p>
                      <a:pPr algn="ctr" fontAlgn="ctr"/>
                      <a:r>
                        <a:rPr lang="fr-FR" sz="1200" b="1" i="0" u="none" strike="noStrike" dirty="0">
                          <a:latin typeface="Arial"/>
                        </a:rPr>
                        <a:t>Syndicat Inter Hospitalier                                                                                                                                                                                                                                                                 Avenue de Manchester                                                                                                               08100 Charleville Mézières</a:t>
                      </a:r>
                    </a:p>
                  </a:txBody>
                  <a:tcPr marL="6104" marR="6104" marT="6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dirty="0">
                          <a:latin typeface="Arial"/>
                        </a:rPr>
                        <a:t>Analyse des Dangers Physiques                                                                     Identification des Causes                                              Mesures préventives                                                                    </a:t>
                      </a:r>
                    </a:p>
                  </a:txBody>
                  <a:tcPr marL="6104" marR="6104" marT="6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dirty="0">
                          <a:latin typeface="Arial"/>
                        </a:rPr>
                        <a:t>Cuisine Centrale   ANA - DANG                                                                                          Version N° 1                                                                      </a:t>
                      </a:r>
                    </a:p>
                  </a:txBody>
                  <a:tcPr marL="6104" marR="6104" marT="61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1652024">
                <a:tc>
                  <a:txBody>
                    <a:bodyPr/>
                    <a:lstStyle/>
                    <a:p>
                      <a:pPr algn="ctr" fontAlgn="ctr"/>
                      <a:r>
                        <a:rPr lang="fr-FR" sz="1200" b="1" i="1" u="none" strike="noStrike" dirty="0">
                          <a:latin typeface="Arial"/>
                        </a:rPr>
                        <a:t>Etapes</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latin typeface="Arial"/>
                        </a:rPr>
                        <a:t>Origines des Dangers Méthode des 5 M</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latin typeface="Arial"/>
                        </a:rPr>
                        <a:t>Cause de l'apparition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latin typeface="Arial"/>
                        </a:rPr>
                        <a:t>Effet</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latin typeface="Arial"/>
                        </a:rPr>
                        <a:t>Mesure de Maîtrise                                                             Bonnes pratiques d'hygiène</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latin typeface="Arial"/>
                        </a:rPr>
                        <a:t>CCP</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9144">
                <a:tc>
                  <a:txBody>
                    <a:bodyPr/>
                    <a:lstStyle/>
                    <a:p>
                      <a:pPr algn="ctr" fontAlgn="ctr"/>
                      <a:r>
                        <a:rPr lang="fr-FR" sz="1200" b="1" i="0" u="none" strike="noStrike" dirty="0">
                          <a:latin typeface="Arial"/>
                        </a:rPr>
                        <a:t>Réception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Méthode</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Lame de cutter qui casse </a:t>
                      </a:r>
                      <a:r>
                        <a:rPr lang="fr-FR" sz="1200" b="1" i="0" u="none" strike="noStrike" dirty="0" smtClean="0">
                          <a:latin typeface="Arial"/>
                        </a:rPr>
                        <a:t>à    </a:t>
                      </a:r>
                      <a:r>
                        <a:rPr lang="fr-FR" sz="1200" b="1" i="0" u="none" strike="noStrike" dirty="0">
                          <a:latin typeface="Arial"/>
                        </a:rPr>
                        <a:t>l 'ouverture d'un carton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Contamination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Utiliser des lames de cutter non sécables ou un couteau d'office. Pas de présence de verre dans les locaux de préparation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7624">
                <a:tc rowSpan="2">
                  <a:txBody>
                    <a:bodyPr/>
                    <a:lstStyle/>
                    <a:p>
                      <a:pPr algn="ctr" fontAlgn="ctr"/>
                      <a:r>
                        <a:rPr lang="fr-FR" sz="1200" b="1" i="0" u="none" strike="noStrike" dirty="0">
                          <a:latin typeface="Arial"/>
                        </a:rPr>
                        <a:t>Stockage</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Main d'œuvre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Plastique d'emballage qui reste collé sur les produits</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Contamination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Etre vigilent lors des opérations</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0504">
                <a:tc vMerge="1">
                  <a:txBody>
                    <a:bodyPr/>
                    <a:lstStyle/>
                    <a:p>
                      <a:endParaRPr lang="fr-FR"/>
                    </a:p>
                  </a:txBody>
                  <a:tcPr/>
                </a:tc>
                <a:tc>
                  <a:txBody>
                    <a:bodyPr/>
                    <a:lstStyle/>
                    <a:p>
                      <a:pPr algn="ctr" fontAlgn="ctr"/>
                      <a:r>
                        <a:rPr lang="fr-FR" sz="1200" b="1" i="0" u="none" strike="noStrike" dirty="0">
                          <a:latin typeface="Arial"/>
                        </a:rPr>
                        <a:t>Méthode</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Stockage des produits dans les zones de manipulation des denrées</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Contamination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Stockage en réserve des produits d'entretien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7624">
                <a:tc>
                  <a:txBody>
                    <a:bodyPr/>
                    <a:lstStyle/>
                    <a:p>
                      <a:pPr algn="ctr" fontAlgn="ctr"/>
                      <a:r>
                        <a:rPr lang="fr-FR" sz="1200" b="1" i="0" u="none" strike="noStrike" dirty="0" smtClean="0">
                          <a:latin typeface="Arial"/>
                        </a:rPr>
                        <a:t>Décongélation</a:t>
                      </a:r>
                      <a:endParaRPr lang="fr-FR" sz="1200" b="1" i="0" u="none" strike="noStrike" dirty="0">
                        <a:latin typeface="Arial"/>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Main d'œuvre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Plastique d'emballage qui reste collé sur les produits</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Contamination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latin typeface="Arial"/>
                        </a:rPr>
                        <a:t>Etre vigilent lors des opérations</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34904">
                <a:tc>
                  <a:txBody>
                    <a:bodyPr/>
                    <a:lstStyle/>
                    <a:p>
                      <a:pPr algn="ctr" fontAlgn="ctr"/>
                      <a:r>
                        <a:rPr lang="fr-FR" sz="1200" b="1" i="0" u="none" strike="noStrike" dirty="0">
                          <a:latin typeface="Arial"/>
                        </a:rPr>
                        <a:t>Déconditionnement</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Main d'œuvre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Présence de plastique entre les denrées, présence de limaille de fer, morceau de lame de l'ouvre boîte, verre, cageot, cartons, plastique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Contamination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latin typeface="Arial"/>
                        </a:rPr>
                        <a:t>Etre vigilent lors des opérations de déconditionnement, pas de présence de verre dans les locaux de préparation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69144">
                <a:tc>
                  <a:txBody>
                    <a:bodyPr/>
                    <a:lstStyle/>
                    <a:p>
                      <a:pPr algn="ctr" fontAlgn="ctr"/>
                      <a:r>
                        <a:rPr lang="fr-FR" sz="1200" b="1" i="0" u="none" strike="noStrike" dirty="0" err="1">
                          <a:latin typeface="Arial"/>
                        </a:rPr>
                        <a:t>Légumerie</a:t>
                      </a:r>
                      <a:endParaRPr lang="fr-FR" sz="1200" b="1" i="0" u="none" strike="noStrike" dirty="0">
                        <a:latin typeface="Arial"/>
                      </a:endParaRP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Main d'œuvre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Présence de cailloux ligatures, insectes vers et limaces, de cageot, cartons</a:t>
                      </a:r>
                      <a:r>
                        <a:rPr lang="fr-FR" sz="1200" b="1" i="0" u="none" strike="noStrike" dirty="0" smtClean="0">
                          <a:latin typeface="Arial"/>
                        </a:rPr>
                        <a:t>, plastique</a:t>
                      </a:r>
                      <a:r>
                        <a:rPr lang="fr-FR" sz="1200" b="1" i="0" u="none" strike="noStrike" dirty="0">
                          <a:latin typeface="Arial"/>
                        </a:rPr>
                        <a:t>, verre </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Contamination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Etre attentif lors des opérations de lavage et de désinfection des fruits et légumes.   Pas de verre dans les locaux de préparation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6104" marR="6104" marT="61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Espace réservé du numéro de diapositive 2"/>
          <p:cNvSpPr>
            <a:spLocks noGrp="1"/>
          </p:cNvSpPr>
          <p:nvPr>
            <p:ph type="sldNum" sz="quarter" idx="12"/>
          </p:nvPr>
        </p:nvSpPr>
        <p:spPr/>
        <p:txBody>
          <a:bodyPr/>
          <a:lstStyle/>
          <a:p>
            <a:fld id="{2312414C-5E0C-435C-9886-9F9673DDAC4B}" type="slidenum">
              <a:rPr lang="fr-FR" smtClean="0"/>
              <a:pPr/>
              <a:t>43</a:t>
            </a:fld>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42843" y="142850"/>
          <a:ext cx="8858315" cy="9240896"/>
        </p:xfrm>
        <a:graphic>
          <a:graphicData uri="http://schemas.openxmlformats.org/drawingml/2006/table">
            <a:tbl>
              <a:tblPr/>
              <a:tblGrid>
                <a:gridCol w="1785951"/>
                <a:gridCol w="857256"/>
                <a:gridCol w="2286016"/>
                <a:gridCol w="1285884"/>
                <a:gridCol w="2085413"/>
                <a:gridCol w="557795"/>
              </a:tblGrid>
              <a:tr h="1103896">
                <a:tc gridSpan="2">
                  <a:txBody>
                    <a:bodyPr/>
                    <a:lstStyle/>
                    <a:p>
                      <a:pPr algn="ctr" fontAlgn="ctr"/>
                      <a:r>
                        <a:rPr lang="fr-FR" sz="1200" b="1" i="0" u="none" strike="noStrike" dirty="0">
                          <a:latin typeface="Arial"/>
                        </a:rPr>
                        <a:t>Syndicat Inter Hospitalier                                                                                                                                                                                                                                                                 Avenue de Manchester                                                                                                               08100 Charleville Mézières</a:t>
                      </a:r>
                    </a:p>
                  </a:txBody>
                  <a:tcPr marL="6616" marR="6616" marT="66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dirty="0">
                          <a:latin typeface="Arial"/>
                        </a:rPr>
                        <a:t>Analyse des Dangers Chimiques                                                                     Identification des Causes                                              Mesures préventives                                                                    </a:t>
                      </a:r>
                    </a:p>
                  </a:txBody>
                  <a:tcPr marL="6616" marR="6616" marT="66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dirty="0">
                          <a:latin typeface="Arial"/>
                        </a:rPr>
                        <a:t>Cuisine Centrale   ANA - DANG                                                                                          Version N° 1                                                                      </a:t>
                      </a:r>
                    </a:p>
                  </a:txBody>
                  <a:tcPr marL="6616" marR="6616" marT="66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1469656">
                <a:tc>
                  <a:txBody>
                    <a:bodyPr/>
                    <a:lstStyle/>
                    <a:p>
                      <a:pPr algn="ctr" fontAlgn="ctr"/>
                      <a:r>
                        <a:rPr lang="fr-FR" sz="1200" b="1" i="1" u="none" strike="noStrike">
                          <a:latin typeface="Arial"/>
                        </a:rPr>
                        <a:t>Etapes</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a:latin typeface="Arial"/>
                        </a:rPr>
                        <a:t>Origines des Dangers Méthode des 5 M</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latin typeface="Arial"/>
                        </a:rPr>
                        <a:t>Cause de l'apparition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a:latin typeface="Arial"/>
                        </a:rPr>
                        <a:t>Effet</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latin typeface="Arial"/>
                        </a:rPr>
                        <a:t>Mesure de Maîtrise                                                             Bonnes pratiques d'hygiène</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latin typeface="Arial"/>
                        </a:rPr>
                        <a:t>CCP</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3896">
                <a:tc>
                  <a:txBody>
                    <a:bodyPr/>
                    <a:lstStyle/>
                    <a:p>
                      <a:pPr algn="ctr" fontAlgn="ctr"/>
                      <a:r>
                        <a:rPr lang="fr-FR" sz="1200" b="1" i="0" u="none" strike="noStrike">
                          <a:latin typeface="Arial"/>
                        </a:rPr>
                        <a:t>Réception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Méthode</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Réception en même temps de produits chimiques et de produits alimentaires</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Contamination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Différer la réception des produits chimiques, des produits alimentaires</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NON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3896">
                <a:tc rowSpan="2">
                  <a:txBody>
                    <a:bodyPr/>
                    <a:lstStyle/>
                    <a:p>
                      <a:pPr algn="ctr" fontAlgn="ctr"/>
                      <a:r>
                        <a:rPr lang="fr-FR" sz="1200" b="1" i="0" u="none" strike="noStrike" dirty="0">
                          <a:latin typeface="Arial"/>
                        </a:rPr>
                        <a:t>Stockage</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Main d'œuvre </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Concentration trop importante de produits, et rinçage insuffisant</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Contamination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Respect du dosage des produits, et opérer un rinçage suffisant</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NON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1016">
                <a:tc vMerge="1">
                  <a:txBody>
                    <a:bodyPr/>
                    <a:lstStyle/>
                    <a:p>
                      <a:endParaRPr lang="fr-FR"/>
                    </a:p>
                  </a:txBody>
                  <a:tcPr/>
                </a:tc>
                <a:tc>
                  <a:txBody>
                    <a:bodyPr/>
                    <a:lstStyle/>
                    <a:p>
                      <a:pPr algn="ctr" fontAlgn="ctr"/>
                      <a:r>
                        <a:rPr lang="fr-FR" sz="1200" b="1" i="0" u="none" strike="noStrike">
                          <a:latin typeface="Arial"/>
                        </a:rPr>
                        <a:t>Méthode</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Stockage des produits dans les zones de production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Contamination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Assurer le stockage dans la réserve des produits d'entretien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NON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8136">
                <a:tc>
                  <a:txBody>
                    <a:bodyPr/>
                    <a:lstStyle/>
                    <a:p>
                      <a:pPr algn="ctr" fontAlgn="ctr"/>
                      <a:r>
                        <a:rPr lang="fr-FR" sz="1200" b="1" i="0" u="none" strike="noStrike" dirty="0" smtClean="0">
                          <a:latin typeface="Arial"/>
                        </a:rPr>
                        <a:t>Déconditionnement</a:t>
                      </a:r>
                      <a:endParaRPr lang="fr-FR" sz="1200" b="1" i="0" u="none" strike="noStrike" dirty="0">
                        <a:latin typeface="Arial"/>
                      </a:endParaRP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Main d'œuvre </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Dépôt de produit désinfectant en grande quantité sur le matériel</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Contamination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Redoubler de vigilance pendant l'opération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NON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5256">
                <a:tc rowSpan="2">
                  <a:txBody>
                    <a:bodyPr/>
                    <a:lstStyle/>
                    <a:p>
                      <a:pPr algn="ctr" fontAlgn="ctr"/>
                      <a:r>
                        <a:rPr lang="fr-FR" sz="1200" b="1" i="0" u="none" strike="noStrike" dirty="0" err="1">
                          <a:latin typeface="Arial"/>
                        </a:rPr>
                        <a:t>Légumerie</a:t>
                      </a:r>
                      <a:endParaRPr lang="fr-FR" sz="1200" b="1" i="0" u="none" strike="noStrike" dirty="0">
                        <a:latin typeface="Arial"/>
                      </a:endParaRP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200" b="1" i="0" u="none" strike="noStrike">
                          <a:latin typeface="Arial"/>
                        </a:rPr>
                        <a:t>Main d'œuvre </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Présence de pesticide par défaut de lavage</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Contamination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Bien laver les fruits et légumes</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NON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8136">
                <a:tc vMerge="1">
                  <a:txBody>
                    <a:bodyPr/>
                    <a:lstStyle/>
                    <a:p>
                      <a:endParaRPr lang="fr-FR"/>
                    </a:p>
                  </a:txBody>
                  <a:tcPr/>
                </a:tc>
                <a:tc vMerge="1">
                  <a:txBody>
                    <a:bodyPr/>
                    <a:lstStyle/>
                    <a:p>
                      <a:endParaRPr lang="fr-FR"/>
                    </a:p>
                  </a:txBody>
                  <a:tcPr/>
                </a:tc>
                <a:tc>
                  <a:txBody>
                    <a:bodyPr/>
                    <a:lstStyle/>
                    <a:p>
                      <a:pPr algn="l" fontAlgn="ctr"/>
                      <a:r>
                        <a:rPr lang="fr-FR" sz="1200" b="1" i="0" u="none" strike="noStrike" dirty="0">
                          <a:latin typeface="Arial"/>
                        </a:rPr>
                        <a:t>Résidus d'eau de javel rinçage insuffisant</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Contamination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Réaliser un bon rinçage après le bain d'eau chlorée</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21016">
                <a:tc rowSpan="2">
                  <a:txBody>
                    <a:bodyPr/>
                    <a:lstStyle/>
                    <a:p>
                      <a:pPr algn="ctr" fontAlgn="ctr"/>
                      <a:r>
                        <a:rPr lang="fr-FR" sz="1200" b="1" i="0" u="none" strike="noStrike">
                          <a:latin typeface="Arial"/>
                        </a:rPr>
                        <a:t>Cuisson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fr-FR" sz="1200" b="1" i="0" u="none" strike="noStrike">
                          <a:latin typeface="Arial"/>
                        </a:rPr>
                        <a:t>Méthode</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latin typeface="Arial"/>
                        </a:rPr>
                        <a:t>Pulvérisation de produit nettoyant dans les fours</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Contamination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latin typeface="Arial"/>
                        </a:rPr>
                        <a:t>Nettoyage à réaliser sans denrées alimentaires environnante</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992">
                <a:tc vMerge="1">
                  <a:txBody>
                    <a:bodyPr/>
                    <a:lstStyle/>
                    <a:p>
                      <a:endParaRPr lang="fr-FR"/>
                    </a:p>
                  </a:txBody>
                  <a:tcPr/>
                </a:tc>
                <a:tc vMerge="1">
                  <a:txBody>
                    <a:bodyPr/>
                    <a:lstStyle/>
                    <a:p>
                      <a:endParaRPr lang="fr-FR"/>
                    </a:p>
                  </a:txBody>
                  <a:tcPr/>
                </a:tc>
                <a:tc>
                  <a:txBody>
                    <a:bodyPr/>
                    <a:lstStyle/>
                    <a:p>
                      <a:pPr algn="l" fontAlgn="ctr"/>
                      <a:r>
                        <a:rPr lang="fr-FR" sz="1200" b="1" i="0" u="none" strike="noStrike" dirty="0">
                          <a:latin typeface="Arial"/>
                        </a:rPr>
                        <a:t>Huiles de friture usagée</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Contamination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latin typeface="Arial"/>
                        </a:rPr>
                        <a:t>Contrôle des huiles après utilisation </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6616" marR="6616" marT="661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Espace réservé du numéro de diapositive 2"/>
          <p:cNvSpPr>
            <a:spLocks noGrp="1"/>
          </p:cNvSpPr>
          <p:nvPr>
            <p:ph type="sldNum" sz="quarter" idx="12"/>
          </p:nvPr>
        </p:nvSpPr>
        <p:spPr/>
        <p:txBody>
          <a:bodyPr/>
          <a:lstStyle/>
          <a:p>
            <a:fld id="{2312414C-5E0C-435C-9886-9F9673DDAC4B}" type="slidenum">
              <a:rPr lang="fr-FR" smtClean="0"/>
              <a:pPr/>
              <a:t>44</a:t>
            </a:fld>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42843" y="142853"/>
          <a:ext cx="8858322" cy="7746125"/>
        </p:xfrm>
        <a:graphic>
          <a:graphicData uri="http://schemas.openxmlformats.org/drawingml/2006/table">
            <a:tbl>
              <a:tblPr/>
              <a:tblGrid>
                <a:gridCol w="642944"/>
                <a:gridCol w="857255"/>
                <a:gridCol w="396492"/>
                <a:gridCol w="1175147"/>
                <a:gridCol w="164151"/>
                <a:gridCol w="1121730"/>
                <a:gridCol w="219501"/>
                <a:gridCol w="1896691"/>
                <a:gridCol w="1896691"/>
                <a:gridCol w="487720"/>
              </a:tblGrid>
              <a:tr h="958278">
                <a:tc gridSpan="2">
                  <a:txBody>
                    <a:bodyPr/>
                    <a:lstStyle/>
                    <a:p>
                      <a:pPr algn="ctr" fontAlgn="ctr"/>
                      <a:r>
                        <a:rPr lang="fr-FR" sz="1200" b="1" i="0" u="none" strike="noStrike" dirty="0">
                          <a:latin typeface="Arial"/>
                        </a:rPr>
                        <a:t>Syndicat Inter Hospitalier                                                                                                                                                                                                                                                                 Avenue de Manchester                                                                                                               08100 Charleville Mézières</a:t>
                      </a:r>
                    </a:p>
                  </a:txBody>
                  <a:tcPr marL="4704" marR="4704" marT="47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4">
                  <a:txBody>
                    <a:bodyPr/>
                    <a:lstStyle/>
                    <a:p>
                      <a:pPr algn="ctr" fontAlgn="ctr"/>
                      <a:r>
                        <a:rPr lang="fr-FR" sz="1200" b="1" i="0" u="none" strike="noStrike" dirty="0">
                          <a:latin typeface="Arial"/>
                        </a:rPr>
                        <a:t>Analyse des Dangers Biologiques                                                                     Identification des Causes                                              Mesures préventives                                                                 </a:t>
                      </a:r>
                    </a:p>
                  </a:txBody>
                  <a:tcPr marL="4704" marR="4704" marT="47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pPr algn="ctr" fontAlgn="ctr"/>
                      <a:endParaRPr lang="fr-FR" sz="1200" b="1" i="0" u="none" strike="noStrike" dirty="0">
                        <a:latin typeface="Arial"/>
                      </a:endParaRPr>
                    </a:p>
                  </a:txBody>
                  <a:tcPr marL="4704" marR="4704" marT="47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fr-FR" sz="1200" b="1" i="0" u="none" strike="noStrike" dirty="0">
                          <a:latin typeface="Arial"/>
                        </a:rPr>
                        <a:t>Cuisine Centrale   ANA - DANG                                                                                          Version N° 1                                                                      </a:t>
                      </a:r>
                    </a:p>
                  </a:txBody>
                  <a:tcPr marL="4704" marR="4704" marT="47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dirty="0">
                        <a:latin typeface="Arial"/>
                      </a:endParaRPr>
                    </a:p>
                  </a:txBody>
                  <a:tcPr marL="4704" marR="4704" marT="47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dirty="0">
                        <a:latin typeface="Arial"/>
                      </a:endParaRPr>
                    </a:p>
                  </a:txBody>
                  <a:tcPr marL="4704" marR="4704" marT="47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r>
              <a:tr h="799247">
                <a:tc>
                  <a:txBody>
                    <a:bodyPr/>
                    <a:lstStyle/>
                    <a:p>
                      <a:pPr algn="ctr" fontAlgn="ctr"/>
                      <a:r>
                        <a:rPr lang="fr-FR" sz="1200" b="1" i="1" u="none" strike="noStrike">
                          <a:latin typeface="Arial"/>
                        </a:rPr>
                        <a:t>Etapes</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dirty="0">
                          <a:latin typeface="Arial"/>
                        </a:rPr>
                        <a:t>Origines des Dangers Méthode des 5 M</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200" b="1" i="1" u="none" strike="noStrike" dirty="0">
                          <a:latin typeface="Arial"/>
                        </a:rPr>
                        <a:t>Cause de l'apparition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1"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200" b="1" i="1" u="none" strike="noStrike">
                          <a:latin typeface="Arial"/>
                        </a:rPr>
                        <a:t>Effet</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1"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fr-FR" sz="1200" b="1" i="1" u="none" strike="noStrike" dirty="0">
                          <a:latin typeface="Arial"/>
                        </a:rPr>
                        <a:t>Mesure de Maîtrise                                                             Bonnes pratiques d'hygiène</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1"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1"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1" u="none" strike="noStrike">
                          <a:latin typeface="Arial"/>
                        </a:rPr>
                        <a:t>CCP</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1184">
                <a:tc>
                  <a:txBody>
                    <a:bodyPr/>
                    <a:lstStyle/>
                    <a:p>
                      <a:pPr algn="ctr" fontAlgn="ctr"/>
                      <a:r>
                        <a:rPr lang="fr-FR" sz="1200" b="1" i="1" u="none" strike="noStrike">
                          <a:latin typeface="Arial"/>
                        </a:rPr>
                        <a:t> </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200" b="1" i="1" u="none" strike="noStrike">
                          <a:latin typeface="Arial"/>
                        </a:rPr>
                        <a:t>Matière</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fr-FR" sz="1200" b="1" i="0" u="none" strike="noStrike" dirty="0">
                          <a:latin typeface="Arial"/>
                        </a:rPr>
                        <a:t>Non respect des couples                                          temps / température </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1"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200" b="1" i="0" u="none" strike="noStrike" dirty="0">
                          <a:latin typeface="Arial"/>
                        </a:rPr>
                        <a:t>Multiplication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1200" b="1" i="0" u="none" strike="noStrike" dirty="0">
                          <a:latin typeface="Arial"/>
                        </a:rPr>
                        <a:t>Porter la cuisson des produits à une température de cuisson supérieur de 63°</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NON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087">
                <a:tc rowSpan="5">
                  <a:txBody>
                    <a:bodyPr/>
                    <a:lstStyle/>
                    <a:p>
                      <a:pPr algn="ctr" fontAlgn="ctr"/>
                      <a:r>
                        <a:rPr lang="fr-FR" sz="2000" b="1" i="0" u="none" strike="noStrike" dirty="0">
                          <a:latin typeface="Arial"/>
                        </a:rPr>
                        <a:t>Cuisson</a:t>
                      </a:r>
                    </a:p>
                  </a:txBody>
                  <a:tcPr marL="4704" marR="4704" marT="470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a:txBody>
                    <a:bodyPr/>
                    <a:lstStyle/>
                    <a:p>
                      <a:pPr algn="ctr" fontAlgn="ctr"/>
                      <a:r>
                        <a:rPr lang="fr-FR" sz="1200" b="1" i="0" u="none" strike="noStrike">
                          <a:latin typeface="Arial"/>
                        </a:rPr>
                        <a:t>Méthode</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ctr"/>
                      <a:r>
                        <a:rPr lang="fr-FR" sz="1200" b="1" i="0" u="none" strike="noStrike" dirty="0">
                          <a:latin typeface="Arial"/>
                        </a:rPr>
                        <a:t>Attente prolongée des matières premières après la cuisson </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ctr" fontAlgn="ctr"/>
                      <a:r>
                        <a:rPr lang="fr-FR" sz="1200" b="1" i="0" u="none" strike="noStrike">
                          <a:latin typeface="Arial"/>
                        </a:rPr>
                        <a:t>Multiplication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1200" b="1" i="0" u="none" strike="noStrike" dirty="0">
                          <a:latin typeface="Arial"/>
                        </a:rPr>
                        <a:t>En cas d'attente maintien des plats cuisinés à 63° </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NON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7094">
                <a:tc vMerge="1">
                  <a:txBody>
                    <a:bodyPr/>
                    <a:lstStyle/>
                    <a:p>
                      <a:endParaRPr lang="fr-FR"/>
                    </a:p>
                  </a:txBody>
                  <a:tcPr/>
                </a:tc>
                <a:tc vMerge="1">
                  <a:txBody>
                    <a:bodyPr/>
                    <a:lstStyle/>
                    <a:p>
                      <a:endParaRPr lang="fr-FR"/>
                    </a:p>
                  </a:txBody>
                  <a:tcPr/>
                </a:tc>
                <a:tc gridSpan="2" vMerge="1">
                  <a:txBody>
                    <a:bodyPr/>
                    <a:lstStyle/>
                    <a:p>
                      <a:endParaRPr lang="fr-FR"/>
                    </a:p>
                  </a:txBody>
                  <a:tcPr/>
                </a:tc>
                <a:tc hMerge="1" vMerge="1">
                  <a:txBody>
                    <a:bodyPr/>
                    <a:lstStyle/>
                    <a:p>
                      <a:endParaRPr lang="fr-FR"/>
                    </a:p>
                  </a:txBody>
                  <a:tcPr/>
                </a:tc>
                <a:tc gridSpan="2" vMerge="1">
                  <a:txBody>
                    <a:bodyPr/>
                    <a:lstStyle/>
                    <a:p>
                      <a:endParaRPr lang="fr-FR"/>
                    </a:p>
                  </a:txBody>
                  <a:tcPr/>
                </a:tc>
                <a:tc hMerge="1" vMerge="1">
                  <a:txBody>
                    <a:bodyPr/>
                    <a:lstStyle/>
                    <a:p>
                      <a:endParaRPr lang="fr-FR"/>
                    </a:p>
                  </a:txBody>
                  <a:tcPr/>
                </a:tc>
                <a:tc gridSpan="3">
                  <a:txBody>
                    <a:bodyPr/>
                    <a:lstStyle/>
                    <a:p>
                      <a:pPr algn="l" fontAlgn="ctr"/>
                      <a:r>
                        <a:rPr lang="fr-FR" sz="1200" b="1" i="0" u="none" strike="noStrike" dirty="0">
                          <a:latin typeface="Arial"/>
                        </a:rPr>
                        <a:t>Dès la fin de cuisson, conditionnement des plats cuisinés en barquettes operculées étiquetées</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a:latin typeface="Arial"/>
                        </a:rPr>
                        <a:t>NON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5372">
                <a:tc vMerge="1">
                  <a:txBody>
                    <a:bodyPr/>
                    <a:lstStyle/>
                    <a:p>
                      <a:endParaRPr lang="fr-FR"/>
                    </a:p>
                  </a:txBody>
                  <a:tcPr/>
                </a:tc>
                <a:tc>
                  <a:txBody>
                    <a:bodyPr/>
                    <a:lstStyle/>
                    <a:p>
                      <a:pPr algn="ctr" fontAlgn="ctr"/>
                      <a:r>
                        <a:rPr lang="fr-FR" sz="1200" b="1" i="0" u="none" strike="noStrike" dirty="0">
                          <a:latin typeface="Arial"/>
                        </a:rPr>
                        <a:t>Main d'œuvre </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fr-FR" sz="1200" b="1" i="0" u="none" strike="noStrike" dirty="0">
                          <a:latin typeface="Arial"/>
                        </a:rPr>
                        <a:t>Contamination des matières premières par le personnel et les mains (contaminations croisées)</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200" b="1" i="0" u="none" strike="noStrike" dirty="0" smtClean="0">
                          <a:latin typeface="Arial"/>
                        </a:rPr>
                        <a:t>Contamination</a:t>
                      </a: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1200" b="1" i="0" u="none" strike="noStrike" dirty="0">
                          <a:latin typeface="Arial"/>
                        </a:rPr>
                        <a:t>Port de la tenue de travail propre et réglementaire, nettoyage et désinfection des mains, pas de présence de bijoux, bagues et montres sur les avants bras</a:t>
                      </a:r>
                      <a:r>
                        <a:rPr lang="fr-FR" sz="1200" b="1" i="0" u="none" strike="noStrike" dirty="0" smtClean="0">
                          <a:latin typeface="Arial"/>
                        </a:rPr>
                        <a:t>. Port </a:t>
                      </a:r>
                      <a:r>
                        <a:rPr lang="fr-FR" sz="1200" b="1" i="0" u="none" strike="noStrike" dirty="0">
                          <a:latin typeface="Arial"/>
                        </a:rPr>
                        <a:t>de gants à usage unique pour les manipulations des denrées ne subissant plus de cuisson. Changer les gants à chaque changement d'activité, pour des mélanges différents, éliminer les gants avant de sortir du local. Goûter les produits avec une cuillère à usage unique </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53">
                <a:tc vMerge="1">
                  <a:txBody>
                    <a:bodyPr/>
                    <a:lstStyle/>
                    <a:p>
                      <a:endParaRPr lang="fr-FR"/>
                    </a:p>
                  </a:txBody>
                  <a:tcPr/>
                </a:tc>
                <a:tc>
                  <a:txBody>
                    <a:bodyPr/>
                    <a:lstStyle/>
                    <a:p>
                      <a:pPr algn="ctr" fontAlgn="ctr"/>
                      <a:r>
                        <a:rPr lang="fr-FR" sz="1200" b="1" i="0" u="none" strike="noStrike">
                          <a:latin typeface="Arial"/>
                        </a:rPr>
                        <a:t>Milieu</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fr-FR" sz="1200" b="1" i="0" u="none" strike="noStrike" dirty="0">
                          <a:latin typeface="Arial"/>
                        </a:rPr>
                        <a:t>Entretien du local de cuisson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200" b="1" i="0" u="none" strike="noStrike" dirty="0" smtClean="0">
                          <a:latin typeface="Arial"/>
                        </a:rPr>
                        <a:t>Contamination</a:t>
                      </a: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1200" b="1" i="0" u="none" strike="noStrike">
                          <a:latin typeface="Arial"/>
                        </a:rPr>
                        <a:t>Respect du plan de nettoyage </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17309">
                <a:tc vMerge="1">
                  <a:txBody>
                    <a:bodyPr/>
                    <a:lstStyle/>
                    <a:p>
                      <a:endParaRPr lang="fr-FR"/>
                    </a:p>
                  </a:txBody>
                  <a:tcPr/>
                </a:tc>
                <a:tc>
                  <a:txBody>
                    <a:bodyPr/>
                    <a:lstStyle/>
                    <a:p>
                      <a:pPr algn="ctr" fontAlgn="ctr"/>
                      <a:r>
                        <a:rPr lang="fr-FR" sz="1200" b="1" i="0" u="none" strike="noStrike">
                          <a:latin typeface="Arial"/>
                        </a:rPr>
                        <a:t>Matériel</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fr-FR" sz="1200" b="1" i="0" u="none" strike="noStrike" dirty="0">
                          <a:latin typeface="Arial"/>
                        </a:rPr>
                        <a:t>Propreté du matériel de préparation et de conditionnement</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200" b="1" i="0" u="none" strike="noStrike" dirty="0" smtClean="0">
                          <a:latin typeface="Arial"/>
                        </a:rPr>
                        <a:t>Contamination</a:t>
                      </a: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1200" b="1" i="0" u="none" strike="noStrike" dirty="0">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fr-FR" sz="1200" b="1" i="0" u="none" strike="noStrike" dirty="0">
                          <a:latin typeface="Arial"/>
                        </a:rPr>
                        <a:t>Eliminer des plans de travail le matériel inutilisé </a:t>
                      </a:r>
                      <a:r>
                        <a:rPr lang="fr-FR" sz="1200" b="1" i="0" u="none" strike="noStrike" dirty="0" err="1">
                          <a:latin typeface="Arial"/>
                        </a:rPr>
                        <a:t>redécontaminer</a:t>
                      </a:r>
                      <a:r>
                        <a:rPr lang="fr-FR" sz="1200" b="1" i="0" u="none" strike="noStrike" dirty="0">
                          <a:latin typeface="Arial"/>
                        </a:rPr>
                        <a:t> les plans de travail. Respecter le plan de nettoyage et de désinfection du local et du matériel. Etre attentif à l'entretien des couteaux et des pièces amovibles des appareils. Déposer des housses de protection sur le matériel en fin de journée. Nettoyage régulier du </a:t>
                      </a:r>
                      <a:r>
                        <a:rPr lang="fr-FR" sz="1200" b="1" i="0" u="none" strike="noStrike" dirty="0" smtClean="0">
                          <a:latin typeface="Arial"/>
                        </a:rPr>
                        <a:t>plafond </a:t>
                      </a:r>
                      <a:r>
                        <a:rPr lang="fr-FR" sz="1200" b="1" i="0" u="none" strike="noStrike" dirty="0">
                          <a:latin typeface="Arial"/>
                        </a:rPr>
                        <a:t>filtrant</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1200" b="1" i="0" u="none" strike="noStrike">
                        <a:latin typeface="Arial"/>
                      </a:endParaRP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1" i="0" u="none" strike="noStrike" dirty="0">
                          <a:latin typeface="Arial"/>
                        </a:rPr>
                        <a:t>NON</a:t>
                      </a:r>
                    </a:p>
                  </a:txBody>
                  <a:tcPr marL="4704" marR="4704" marT="4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637">
                <a:tc>
                  <a:txBody>
                    <a:bodyPr/>
                    <a:lstStyle/>
                    <a:p>
                      <a:pPr algn="l" fontAlgn="b"/>
                      <a:endParaRPr lang="fr-FR" sz="1200" b="1" i="0" u="none" strike="noStrike" dirty="0">
                        <a:latin typeface="Arial"/>
                      </a:endParaRPr>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fr-FR" sz="1800" dirty="0"/>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fr-FR" sz="1800"/>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fr-FR" sz="1200" b="1" i="0" u="none" strike="noStrike">
                        <a:latin typeface="Arial"/>
                      </a:endParaRPr>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endParaRPr lang="fr-FR" sz="1800"/>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fr-FR" sz="1200" b="1" i="0" u="none" strike="noStrike">
                        <a:latin typeface="Arial"/>
                      </a:endParaRPr>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endParaRPr lang="fr-FR" sz="1800"/>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fr-FR" sz="1200" b="1" i="0" u="none" strike="noStrike">
                        <a:latin typeface="Arial"/>
                      </a:endParaRPr>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fr-FR" sz="1200" b="1" i="0" u="none" strike="noStrike">
                        <a:latin typeface="Arial"/>
                      </a:endParaRPr>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200" b="1" i="0" u="none" strike="noStrike" dirty="0">
                        <a:latin typeface="Arial"/>
                      </a:endParaRPr>
                    </a:p>
                  </a:txBody>
                  <a:tcPr marL="4704" marR="4704" marT="4704" marB="0" anchor="b">
                    <a:lnL>
                      <a:noFill/>
                    </a:lnL>
                    <a:lnR>
                      <a:noFill/>
                    </a:lnR>
                    <a:lnT w="6350" cap="flat" cmpd="sng" algn="ctr">
                      <a:solidFill>
                        <a:srgbClr val="000000"/>
                      </a:solidFill>
                      <a:prstDash val="solid"/>
                      <a:round/>
                      <a:headEnd type="none" w="med" len="med"/>
                      <a:tailEnd type="none" w="med" len="med"/>
                    </a:lnT>
                    <a:lnB>
                      <a:noFill/>
                    </a:lnB>
                  </a:tcPr>
                </a:tc>
              </a:tr>
              <a:tr h="322153">
                <a:tc gridSpan="9">
                  <a:txBody>
                    <a:bodyPr/>
                    <a:lstStyle/>
                    <a:p>
                      <a:pPr algn="l" fontAlgn="ctr"/>
                      <a:r>
                        <a:rPr lang="fr-FR" sz="1200" b="1" i="0" u="sng" strike="noStrike" dirty="0">
                          <a:latin typeface="Wingdings"/>
                        </a:rPr>
                        <a:t></a:t>
                      </a:r>
                      <a:r>
                        <a:rPr lang="fr-FR" sz="1200" b="1" i="0" u="sng" strike="noStrike" dirty="0">
                          <a:latin typeface="Arial"/>
                        </a:rPr>
                        <a:t> Dangers microbiologiques:   Escherichia coli , </a:t>
                      </a:r>
                      <a:r>
                        <a:rPr lang="fr-FR" sz="1200" b="1" i="0" u="sng" strike="noStrike" dirty="0" err="1">
                          <a:latin typeface="Arial"/>
                        </a:rPr>
                        <a:t>Staphylococcus</a:t>
                      </a:r>
                      <a:r>
                        <a:rPr lang="fr-FR" sz="1200" b="1" i="0" u="sng" strike="noStrike" dirty="0">
                          <a:latin typeface="Arial"/>
                        </a:rPr>
                        <a:t> aureus et sa toxine , Aérobies </a:t>
                      </a:r>
                      <a:r>
                        <a:rPr lang="fr-FR" sz="1200" b="1" i="0" u="sng" strike="noStrike" dirty="0" err="1">
                          <a:latin typeface="Arial"/>
                        </a:rPr>
                        <a:t>sulfitoréducteurs</a:t>
                      </a:r>
                      <a:r>
                        <a:rPr lang="fr-FR" sz="1200" b="1" i="0" u="sng" strike="noStrike" dirty="0">
                          <a:latin typeface="Arial"/>
                        </a:rPr>
                        <a:t>, Listéria, Histamine</a:t>
                      </a:r>
                    </a:p>
                  </a:txBody>
                  <a:tcPr marL="4704" marR="4704" marT="4704"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200" b="1" i="0" u="none" strike="noStrike" dirty="0">
                        <a:latin typeface="Arial"/>
                      </a:endParaRPr>
                    </a:p>
                  </a:txBody>
                  <a:tcPr marL="4704" marR="4704" marT="4704" marB="0" anchor="b">
                    <a:lnL>
                      <a:noFill/>
                    </a:lnL>
                    <a:lnR>
                      <a:noFill/>
                    </a:lnR>
                    <a:lnT>
                      <a:noFill/>
                    </a:lnT>
                    <a:lnB>
                      <a:noFill/>
                    </a:lnB>
                  </a:tcPr>
                </a:tc>
              </a:tr>
              <a:tr h="163122">
                <a:tc gridSpan="7">
                  <a:txBody>
                    <a:bodyPr/>
                    <a:lstStyle/>
                    <a:p>
                      <a:pPr algn="l" fontAlgn="b"/>
                      <a:r>
                        <a:rPr lang="fr-FR" sz="1200" b="1" i="0" u="sng" strike="noStrike">
                          <a:latin typeface="Arial"/>
                        </a:rPr>
                        <a:t> Clostidium perfringens, Bacillus cereus, Salmonelles</a:t>
                      </a:r>
                    </a:p>
                  </a:txBody>
                  <a:tcPr marL="4704" marR="4704" marT="4704"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200" b="1" i="0" u="sng" strike="noStrike">
                        <a:latin typeface="Arial"/>
                      </a:endParaRPr>
                    </a:p>
                  </a:txBody>
                  <a:tcPr marL="4704" marR="4704" marT="4704" marB="0" anchor="b">
                    <a:lnL>
                      <a:noFill/>
                    </a:lnL>
                    <a:lnR>
                      <a:noFill/>
                    </a:lnR>
                    <a:lnT>
                      <a:noFill/>
                    </a:lnT>
                    <a:lnB>
                      <a:noFill/>
                    </a:lnB>
                  </a:tcPr>
                </a:tc>
                <a:tc>
                  <a:txBody>
                    <a:bodyPr/>
                    <a:lstStyle/>
                    <a:p>
                      <a:pPr algn="l" fontAlgn="b"/>
                      <a:endParaRPr lang="fr-FR" sz="1200" b="1" i="0" u="sng" strike="noStrike">
                        <a:latin typeface="Arial"/>
                      </a:endParaRPr>
                    </a:p>
                  </a:txBody>
                  <a:tcPr marL="4704" marR="4704" marT="4704" marB="0" anchor="b">
                    <a:lnL>
                      <a:noFill/>
                    </a:lnL>
                    <a:lnR>
                      <a:noFill/>
                    </a:lnR>
                    <a:lnT>
                      <a:noFill/>
                    </a:lnT>
                    <a:lnB>
                      <a:noFill/>
                    </a:lnB>
                  </a:tcPr>
                </a:tc>
                <a:tc>
                  <a:txBody>
                    <a:bodyPr/>
                    <a:lstStyle/>
                    <a:p>
                      <a:pPr algn="l" fontAlgn="b"/>
                      <a:endParaRPr lang="fr-FR" sz="1200" b="1" i="0" u="none" strike="noStrike" dirty="0">
                        <a:latin typeface="Arial"/>
                      </a:endParaRPr>
                    </a:p>
                  </a:txBody>
                  <a:tcPr marL="4704" marR="4704" marT="4704" marB="0" anchor="b">
                    <a:lnL>
                      <a:noFill/>
                    </a:lnL>
                    <a:lnR>
                      <a:noFill/>
                    </a:lnR>
                    <a:lnT>
                      <a:noFill/>
                    </a:lnT>
                    <a:lnB>
                      <a:noFill/>
                    </a:lnB>
                  </a:tcPr>
                </a:tc>
              </a:tr>
              <a:tr h="163122">
                <a:tc gridSpan="3">
                  <a:txBody>
                    <a:bodyPr/>
                    <a:lstStyle/>
                    <a:p>
                      <a:pPr algn="l" fontAlgn="b"/>
                      <a:endParaRPr lang="fr-FR" sz="1200" b="1" i="0" u="none" strike="noStrike">
                        <a:latin typeface="Arial"/>
                      </a:endParaRPr>
                    </a:p>
                  </a:txBody>
                  <a:tcPr marL="4704" marR="4704" marT="4704"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lgn="l" fontAlgn="b"/>
                      <a:endParaRPr lang="fr-FR" sz="1200" b="1" i="0" u="none" strike="noStrike">
                        <a:latin typeface="Arial"/>
                      </a:endParaRPr>
                    </a:p>
                  </a:txBody>
                  <a:tcPr marL="4704" marR="4704" marT="4704" marB="0" anchor="b">
                    <a:lnL>
                      <a:noFill/>
                    </a:lnL>
                    <a:lnR>
                      <a:noFill/>
                    </a:lnR>
                    <a:lnT>
                      <a:noFill/>
                    </a:lnT>
                    <a:lnB>
                      <a:noFill/>
                    </a:lnB>
                  </a:tcPr>
                </a:tc>
                <a:tc hMerge="1">
                  <a:txBody>
                    <a:bodyPr/>
                    <a:lstStyle/>
                    <a:p>
                      <a:endParaRPr lang="fr-FR"/>
                    </a:p>
                  </a:txBody>
                  <a:tcPr/>
                </a:tc>
                <a:tc gridSpan="2">
                  <a:txBody>
                    <a:bodyPr/>
                    <a:lstStyle/>
                    <a:p>
                      <a:pPr algn="l" fontAlgn="b"/>
                      <a:endParaRPr lang="fr-FR" sz="1200" b="1" i="0" u="none" strike="noStrike">
                        <a:latin typeface="Arial"/>
                      </a:endParaRPr>
                    </a:p>
                  </a:txBody>
                  <a:tcPr marL="4704" marR="4704" marT="4704" marB="0" anchor="b">
                    <a:lnL>
                      <a:noFill/>
                    </a:lnL>
                    <a:lnR>
                      <a:noFill/>
                    </a:lnR>
                    <a:lnT>
                      <a:noFill/>
                    </a:lnT>
                    <a:lnB>
                      <a:noFill/>
                    </a:lnB>
                  </a:tcPr>
                </a:tc>
                <a:tc hMerge="1">
                  <a:txBody>
                    <a:bodyPr/>
                    <a:lstStyle/>
                    <a:p>
                      <a:endParaRPr lang="fr-FR"/>
                    </a:p>
                  </a:txBody>
                  <a:tcPr/>
                </a:tc>
                <a:tc>
                  <a:txBody>
                    <a:bodyPr/>
                    <a:lstStyle/>
                    <a:p>
                      <a:pPr algn="l" fontAlgn="b"/>
                      <a:endParaRPr lang="fr-FR" sz="1200" b="1" i="0" u="none" strike="noStrike">
                        <a:latin typeface="Arial"/>
                      </a:endParaRPr>
                    </a:p>
                  </a:txBody>
                  <a:tcPr marL="4704" marR="4704" marT="4704" marB="0" anchor="b">
                    <a:lnL>
                      <a:noFill/>
                    </a:lnL>
                    <a:lnR>
                      <a:noFill/>
                    </a:lnR>
                    <a:lnT>
                      <a:noFill/>
                    </a:lnT>
                    <a:lnB>
                      <a:noFill/>
                    </a:lnB>
                  </a:tcPr>
                </a:tc>
                <a:tc>
                  <a:txBody>
                    <a:bodyPr/>
                    <a:lstStyle/>
                    <a:p>
                      <a:pPr algn="l" fontAlgn="b"/>
                      <a:endParaRPr lang="fr-FR" sz="1200" b="1" i="0" u="none" strike="noStrike">
                        <a:latin typeface="Arial"/>
                      </a:endParaRPr>
                    </a:p>
                  </a:txBody>
                  <a:tcPr marL="4704" marR="4704" marT="4704" marB="0" anchor="b">
                    <a:lnL>
                      <a:noFill/>
                    </a:lnL>
                    <a:lnR>
                      <a:noFill/>
                    </a:lnR>
                    <a:lnT>
                      <a:noFill/>
                    </a:lnT>
                    <a:lnB>
                      <a:noFill/>
                    </a:lnB>
                  </a:tcPr>
                </a:tc>
                <a:tc>
                  <a:txBody>
                    <a:bodyPr/>
                    <a:lstStyle/>
                    <a:p>
                      <a:pPr algn="l" fontAlgn="b"/>
                      <a:endParaRPr lang="fr-FR" sz="1200" b="1" i="0" u="none" strike="noStrike" dirty="0">
                        <a:latin typeface="Arial"/>
                      </a:endParaRPr>
                    </a:p>
                  </a:txBody>
                  <a:tcPr marL="4704" marR="4704" marT="4704" marB="0" anchor="b">
                    <a:lnL>
                      <a:noFill/>
                    </a:lnL>
                    <a:lnR>
                      <a:noFill/>
                    </a:lnR>
                    <a:lnT>
                      <a:noFill/>
                    </a:lnT>
                    <a:lnB>
                      <a:noFill/>
                    </a:lnB>
                  </a:tcPr>
                </a:tc>
              </a:tr>
              <a:tr h="70354">
                <a:tc gridSpan="3">
                  <a:txBody>
                    <a:bodyPr/>
                    <a:lstStyle/>
                    <a:p>
                      <a:pPr algn="l" fontAlgn="b"/>
                      <a:endParaRPr lang="fr-FR" sz="500" b="0" i="0" u="none" strike="noStrike">
                        <a:latin typeface="Arial"/>
                      </a:endParaRPr>
                    </a:p>
                  </a:txBody>
                  <a:tcPr marL="4704" marR="4704" marT="4704"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lgn="l" fontAlgn="b"/>
                      <a:endParaRPr lang="fr-FR" sz="500" b="0" i="0" u="none" strike="noStrike">
                        <a:latin typeface="Arial"/>
                      </a:endParaRPr>
                    </a:p>
                  </a:txBody>
                  <a:tcPr marL="4704" marR="4704" marT="4704" marB="0" anchor="b">
                    <a:lnL>
                      <a:noFill/>
                    </a:lnL>
                    <a:lnR>
                      <a:noFill/>
                    </a:lnR>
                    <a:lnT>
                      <a:noFill/>
                    </a:lnT>
                    <a:lnB>
                      <a:noFill/>
                    </a:lnB>
                  </a:tcPr>
                </a:tc>
                <a:tc hMerge="1">
                  <a:txBody>
                    <a:bodyPr/>
                    <a:lstStyle/>
                    <a:p>
                      <a:endParaRPr lang="fr-FR"/>
                    </a:p>
                  </a:txBody>
                  <a:tcPr/>
                </a:tc>
                <a:tc gridSpan="2">
                  <a:txBody>
                    <a:bodyPr/>
                    <a:lstStyle/>
                    <a:p>
                      <a:pPr algn="l" fontAlgn="b"/>
                      <a:endParaRPr lang="fr-FR" sz="500" b="0" i="0" u="none" strike="noStrike">
                        <a:latin typeface="Arial"/>
                      </a:endParaRPr>
                    </a:p>
                  </a:txBody>
                  <a:tcPr marL="4704" marR="4704" marT="4704" marB="0" anchor="b">
                    <a:lnL>
                      <a:noFill/>
                    </a:lnL>
                    <a:lnR>
                      <a:noFill/>
                    </a:lnR>
                    <a:lnT>
                      <a:noFill/>
                    </a:lnT>
                    <a:lnB>
                      <a:noFill/>
                    </a:lnB>
                  </a:tcPr>
                </a:tc>
                <a:tc hMerge="1">
                  <a:txBody>
                    <a:bodyPr/>
                    <a:lstStyle/>
                    <a:p>
                      <a:endParaRPr lang="fr-FR"/>
                    </a:p>
                  </a:txBody>
                  <a:tcPr/>
                </a:tc>
                <a:tc>
                  <a:txBody>
                    <a:bodyPr/>
                    <a:lstStyle/>
                    <a:p>
                      <a:pPr algn="l" fontAlgn="b"/>
                      <a:endParaRPr lang="fr-FR" sz="500" b="0" i="0" u="none" strike="noStrike">
                        <a:latin typeface="Arial"/>
                      </a:endParaRPr>
                    </a:p>
                  </a:txBody>
                  <a:tcPr marL="4704" marR="4704" marT="4704" marB="0" anchor="b">
                    <a:lnL>
                      <a:noFill/>
                    </a:lnL>
                    <a:lnR>
                      <a:noFill/>
                    </a:lnR>
                    <a:lnT>
                      <a:noFill/>
                    </a:lnT>
                    <a:lnB>
                      <a:noFill/>
                    </a:lnB>
                  </a:tcPr>
                </a:tc>
                <a:tc>
                  <a:txBody>
                    <a:bodyPr/>
                    <a:lstStyle/>
                    <a:p>
                      <a:pPr algn="l" fontAlgn="b"/>
                      <a:endParaRPr lang="fr-FR" sz="500" b="0" i="0" u="none" strike="noStrike">
                        <a:latin typeface="Arial"/>
                      </a:endParaRPr>
                    </a:p>
                  </a:txBody>
                  <a:tcPr marL="4704" marR="4704" marT="4704" marB="0" anchor="b">
                    <a:lnL>
                      <a:noFill/>
                    </a:lnL>
                    <a:lnR>
                      <a:noFill/>
                    </a:lnR>
                    <a:lnT>
                      <a:noFill/>
                    </a:lnT>
                    <a:lnB>
                      <a:noFill/>
                    </a:lnB>
                  </a:tcPr>
                </a:tc>
                <a:tc>
                  <a:txBody>
                    <a:bodyPr/>
                    <a:lstStyle/>
                    <a:p>
                      <a:pPr algn="l" fontAlgn="b"/>
                      <a:endParaRPr lang="fr-FR" sz="500" b="0" i="0" u="none" strike="noStrike" dirty="0">
                        <a:latin typeface="Arial"/>
                      </a:endParaRPr>
                    </a:p>
                  </a:txBody>
                  <a:tcPr marL="4704" marR="4704" marT="4704" marB="0" anchor="b">
                    <a:lnL>
                      <a:noFill/>
                    </a:lnL>
                    <a:lnR>
                      <a:noFill/>
                    </a:lnR>
                    <a:lnT>
                      <a:noFill/>
                    </a:lnT>
                    <a:lnB>
                      <a:noFill/>
                    </a:lnB>
                  </a:tcPr>
                </a:tc>
              </a:tr>
            </a:tbl>
          </a:graphicData>
        </a:graphic>
      </p:graphicFrame>
      <p:sp>
        <p:nvSpPr>
          <p:cNvPr id="3" name="Espace réservé du numéro de diapositive 2"/>
          <p:cNvSpPr>
            <a:spLocks noGrp="1"/>
          </p:cNvSpPr>
          <p:nvPr>
            <p:ph type="sldNum" sz="quarter" idx="12"/>
          </p:nvPr>
        </p:nvSpPr>
        <p:spPr/>
        <p:txBody>
          <a:bodyPr/>
          <a:lstStyle/>
          <a:p>
            <a:fld id="{2312414C-5E0C-435C-9886-9F9673DDAC4B}" type="slidenum">
              <a:rPr lang="fr-FR" smtClean="0"/>
              <a:pPr/>
              <a:t>45</a:t>
            </a:fld>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
          </p:nvPr>
        </p:nvGraphicFramePr>
        <p:xfrm>
          <a:off x="142844" y="214288"/>
          <a:ext cx="9001158" cy="7732627"/>
        </p:xfrm>
        <a:graphic>
          <a:graphicData uri="http://schemas.openxmlformats.org/drawingml/2006/table">
            <a:tbl>
              <a:tblPr/>
              <a:tblGrid>
                <a:gridCol w="1254260"/>
                <a:gridCol w="960318"/>
                <a:gridCol w="1017486"/>
                <a:gridCol w="109253"/>
                <a:gridCol w="1374499"/>
                <a:gridCol w="193891"/>
                <a:gridCol w="742531"/>
                <a:gridCol w="1030432"/>
                <a:gridCol w="1091053"/>
                <a:gridCol w="1227435"/>
              </a:tblGrid>
              <a:tr h="373781">
                <a:tc gridSpan="2">
                  <a:txBody>
                    <a:bodyPr/>
                    <a:lstStyle/>
                    <a:p>
                      <a:pPr>
                        <a:spcAft>
                          <a:spcPts val="0"/>
                        </a:spcAft>
                      </a:pPr>
                      <a:r>
                        <a:rPr lang="fr-FR" sz="1200" b="1" dirty="0">
                          <a:latin typeface="Times New Roman"/>
                          <a:ea typeface="Times New Roman"/>
                          <a:cs typeface="Times New Roman"/>
                        </a:rPr>
                        <a:t>JOUR……………... </a:t>
                      </a:r>
                    </a:p>
                  </a:txBody>
                  <a:tcPr marL="32249" marR="32249" marT="0" marB="0" anchor="b">
                    <a:lnL>
                      <a:noFill/>
                    </a:lnL>
                    <a:lnR>
                      <a:noFill/>
                    </a:lnR>
                    <a:lnT>
                      <a:noFill/>
                    </a:lnT>
                    <a:lnB>
                      <a:noFill/>
                    </a:lnB>
                  </a:tcPr>
                </a:tc>
                <a:tc hMerge="1">
                  <a:txBody>
                    <a:bodyPr/>
                    <a:lstStyle/>
                    <a:p>
                      <a:endParaRPr lang="fr-FR"/>
                    </a:p>
                  </a:txBody>
                  <a:tcPr/>
                </a:tc>
                <a:tc gridSpan="3">
                  <a:txBody>
                    <a:bodyPr/>
                    <a:lstStyle/>
                    <a:p>
                      <a:pPr>
                        <a:spcAft>
                          <a:spcPts val="0"/>
                        </a:spcAft>
                      </a:pPr>
                      <a:r>
                        <a:rPr lang="fr-FR" sz="1200" b="1" dirty="0">
                          <a:solidFill>
                            <a:srgbClr val="FF0000"/>
                          </a:solidFill>
                          <a:latin typeface="Times New Roman"/>
                          <a:ea typeface="Times New Roman"/>
                          <a:cs typeface="Times New Roman"/>
                        </a:rPr>
                        <a:t>PRODUCTION CHAUDE SECTEUR VIANDES (1)</a:t>
                      </a:r>
                      <a:endParaRPr lang="fr-FR" sz="1200" b="1" dirty="0">
                        <a:latin typeface="Times New Roman"/>
                        <a:ea typeface="Times New Roman"/>
                        <a:cs typeface="Times New Roman"/>
                      </a:endParaRPr>
                    </a:p>
                  </a:txBody>
                  <a:tcPr marL="32249" marR="32249" marT="0"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spcAft>
                          <a:spcPts val="0"/>
                        </a:spcAft>
                      </a:pPr>
                      <a:endParaRPr lang="fr-FR" sz="1000">
                        <a:latin typeface="Times New Roman"/>
                        <a:ea typeface="Times New Roman"/>
                        <a:cs typeface="Times New Roman"/>
                      </a:endParaRPr>
                    </a:p>
                  </a:txBody>
                  <a:tcPr marL="32249" marR="32249" marT="0" marB="0" anchor="b">
                    <a:lnL>
                      <a:noFill/>
                    </a:lnL>
                    <a:lnR>
                      <a:noFill/>
                    </a:lnR>
                    <a:lnT>
                      <a:noFill/>
                    </a:lnT>
                    <a:lnB>
                      <a:noFill/>
                    </a:lnB>
                  </a:tcPr>
                </a:tc>
                <a:tc hMerge="1">
                  <a:txBody>
                    <a:bodyPr/>
                    <a:lstStyle/>
                    <a:p>
                      <a:endParaRPr lang="fr-FR"/>
                    </a:p>
                  </a:txBody>
                  <a:tcPr/>
                </a:tc>
                <a:tc>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1000">
                        <a:latin typeface="Times New Roman"/>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r>
              <a:tr h="153248">
                <a:tc>
                  <a:txBody>
                    <a:bodyPr/>
                    <a:lstStyle/>
                    <a:p>
                      <a:pPr>
                        <a:spcAft>
                          <a:spcPts val="0"/>
                        </a:spcAft>
                      </a:pPr>
                      <a:endParaRPr lang="fr-FR" sz="1000">
                        <a:latin typeface="Times New Roman"/>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1000" dirty="0">
                        <a:latin typeface="Times New Roman"/>
                        <a:ea typeface="Times New Roman"/>
                        <a:cs typeface="Times New Roman"/>
                      </a:endParaRPr>
                    </a:p>
                  </a:txBody>
                  <a:tcPr marL="32249" marR="32249" marT="0" marB="0" anchor="b">
                    <a:lnL>
                      <a:noFill/>
                    </a:lnL>
                    <a:lnR>
                      <a:noFill/>
                    </a:lnR>
                    <a:lnT>
                      <a:noFill/>
                    </a:lnT>
                    <a:lnB>
                      <a:noFill/>
                    </a:lnB>
                  </a:tcPr>
                </a:tc>
                <a:tc gridSpan="2">
                  <a:txBody>
                    <a:bodyPr/>
                    <a:lstStyle/>
                    <a:p>
                      <a:pPr>
                        <a:spcAft>
                          <a:spcPts val="0"/>
                        </a:spcAft>
                      </a:pPr>
                      <a:endParaRPr lang="fr-FR" sz="1000">
                        <a:latin typeface="Times New Roman"/>
                        <a:ea typeface="Times New Roman"/>
                        <a:cs typeface="Times New Roman"/>
                      </a:endParaRPr>
                    </a:p>
                  </a:txBody>
                  <a:tcPr marL="32249" marR="32249" marT="0" marB="0" anchor="b">
                    <a:lnL>
                      <a:noFill/>
                    </a:lnL>
                    <a:lnR>
                      <a:noFill/>
                    </a:lnR>
                    <a:lnT>
                      <a:noFill/>
                    </a:lnT>
                    <a:lnB>
                      <a:noFill/>
                    </a:lnB>
                  </a:tcPr>
                </a:tc>
                <a:tc hMerge="1">
                  <a:txBody>
                    <a:bodyPr/>
                    <a:lstStyle/>
                    <a:p>
                      <a:endParaRPr lang="fr-FR"/>
                    </a:p>
                  </a:txBody>
                  <a:tcPr/>
                </a:tc>
                <a:tc gridSpan="2">
                  <a:txBody>
                    <a:bodyPr/>
                    <a:lstStyle/>
                    <a:p>
                      <a:pPr>
                        <a:spcAft>
                          <a:spcPts val="0"/>
                        </a:spcAft>
                      </a:pPr>
                      <a:endParaRPr lang="fr-FR" sz="1000">
                        <a:latin typeface="Times New Roman"/>
                        <a:ea typeface="Times New Roman"/>
                        <a:cs typeface="Times New Roman"/>
                      </a:endParaRPr>
                    </a:p>
                  </a:txBody>
                  <a:tcPr marL="32249" marR="32249" marT="0" marB="0" anchor="b">
                    <a:lnL>
                      <a:noFill/>
                    </a:lnL>
                    <a:lnR>
                      <a:noFill/>
                    </a:lnR>
                    <a:lnT>
                      <a:noFill/>
                    </a:lnT>
                    <a:lnB>
                      <a:noFill/>
                    </a:lnB>
                  </a:tcPr>
                </a:tc>
                <a:tc hMerge="1">
                  <a:txBody>
                    <a:bodyPr/>
                    <a:lstStyle/>
                    <a:p>
                      <a:endParaRPr lang="fr-FR"/>
                    </a:p>
                  </a:txBody>
                  <a:tcPr/>
                </a:tc>
                <a:tc>
                  <a:txBody>
                    <a:bodyPr/>
                    <a:lstStyle/>
                    <a:p>
                      <a:pPr>
                        <a:spcAft>
                          <a:spcPts val="0"/>
                        </a:spcAft>
                      </a:pPr>
                      <a:endParaRPr lang="fr-FR" sz="1000">
                        <a:latin typeface="Times New Roman"/>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1000">
                        <a:latin typeface="Times New Roman"/>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r>
              <a:tr h="109462">
                <a:tc>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dirty="0">
                        <a:latin typeface="Arial"/>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dirty="0">
                        <a:latin typeface="Arial"/>
                        <a:ea typeface="Times New Roman"/>
                        <a:cs typeface="Times New Roman"/>
                      </a:endParaRPr>
                    </a:p>
                  </a:txBody>
                  <a:tcPr marL="32249" marR="32249" marT="0" marB="0" anchor="b">
                    <a:lnL>
                      <a:noFill/>
                    </a:lnL>
                    <a:lnR>
                      <a:noFill/>
                    </a:lnR>
                    <a:lnT>
                      <a:noFill/>
                    </a:lnT>
                    <a:lnB>
                      <a:noFill/>
                    </a:lnB>
                  </a:tcPr>
                </a:tc>
                <a:tc gridSpan="2">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c hMerge="1">
                  <a:txBody>
                    <a:bodyPr/>
                    <a:lstStyle/>
                    <a:p>
                      <a:endParaRPr lang="fr-FR"/>
                    </a:p>
                  </a:txBody>
                  <a:tcPr/>
                </a:tc>
                <a:tc gridSpan="2">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c hMerge="1">
                  <a:txBody>
                    <a:bodyPr/>
                    <a:lstStyle/>
                    <a:p>
                      <a:endParaRPr lang="fr-FR"/>
                    </a:p>
                  </a:txBody>
                  <a:tcPr/>
                </a:tc>
                <a:tc>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a:latin typeface="Arial"/>
                        <a:ea typeface="Times New Roman"/>
                        <a:cs typeface="Times New Roman"/>
                      </a:endParaRPr>
                    </a:p>
                  </a:txBody>
                  <a:tcPr marL="32249" marR="32249" marT="0" marB="0" anchor="b">
                    <a:lnL>
                      <a:noFill/>
                    </a:lnL>
                    <a:lnR>
                      <a:noFill/>
                    </a:lnR>
                    <a:lnT>
                      <a:noFill/>
                    </a:lnT>
                    <a:lnB>
                      <a:noFill/>
                    </a:lnB>
                  </a:tcPr>
                </a:tc>
              </a:tr>
              <a:tr h="498375">
                <a:tc>
                  <a:txBody>
                    <a:bodyPr/>
                    <a:lstStyle/>
                    <a:p>
                      <a:pPr>
                        <a:spcAft>
                          <a:spcPts val="0"/>
                        </a:spcAft>
                      </a:pPr>
                      <a:r>
                        <a:rPr lang="fr-FR" sz="1200" b="1">
                          <a:latin typeface="Times New Roman"/>
                          <a:ea typeface="Times New Roman"/>
                          <a:cs typeface="Times New Roman"/>
                        </a:rPr>
                        <a:t>semaine du………………... </a:t>
                      </a:r>
                    </a:p>
                  </a:txBody>
                  <a:tcPr marL="32249" marR="32249" marT="0" marB="0" anchor="b">
                    <a:lnL>
                      <a:noFill/>
                    </a:lnL>
                    <a:lnR>
                      <a:noFill/>
                    </a:lnR>
                    <a:lnT>
                      <a:noFill/>
                    </a:lnT>
                    <a:lnB>
                      <a:noFill/>
                    </a:lnB>
                  </a:tcPr>
                </a:tc>
                <a:tc>
                  <a:txBody>
                    <a:bodyPr/>
                    <a:lstStyle/>
                    <a:p>
                      <a:pPr>
                        <a:spcAft>
                          <a:spcPts val="0"/>
                        </a:spcAft>
                      </a:pPr>
                      <a:r>
                        <a:rPr lang="fr-FR" sz="1200" b="1">
                          <a:latin typeface="Times New Roman"/>
                          <a:ea typeface="Times New Roman"/>
                          <a:cs typeface="Times New Roman"/>
                        </a:rPr>
                        <a:t>au ……………</a:t>
                      </a:r>
                    </a:p>
                  </a:txBody>
                  <a:tcPr marL="32249" marR="32249" marT="0" marB="0" anchor="b">
                    <a:lnL>
                      <a:noFill/>
                    </a:lnL>
                    <a:lnR>
                      <a:noFill/>
                    </a:lnR>
                    <a:lnT>
                      <a:noFill/>
                    </a:lnT>
                    <a:lnB>
                      <a:noFill/>
                    </a:lnB>
                  </a:tcPr>
                </a:tc>
                <a:tc gridSpan="6">
                  <a:txBody>
                    <a:bodyPr/>
                    <a:lstStyle/>
                    <a:p>
                      <a:pPr>
                        <a:spcAft>
                          <a:spcPts val="0"/>
                        </a:spcAft>
                      </a:pPr>
                      <a:r>
                        <a:rPr lang="fr-FR" sz="1200" b="1" dirty="0">
                          <a:latin typeface="Times New Roman"/>
                          <a:ea typeface="Times New Roman"/>
                          <a:cs typeface="Times New Roman"/>
                        </a:rPr>
                        <a:t>NOM DU RESPONSABLE DE CONTRÔLE </a:t>
                      </a:r>
                      <a:r>
                        <a:rPr lang="fr-FR" sz="1200" b="1" dirty="0" smtClean="0">
                          <a:latin typeface="Times New Roman"/>
                          <a:ea typeface="Times New Roman"/>
                          <a:cs typeface="Times New Roman"/>
                        </a:rPr>
                        <a:t> ………………………</a:t>
                      </a:r>
                      <a:endParaRPr lang="fr-FR" sz="1200" b="1" dirty="0">
                        <a:latin typeface="Times New Roman"/>
                        <a:ea typeface="Times New Roman"/>
                        <a:cs typeface="Times New Roman"/>
                      </a:endParaRPr>
                    </a:p>
                  </a:txBody>
                  <a:tcPr marL="32249" marR="32249"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a:noFill/>
                    </a:lnB>
                  </a:tcPr>
                </a:tc>
              </a:tr>
              <a:tr h="186891">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a:noFill/>
                    </a:lnB>
                  </a:tcPr>
                </a:tc>
                <a:tc gridSpan="2">
                  <a:txBody>
                    <a:bodyPr/>
                    <a:lstStyle/>
                    <a:p>
                      <a:pPr>
                        <a:spcAft>
                          <a:spcPts val="0"/>
                        </a:spcAft>
                      </a:pPr>
                      <a:endParaRPr lang="fr-FR" sz="700" dirty="0">
                        <a:latin typeface="Times New Roman"/>
                        <a:ea typeface="Times New Roman"/>
                        <a:cs typeface="Times New Roman"/>
                      </a:endParaRPr>
                    </a:p>
                  </a:txBody>
                  <a:tcPr marL="32249" marR="32249" marT="0" marB="0" anchor="b">
                    <a:lnL>
                      <a:noFill/>
                    </a:lnL>
                    <a:lnR>
                      <a:noFill/>
                    </a:lnR>
                    <a:lnT>
                      <a:noFill/>
                    </a:lnT>
                    <a:lnB>
                      <a:noFill/>
                    </a:lnB>
                  </a:tcPr>
                </a:tc>
                <a:tc hMerge="1">
                  <a:txBody>
                    <a:bodyPr/>
                    <a:lstStyle/>
                    <a:p>
                      <a:pPr>
                        <a:spcAft>
                          <a:spcPts val="0"/>
                        </a:spcAft>
                      </a:pPr>
                      <a:endParaRPr lang="fr-FR" sz="700" dirty="0">
                        <a:latin typeface="Times New Roman"/>
                        <a:ea typeface="Times New Roman"/>
                        <a:cs typeface="Times New Roman"/>
                      </a:endParaRPr>
                    </a:p>
                  </a:txBody>
                  <a:tcPr marL="32249" marR="32249" marT="0" marB="0" anchor="b">
                    <a:lnL>
                      <a:noFill/>
                    </a:lnL>
                    <a:lnR>
                      <a:noFill/>
                    </a:lnR>
                    <a:lnT>
                      <a:noFill/>
                    </a:lnT>
                    <a:lnB>
                      <a:noFill/>
                    </a:lnB>
                  </a:tcPr>
                </a:tc>
                <a:tc gridSpan="2">
                  <a:txBody>
                    <a:bodyPr/>
                    <a:lstStyle/>
                    <a:p>
                      <a:endParaRPr lang="fr-FR" sz="1800" dirty="0"/>
                    </a:p>
                  </a:txBody>
                  <a:tcPr marL="32249" marR="32249" marT="0" marB="0" anchor="b">
                    <a:lnL>
                      <a:noFill/>
                    </a:lnL>
                    <a:lnR>
                      <a:noFill/>
                    </a:lnR>
                    <a:lnT>
                      <a:noFill/>
                    </a:lnT>
                    <a:lnB>
                      <a:noFill/>
                    </a:lnB>
                  </a:tcPr>
                </a:tc>
                <a:tc hMerge="1">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a:noFill/>
                    </a:lnB>
                  </a:tcPr>
                </a:tc>
                <a:tc>
                  <a:txBody>
                    <a:bodyPr/>
                    <a:lstStyle/>
                    <a:p>
                      <a:endParaRPr lang="fr-FR" sz="1800" dirty="0"/>
                    </a:p>
                  </a:txBody>
                  <a:tcPr marL="32249" marR="32249" marT="0" marB="0" anchor="b">
                    <a:lnL>
                      <a:noFill/>
                    </a:lnL>
                    <a:lnR>
                      <a:noFill/>
                    </a:lnR>
                    <a:lnT>
                      <a:noFill/>
                    </a:lnT>
                    <a:lnB>
                      <a:noFill/>
                    </a:lnB>
                  </a:tcPr>
                </a:tc>
                <a:tc>
                  <a:txBody>
                    <a:bodyPr/>
                    <a:lstStyle/>
                    <a:p>
                      <a:pPr>
                        <a:spcAft>
                          <a:spcPts val="0"/>
                        </a:spcAft>
                      </a:pPr>
                      <a:endParaRPr lang="fr-FR" sz="700" dirty="0">
                        <a:latin typeface="Times New Roman"/>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a:noFill/>
                    </a:lnB>
                  </a:tcPr>
                </a:tc>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a:noFill/>
                    </a:lnB>
                  </a:tcPr>
                </a:tc>
              </a:tr>
              <a:tr h="40749">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c gridSpan="2">
                  <a:txBody>
                    <a:bodyPr/>
                    <a:lstStyle/>
                    <a:p>
                      <a:pPr>
                        <a:spcAft>
                          <a:spcPts val="0"/>
                        </a:spcAft>
                      </a:pPr>
                      <a:endParaRPr lang="fr-FR" sz="700" dirty="0">
                        <a:latin typeface="Times New Roman"/>
                        <a:ea typeface="Times New Roman"/>
                        <a:cs typeface="Times New Roman"/>
                      </a:endParaRPr>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c hMerge="1">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c gridSpan="2">
                  <a:txBody>
                    <a:bodyPr/>
                    <a:lstStyle/>
                    <a:p>
                      <a:endParaRPr lang="fr-FR" sz="1800"/>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c hMerge="1">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endParaRPr lang="fr-FR" sz="1800" dirty="0"/>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c>
                  <a:txBody>
                    <a:bodyPr/>
                    <a:lstStyle/>
                    <a:p>
                      <a:pPr>
                        <a:spcAft>
                          <a:spcPts val="0"/>
                        </a:spcAft>
                      </a:pPr>
                      <a:endParaRPr lang="fr-FR" sz="700">
                        <a:latin typeface="Times New Roman"/>
                        <a:ea typeface="Times New Roman"/>
                        <a:cs typeface="Times New Roman"/>
                      </a:endParaRPr>
                    </a:p>
                  </a:txBody>
                  <a:tcPr marL="32249" marR="32249" marT="0" marB="0" anchor="b">
                    <a:lnL>
                      <a:noFill/>
                    </a:lnL>
                    <a:lnR>
                      <a:noFill/>
                    </a:lnR>
                    <a:lnT>
                      <a:noFill/>
                    </a:lnT>
                    <a:lnB w="28575" cap="flat" cmpd="dbl" algn="ctr">
                      <a:solidFill>
                        <a:srgbClr val="000000"/>
                      </a:solidFill>
                      <a:prstDash val="solid"/>
                      <a:round/>
                      <a:headEnd type="none" w="med" len="med"/>
                      <a:tailEnd type="none" w="med" len="med"/>
                    </a:lnB>
                  </a:tcPr>
                </a:tc>
              </a:tr>
              <a:tr h="207656">
                <a:tc>
                  <a:txBody>
                    <a:bodyPr/>
                    <a:lstStyle/>
                    <a:p>
                      <a:pPr algn="ctr">
                        <a:spcAft>
                          <a:spcPts val="0"/>
                        </a:spcAft>
                      </a:pPr>
                      <a:r>
                        <a:rPr lang="fr-FR" sz="1000" b="1" dirty="0">
                          <a:solidFill>
                            <a:srgbClr val="000080"/>
                          </a:solidFill>
                          <a:latin typeface="Times New Roman"/>
                          <a:ea typeface="Times New Roman"/>
                          <a:cs typeface="Times New Roman"/>
                        </a:rPr>
                        <a:t>SECTEUR </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spcAft>
                          <a:spcPts val="0"/>
                        </a:spcAft>
                      </a:pPr>
                      <a:r>
                        <a:rPr lang="fr-FR" sz="1000" b="1" dirty="0">
                          <a:solidFill>
                            <a:srgbClr val="000080"/>
                          </a:solidFill>
                          <a:latin typeface="Times New Roman"/>
                          <a:ea typeface="Times New Roman"/>
                          <a:cs typeface="Times New Roman"/>
                        </a:rPr>
                        <a:t>FREQUENCE</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spcAft>
                          <a:spcPts val="0"/>
                        </a:spcAft>
                      </a:pPr>
                      <a:r>
                        <a:rPr lang="fr-FR" sz="1000" b="1" dirty="0">
                          <a:solidFill>
                            <a:srgbClr val="000080"/>
                          </a:solidFill>
                          <a:latin typeface="Times New Roman"/>
                          <a:ea typeface="Times New Roman"/>
                          <a:cs typeface="Times New Roman"/>
                        </a:rPr>
                        <a:t>N° DE FICHE </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spcAft>
                          <a:spcPts val="0"/>
                        </a:spcAft>
                      </a:pPr>
                      <a:r>
                        <a:rPr lang="fr-FR" sz="1000" b="1" dirty="0">
                          <a:solidFill>
                            <a:srgbClr val="000080"/>
                          </a:solidFill>
                          <a:latin typeface="Times New Roman"/>
                          <a:ea typeface="Times New Roman"/>
                          <a:cs typeface="Times New Roman"/>
                        </a:rPr>
                        <a:t>MATERIEL A UTILISER</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spcAft>
                          <a:spcPts val="0"/>
                        </a:spcAft>
                      </a:pPr>
                      <a:r>
                        <a:rPr lang="fr-FR" sz="1000" b="1" dirty="0">
                          <a:solidFill>
                            <a:srgbClr val="000080"/>
                          </a:solidFill>
                          <a:latin typeface="Times New Roman"/>
                          <a:ea typeface="Times New Roman"/>
                          <a:cs typeface="Times New Roman"/>
                        </a:rPr>
                        <a:t>PRODUIT</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spcAft>
                          <a:spcPts val="0"/>
                        </a:spcAft>
                      </a:pPr>
                      <a:r>
                        <a:rPr lang="fr-FR" sz="1000" b="1" dirty="0">
                          <a:solidFill>
                            <a:srgbClr val="000080"/>
                          </a:solidFill>
                          <a:latin typeface="Times New Roman"/>
                          <a:ea typeface="Times New Roman"/>
                          <a:cs typeface="Times New Roman"/>
                        </a:rPr>
                        <a:t>REMARQUE</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spcAft>
                          <a:spcPts val="0"/>
                        </a:spcAft>
                      </a:pPr>
                      <a:r>
                        <a:rPr lang="fr-FR" sz="1000" b="1" dirty="0">
                          <a:solidFill>
                            <a:srgbClr val="000080"/>
                          </a:solidFill>
                          <a:latin typeface="Times New Roman"/>
                          <a:ea typeface="Times New Roman"/>
                          <a:cs typeface="Times New Roman"/>
                        </a:rPr>
                        <a:t>VALIDATION</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spcAft>
                          <a:spcPts val="0"/>
                        </a:spcAft>
                      </a:pPr>
                      <a:r>
                        <a:rPr lang="fr-FR" sz="1000" b="1" dirty="0">
                          <a:solidFill>
                            <a:srgbClr val="000080"/>
                          </a:solidFill>
                          <a:latin typeface="Times New Roman"/>
                          <a:ea typeface="Times New Roman"/>
                          <a:cs typeface="Times New Roman"/>
                        </a:rPr>
                        <a:t>OBSERVATION</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303697">
                <a:tc>
                  <a:txBody>
                    <a:bodyPr/>
                    <a:lstStyle/>
                    <a:p>
                      <a:pPr>
                        <a:spcAft>
                          <a:spcPts val="0"/>
                        </a:spcAft>
                      </a:pPr>
                      <a:r>
                        <a:rPr lang="fr-FR" sz="1000" b="1" dirty="0">
                          <a:solidFill>
                            <a:srgbClr val="000080"/>
                          </a:solidFill>
                          <a:latin typeface="Times New Roman"/>
                          <a:ea typeface="Times New Roman"/>
                          <a:cs typeface="Times New Roman"/>
                        </a:rPr>
                        <a:t> </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fr-FR" sz="1000" b="1" dirty="0">
                          <a:solidFill>
                            <a:srgbClr val="000080"/>
                          </a:solidFill>
                          <a:latin typeface="Times New Roman"/>
                          <a:ea typeface="Times New Roman"/>
                          <a:cs typeface="Times New Roman"/>
                        </a:rPr>
                        <a:t> </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gridSpan="2">
                  <a:txBody>
                    <a:bodyPr/>
                    <a:lstStyle/>
                    <a:p>
                      <a:pPr algn="ctr">
                        <a:spcAft>
                          <a:spcPts val="0"/>
                        </a:spcAft>
                      </a:pPr>
                      <a:r>
                        <a:rPr lang="fr-FR" sz="1000" b="1" dirty="0">
                          <a:solidFill>
                            <a:srgbClr val="000080"/>
                          </a:solidFill>
                          <a:latin typeface="Times New Roman"/>
                          <a:ea typeface="Times New Roman"/>
                          <a:cs typeface="Times New Roman"/>
                        </a:rPr>
                        <a:t>DE NETTOYAGE</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hMerge="1">
                  <a:txBody>
                    <a:bodyPr/>
                    <a:lstStyle/>
                    <a:p>
                      <a:pPr>
                        <a:spcAft>
                          <a:spcPts val="0"/>
                        </a:spcAft>
                      </a:pPr>
                      <a:endParaRPr lang="fr-FR" sz="12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gridSpan="2">
                  <a:txBody>
                    <a:bodyPr/>
                    <a:lstStyle/>
                    <a:p>
                      <a:pPr>
                        <a:spcAft>
                          <a:spcPts val="0"/>
                        </a:spcAft>
                      </a:pPr>
                      <a:r>
                        <a:rPr lang="fr-FR" sz="1000" b="1" dirty="0">
                          <a:solidFill>
                            <a:srgbClr val="000080"/>
                          </a:solidFill>
                          <a:latin typeface="Times New Roman"/>
                          <a:ea typeface="Times New Roman"/>
                          <a:cs typeface="Times New Roman"/>
                        </a:rPr>
                        <a:t> </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hMerge="1">
                  <a:txBody>
                    <a:bodyPr/>
                    <a:lstStyle/>
                    <a:p>
                      <a:pPr>
                        <a:spcAft>
                          <a:spcPts val="0"/>
                        </a:spcAft>
                      </a:pPr>
                      <a:endParaRPr lang="fr-FR" sz="12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spcAft>
                          <a:spcPts val="0"/>
                        </a:spcAft>
                      </a:pPr>
                      <a:r>
                        <a:rPr lang="fr-FR" sz="1000" b="1" dirty="0">
                          <a:solidFill>
                            <a:srgbClr val="000080"/>
                          </a:solidFill>
                          <a:latin typeface="Times New Roman"/>
                          <a:ea typeface="Times New Roman"/>
                          <a:cs typeface="Times New Roman"/>
                        </a:rPr>
                        <a:t> </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spcAft>
                          <a:spcPts val="0"/>
                        </a:spcAft>
                      </a:pPr>
                      <a:r>
                        <a:rPr lang="fr-FR" sz="1000" b="1" dirty="0">
                          <a:solidFill>
                            <a:srgbClr val="000080"/>
                          </a:solidFill>
                          <a:latin typeface="Times New Roman"/>
                          <a:ea typeface="Times New Roman"/>
                          <a:cs typeface="Times New Roman"/>
                        </a:rPr>
                        <a:t>PAR RAPPORT</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spcAft>
                          <a:spcPts val="0"/>
                        </a:spcAft>
                      </a:pPr>
                      <a:r>
                        <a:rPr lang="fr-FR" sz="1000" b="1" dirty="0">
                          <a:solidFill>
                            <a:srgbClr val="000080"/>
                          </a:solidFill>
                          <a:latin typeface="Times New Roman"/>
                          <a:ea typeface="Times New Roman"/>
                          <a:cs typeface="Times New Roman"/>
                        </a:rPr>
                        <a:t>DE L'EXECUTION</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c>
                  <a:txBody>
                    <a:bodyPr/>
                    <a:lstStyle/>
                    <a:p>
                      <a:pPr algn="ctr">
                        <a:spcAft>
                          <a:spcPts val="0"/>
                        </a:spcAft>
                      </a:pPr>
                      <a:r>
                        <a:rPr lang="fr-FR" sz="1000" b="1" dirty="0">
                          <a:solidFill>
                            <a:srgbClr val="000080"/>
                          </a:solidFill>
                          <a:latin typeface="Times New Roman"/>
                          <a:ea typeface="Times New Roman"/>
                          <a:cs typeface="Times New Roman"/>
                        </a:rPr>
                        <a:t>DU</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a:noFill/>
                    </a:lnB>
                  </a:tcPr>
                </a:tc>
              </a:tr>
              <a:tr h="207656">
                <a:tc>
                  <a:txBody>
                    <a:bodyPr/>
                    <a:lstStyle/>
                    <a:p>
                      <a:pPr>
                        <a:spcAft>
                          <a:spcPts val="0"/>
                        </a:spcAft>
                      </a:pPr>
                      <a:r>
                        <a:rPr lang="fr-FR" sz="1000" b="1">
                          <a:solidFill>
                            <a:srgbClr val="00008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solidFill>
                            <a:srgbClr val="00008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a:spcAft>
                          <a:spcPts val="0"/>
                        </a:spcAft>
                      </a:pPr>
                      <a:r>
                        <a:rPr lang="fr-FR" sz="1000" b="1" dirty="0">
                          <a:solidFill>
                            <a:srgbClr val="000080"/>
                          </a:solidFill>
                          <a:latin typeface="Times New Roman"/>
                          <a:ea typeface="Times New Roman"/>
                          <a:cs typeface="Times New Roman"/>
                        </a:rPr>
                        <a:t> </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hMerge="1">
                  <a:txBody>
                    <a:bodyPr/>
                    <a:lstStyle/>
                    <a:p>
                      <a:pP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a:spcAft>
                          <a:spcPts val="0"/>
                        </a:spcAft>
                      </a:pPr>
                      <a:r>
                        <a:rPr lang="fr-FR" sz="1000" b="1">
                          <a:solidFill>
                            <a:srgbClr val="00008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hMerge="1">
                  <a:txBody>
                    <a:bodyPr/>
                    <a:lstStyle/>
                    <a:p>
                      <a:pP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solidFill>
                            <a:srgbClr val="00008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000080"/>
                          </a:solidFill>
                          <a:latin typeface="Times New Roman"/>
                          <a:ea typeface="Times New Roman"/>
                          <a:cs typeface="Times New Roman"/>
                        </a:rPr>
                        <a:t>AU NETTOYAGE</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dirty="0">
                          <a:solidFill>
                            <a:srgbClr val="000080"/>
                          </a:solidFill>
                          <a:latin typeface="Times New Roman"/>
                          <a:ea typeface="Times New Roman"/>
                          <a:cs typeface="Times New Roman"/>
                        </a:rPr>
                        <a:t>DU TRAVAIL</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dirty="0">
                          <a:solidFill>
                            <a:srgbClr val="000080"/>
                          </a:solidFill>
                          <a:latin typeface="Times New Roman"/>
                          <a:ea typeface="Times New Roman"/>
                          <a:cs typeface="Times New Roman"/>
                        </a:rPr>
                        <a:t>RESPONSABLE</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r h="311484">
                <a:tc>
                  <a:txBody>
                    <a:bodyPr/>
                    <a:lstStyle/>
                    <a:p>
                      <a:pPr algn="ctr">
                        <a:spcAft>
                          <a:spcPts val="0"/>
                        </a:spcAft>
                      </a:pPr>
                      <a:r>
                        <a:rPr lang="fr-FR" sz="1000" b="1" dirty="0">
                          <a:latin typeface="Times New Roman"/>
                          <a:ea typeface="Times New Roman"/>
                          <a:cs typeface="Times New Roman"/>
                        </a:rPr>
                        <a:t>SAUTEUSES (2)</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dirty="0">
                          <a:solidFill>
                            <a:srgbClr val="800000"/>
                          </a:solidFill>
                          <a:latin typeface="Times New Roman"/>
                          <a:ea typeface="Times New Roman"/>
                          <a:cs typeface="Times New Roman"/>
                        </a:rPr>
                        <a:t>Après utilisation</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31</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 LANCE DE LAVAGE UNE LAVETTE  NON TISSEE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dirty="0">
                          <a:latin typeface="Times New Roman"/>
                          <a:ea typeface="Times New Roman"/>
                          <a:cs typeface="Times New Roman"/>
                        </a:rPr>
                        <a:t>DDA</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r h="311484">
                <a:tc>
                  <a:txBody>
                    <a:bodyPr/>
                    <a:lstStyle/>
                    <a:p>
                      <a:pPr algn="ctr">
                        <a:spcAft>
                          <a:spcPts val="0"/>
                        </a:spcAft>
                      </a:pPr>
                      <a:r>
                        <a:rPr lang="fr-FR" sz="1000" b="1" dirty="0">
                          <a:latin typeface="Times New Roman"/>
                          <a:ea typeface="Times New Roman"/>
                          <a:cs typeface="Times New Roman"/>
                        </a:rPr>
                        <a:t>MARMITES (2)</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800000"/>
                          </a:solidFill>
                          <a:latin typeface="Times New Roman"/>
                          <a:ea typeface="Times New Roman"/>
                          <a:cs typeface="Times New Roman"/>
                        </a:rPr>
                        <a:t>Après utilisation</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32</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a:latin typeface="Times New Roman"/>
                          <a:ea typeface="Times New Roman"/>
                          <a:cs typeface="Times New Roman"/>
                        </a:rPr>
                        <a:t> LANCE DE LAVAGE UNE LAVETTE  NON TISSEE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DDA</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r h="303697">
                <a:tc>
                  <a:txBody>
                    <a:bodyPr/>
                    <a:lstStyle/>
                    <a:p>
                      <a:pPr algn="ctr">
                        <a:spcAft>
                          <a:spcPts val="0"/>
                        </a:spcAft>
                      </a:pPr>
                      <a:r>
                        <a:rPr lang="fr-FR" sz="1000" b="1">
                          <a:latin typeface="Times New Roman"/>
                          <a:ea typeface="Times New Roman"/>
                          <a:cs typeface="Times New Roman"/>
                        </a:rPr>
                        <a:t>TABLE DE TRAVAIL (1) INOX</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spcAft>
                          <a:spcPts val="0"/>
                        </a:spcAft>
                      </a:pPr>
                      <a:r>
                        <a:rPr lang="fr-FR" sz="1000" b="1" dirty="0">
                          <a:solidFill>
                            <a:srgbClr val="800000"/>
                          </a:solidFill>
                          <a:latin typeface="Times New Roman"/>
                          <a:ea typeface="Times New Roman"/>
                          <a:cs typeface="Times New Roman"/>
                        </a:rPr>
                        <a:t>1 fois/jour</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spcAft>
                          <a:spcPts val="0"/>
                        </a:spcAft>
                      </a:pPr>
                      <a:r>
                        <a:rPr lang="fr-FR" sz="1000" b="1" dirty="0">
                          <a:latin typeface="Times New Roman"/>
                          <a:ea typeface="Times New Roman"/>
                          <a:cs typeface="Times New Roman"/>
                        </a:rPr>
                        <a:t>5.6</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pPr algn="ctr">
                        <a:spcAft>
                          <a:spcPts val="0"/>
                        </a:spcAft>
                      </a:pP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spcAft>
                          <a:spcPts val="0"/>
                        </a:spcAft>
                      </a:pPr>
                      <a:r>
                        <a:rPr lang="fr-FR" sz="1000" b="1" dirty="0">
                          <a:latin typeface="Times New Roman"/>
                          <a:ea typeface="Times New Roman"/>
                          <a:cs typeface="Times New Roman"/>
                        </a:rPr>
                        <a:t>UN SEAU UNE LAVETTE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spcAft>
                          <a:spcPts val="0"/>
                        </a:spcAft>
                      </a:pPr>
                      <a:r>
                        <a:rPr lang="fr-FR" sz="1000" b="1">
                          <a:latin typeface="Times New Roman"/>
                          <a:ea typeface="Times New Roman"/>
                          <a:cs typeface="Times New Roman"/>
                        </a:rPr>
                        <a:t>DDA</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03828">
                <a:tc>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algn="ctr">
                        <a:spcAft>
                          <a:spcPts val="0"/>
                        </a:spcAft>
                      </a:pP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r h="339418">
                <a:tc>
                  <a:txBody>
                    <a:bodyPr/>
                    <a:lstStyle/>
                    <a:p>
                      <a:pPr algn="ctr">
                        <a:spcAft>
                          <a:spcPts val="0"/>
                        </a:spcAft>
                      </a:pPr>
                      <a:r>
                        <a:rPr lang="fr-FR" sz="1000" b="1">
                          <a:latin typeface="Times New Roman"/>
                          <a:ea typeface="Times New Roman"/>
                          <a:cs typeface="Times New Roman"/>
                        </a:rPr>
                        <a:t>TABLE DE DECOUPE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800000"/>
                          </a:solidFill>
                          <a:latin typeface="Times New Roman"/>
                          <a:ea typeface="Times New Roman"/>
                          <a:cs typeface="Times New Roman"/>
                        </a:rPr>
                        <a:t>1 fois/jour</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22</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a:latin typeface="Times New Roman"/>
                          <a:ea typeface="Times New Roman"/>
                          <a:cs typeface="Times New Roman"/>
                        </a:rPr>
                        <a:t>UN SEAU, UNE BROSSE ET UNE LAVETTE  NON TISSEE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DDA</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r h="303697">
                <a:tc>
                  <a:txBody>
                    <a:bodyPr/>
                    <a:lstStyle/>
                    <a:p>
                      <a:pPr algn="ctr">
                        <a:spcAft>
                          <a:spcPts val="0"/>
                        </a:spcAft>
                      </a:pPr>
                      <a:r>
                        <a:rPr lang="fr-FR" sz="1000" b="1">
                          <a:latin typeface="Times New Roman"/>
                          <a:ea typeface="Times New Roman"/>
                          <a:cs typeface="Times New Roman"/>
                        </a:rPr>
                        <a:t>SUPPORT POUBELLE (1)</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dirty="0">
                          <a:solidFill>
                            <a:srgbClr val="800000"/>
                          </a:solidFill>
                          <a:latin typeface="Times New Roman"/>
                          <a:ea typeface="Times New Roman"/>
                          <a:cs typeface="Times New Roman"/>
                        </a:rPr>
                        <a:t>1 fois/jour</a:t>
                      </a: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8</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UN SEAU </a:t>
                      </a:r>
                      <a:r>
                        <a:rPr lang="fr-FR" sz="900" b="1" dirty="0">
                          <a:latin typeface="Times New Roman"/>
                          <a:ea typeface="Times New Roman"/>
                          <a:cs typeface="Times New Roman"/>
                        </a:rPr>
                        <a:t>UNE</a:t>
                      </a:r>
                      <a:r>
                        <a:rPr lang="fr-FR" sz="1000" b="1" dirty="0">
                          <a:latin typeface="Times New Roman"/>
                          <a:ea typeface="Times New Roman"/>
                          <a:cs typeface="Times New Roman"/>
                        </a:rPr>
                        <a:t> LAVETTE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DDA</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r h="404930">
                <a:tc>
                  <a:txBody>
                    <a:bodyPr/>
                    <a:lstStyle/>
                    <a:p>
                      <a:pPr algn="ctr">
                        <a:spcAft>
                          <a:spcPts val="0"/>
                        </a:spcAft>
                      </a:pPr>
                      <a:r>
                        <a:rPr lang="fr-FR" sz="1000" b="1">
                          <a:latin typeface="Times New Roman"/>
                          <a:ea typeface="Times New Roman"/>
                          <a:cs typeface="Times New Roman"/>
                        </a:rPr>
                        <a:t>CLOISON DE SEPARATION INOX</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800000"/>
                          </a:solidFill>
                          <a:latin typeface="Times New Roman"/>
                          <a:ea typeface="Times New Roman"/>
                          <a:cs typeface="Times New Roman"/>
                        </a:rPr>
                        <a:t>1 fois/jour</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NB1 NB2</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a:latin typeface="Times New Roman"/>
                          <a:ea typeface="Times New Roman"/>
                          <a:cs typeface="Times New Roman"/>
                        </a:rPr>
                        <a:t>UN SEAU UNE LAVETTE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DDA</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r h="303697">
                <a:tc>
                  <a:txBody>
                    <a:bodyPr/>
                    <a:lstStyle/>
                    <a:p>
                      <a:pPr algn="ctr">
                        <a:spcAft>
                          <a:spcPts val="0"/>
                        </a:spcAft>
                      </a:pPr>
                      <a:r>
                        <a:rPr lang="fr-FR" sz="1000" b="1">
                          <a:latin typeface="Times New Roman"/>
                          <a:ea typeface="Times New Roman"/>
                          <a:cs typeface="Times New Roman"/>
                        </a:rPr>
                        <a:t>CENTRALE DE LAVAGE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spcAft>
                          <a:spcPts val="0"/>
                        </a:spcAft>
                      </a:pPr>
                      <a:r>
                        <a:rPr lang="fr-FR" sz="1000" b="1">
                          <a:solidFill>
                            <a:srgbClr val="800000"/>
                          </a:solidFill>
                          <a:latin typeface="Times New Roman"/>
                          <a:ea typeface="Times New Roman"/>
                          <a:cs typeface="Times New Roman"/>
                        </a:rPr>
                        <a:t>1 fois/jour</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spcAft>
                          <a:spcPts val="0"/>
                        </a:spcAft>
                      </a:pPr>
                      <a:r>
                        <a:rPr lang="fr-FR" sz="1000" b="1">
                          <a:latin typeface="Times New Roman"/>
                          <a:ea typeface="Times New Roman"/>
                          <a:cs typeface="Times New Roman"/>
                        </a:rPr>
                        <a:t>46</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pPr algn="ctr">
                        <a:spcAft>
                          <a:spcPts val="0"/>
                        </a:spcAft>
                      </a:pP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spcAft>
                          <a:spcPts val="0"/>
                        </a:spcAft>
                      </a:pPr>
                      <a:r>
                        <a:rPr lang="fr-FR" sz="1000" b="1" dirty="0">
                          <a:latin typeface="Times New Roman"/>
                          <a:ea typeface="Times New Roman"/>
                          <a:cs typeface="Times New Roman"/>
                        </a:rPr>
                        <a:t>UN SEAU UNE LAVETTE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spcAft>
                          <a:spcPts val="0"/>
                        </a:spcAft>
                      </a:pPr>
                      <a:r>
                        <a:rPr lang="fr-FR" sz="1000" b="1">
                          <a:latin typeface="Times New Roman"/>
                          <a:ea typeface="Times New Roman"/>
                          <a:cs typeface="Times New Roman"/>
                        </a:rPr>
                        <a:t>DDA</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r>
              <a:tr h="103828">
                <a:tc>
                  <a:txBody>
                    <a:bodyPr/>
                    <a:lstStyle/>
                    <a:p>
                      <a:pP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r h="303697">
                <a:tc>
                  <a:txBody>
                    <a:bodyPr/>
                    <a:lstStyle/>
                    <a:p>
                      <a:pPr algn="ctr">
                        <a:spcAft>
                          <a:spcPts val="0"/>
                        </a:spcAft>
                      </a:pPr>
                      <a:r>
                        <a:rPr lang="fr-FR" sz="1000" b="1">
                          <a:latin typeface="Times New Roman"/>
                          <a:ea typeface="Times New Roman"/>
                          <a:cs typeface="Times New Roman"/>
                        </a:rPr>
                        <a:t>ARMOIRE INOX CAPIC</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800000"/>
                          </a:solidFill>
                          <a:latin typeface="Times New Roman"/>
                          <a:ea typeface="Times New Roman"/>
                          <a:cs typeface="Times New Roman"/>
                        </a:rPr>
                        <a:t>1 fois/jour</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45</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a:latin typeface="Times New Roman"/>
                          <a:ea typeface="Times New Roman"/>
                          <a:cs typeface="Times New Roman"/>
                        </a:rPr>
                        <a:t>UN SEAU UNE LAVETTE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DDA</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r h="303697">
                <a:tc>
                  <a:txBody>
                    <a:bodyPr/>
                    <a:lstStyle/>
                    <a:p>
                      <a:pPr algn="ctr">
                        <a:spcAft>
                          <a:spcPts val="0"/>
                        </a:spcAft>
                      </a:pPr>
                      <a:r>
                        <a:rPr lang="fr-FR" sz="1000" b="1">
                          <a:latin typeface="Times New Roman"/>
                          <a:ea typeface="Times New Roman"/>
                          <a:cs typeface="Times New Roman"/>
                        </a:rPr>
                        <a:t>PLAQUE SNACK GRILL</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solidFill>
                            <a:srgbClr val="800000"/>
                          </a:solidFill>
                          <a:latin typeface="Times New Roman"/>
                          <a:ea typeface="Times New Roman"/>
                          <a:cs typeface="Times New Roman"/>
                        </a:rPr>
                        <a:t>Après utilisation</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31</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spcAft>
                          <a:spcPts val="0"/>
                        </a:spcAft>
                      </a:pPr>
                      <a:r>
                        <a:rPr lang="fr-FR" sz="1000" b="1" dirty="0">
                          <a:latin typeface="Times New Roman"/>
                          <a:ea typeface="Times New Roman"/>
                          <a:cs typeface="Times New Roman"/>
                        </a:rPr>
                        <a:t> UN SEAU UNE BROSSE</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pPr algn="ctr">
                        <a:spcAft>
                          <a:spcPts val="0"/>
                        </a:spcAft>
                      </a:pPr>
                      <a:endParaRPr lang="fr-FR" sz="12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spcAft>
                          <a:spcPts val="0"/>
                        </a:spcAft>
                      </a:pPr>
                      <a:r>
                        <a:rPr lang="fr-FR" sz="1000" b="1">
                          <a:latin typeface="Times New Roman"/>
                          <a:ea typeface="Times New Roman"/>
                          <a:cs typeface="Times New Roman"/>
                        </a:rPr>
                        <a:t>DDA</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10830">
                <a:tc>
                  <a:txBody>
                    <a:bodyPr/>
                    <a:lstStyle/>
                    <a:p>
                      <a:pPr algn="ctr">
                        <a:spcAft>
                          <a:spcPts val="0"/>
                        </a:spcAft>
                      </a:pPr>
                      <a:r>
                        <a:rPr lang="fr-FR" sz="1000" b="1">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a:solidFill>
                            <a:srgbClr val="800000"/>
                          </a:solidFill>
                          <a:latin typeface="Times New Roman"/>
                          <a:ea typeface="Times New Roman"/>
                          <a:cs typeface="Times New Roman"/>
                        </a:rPr>
                        <a:t> </a:t>
                      </a:r>
                      <a:endParaRPr lang="fr-FR" sz="1000" b="1">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0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gridSpan="2">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hMerge="1">
                  <a:txBody>
                    <a:bodyPr/>
                    <a:lstStyle/>
                    <a:p>
                      <a:pPr algn="ctr">
                        <a:spcAft>
                          <a:spcPts val="0"/>
                        </a:spcAft>
                      </a:pPr>
                      <a:endParaRPr lang="fr-FR" sz="1200" b="1" dirty="0">
                        <a:latin typeface="Times New Roman"/>
                        <a:ea typeface="Times New Roman"/>
                        <a:cs typeface="Times New Roman"/>
                      </a:endParaRP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lgn="ct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c>
                  <a:txBody>
                    <a:bodyPr/>
                    <a:lstStyle/>
                    <a:p>
                      <a:pPr>
                        <a:spcAft>
                          <a:spcPts val="0"/>
                        </a:spcAft>
                      </a:pPr>
                      <a:r>
                        <a:rPr lang="fr-FR" sz="1000" b="1" dirty="0">
                          <a:latin typeface="Times New Roman"/>
                          <a:ea typeface="Times New Roman"/>
                          <a:cs typeface="Times New Roman"/>
                        </a:rPr>
                        <a:t> </a:t>
                      </a:r>
                    </a:p>
                  </a:txBody>
                  <a:tcPr marL="32249" marR="32249" marT="0" marB="0" anchor="b">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0000FF"/>
                    </a:solidFill>
                  </a:tcPr>
                </a:tc>
              </a:tr>
            </a:tbl>
          </a:graphicData>
        </a:graphic>
      </p:graphicFrame>
      <p:sp>
        <p:nvSpPr>
          <p:cNvPr id="107521"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Espace réservé du numéro de diapositive 4"/>
          <p:cNvSpPr>
            <a:spLocks noGrp="1"/>
          </p:cNvSpPr>
          <p:nvPr>
            <p:ph type="sldNum" sz="quarter" idx="12"/>
          </p:nvPr>
        </p:nvSpPr>
        <p:spPr/>
        <p:txBody>
          <a:bodyPr/>
          <a:lstStyle/>
          <a:p>
            <a:fld id="{2312414C-5E0C-435C-9886-9F9673DDAC4B}" type="slidenum">
              <a:rPr lang="fr-FR" smtClean="0"/>
              <a:pPr/>
              <a:t>46</a:t>
            </a:fld>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p>
            <a:pPr>
              <a:defRPr/>
            </a:pPr>
            <a:fld id="{D444F784-BD69-44A4-A45D-038BACD1A48B}" type="slidenum">
              <a:rPr lang="fr-FR"/>
              <a:pPr>
                <a:defRPr/>
              </a:pPr>
              <a:t>47</a:t>
            </a:fld>
            <a:endParaRPr lang="fr-FR"/>
          </a:p>
        </p:txBody>
      </p:sp>
      <p:sp>
        <p:nvSpPr>
          <p:cNvPr id="156674" name="Rectangle 2"/>
          <p:cNvSpPr>
            <a:spLocks noGrp="1"/>
          </p:cNvSpPr>
          <p:nvPr>
            <p:ph type="title"/>
          </p:nvPr>
        </p:nvSpPr>
        <p:spPr>
          <a:xfrm>
            <a:off x="914401" y="276225"/>
            <a:ext cx="7773988" cy="560388"/>
          </a:xfrm>
          <a:solidFill>
            <a:schemeClr val="accent1"/>
          </a:solidFill>
        </p:spPr>
        <p:txBody>
          <a:bodyPr>
            <a:noAutofit/>
          </a:bodyPr>
          <a:lstStyle/>
          <a:p>
            <a:pPr algn="ctr"/>
            <a:r>
              <a:rPr lang="fr-FR" sz="2800" b="1" dirty="0" smtClean="0">
                <a:solidFill>
                  <a:schemeClr val="bg1"/>
                </a:solidFill>
              </a:rPr>
              <a:t>MAITRISE DES POINTS CRITIQUES</a:t>
            </a:r>
            <a:endParaRPr lang="fr-FR" sz="2800" b="1" dirty="0">
              <a:solidFill>
                <a:schemeClr val="bg1"/>
              </a:solidFill>
            </a:endParaRPr>
          </a:p>
        </p:txBody>
      </p:sp>
      <p:sp>
        <p:nvSpPr>
          <p:cNvPr id="156675" name="Rectangle 3"/>
          <p:cNvSpPr>
            <a:spLocks noGrp="1"/>
          </p:cNvSpPr>
          <p:nvPr>
            <p:ph type="body" idx="1"/>
          </p:nvPr>
        </p:nvSpPr>
        <p:spPr>
          <a:xfrm>
            <a:off x="142845" y="1447800"/>
            <a:ext cx="9001156" cy="4572000"/>
          </a:xfrm>
        </p:spPr>
        <p:txBody>
          <a:bodyPr>
            <a:normAutofit fontScale="92500" lnSpcReduction="10000"/>
          </a:bodyPr>
          <a:lstStyle/>
          <a:p>
            <a:pPr algn="ctr">
              <a:buNone/>
            </a:pPr>
            <a:r>
              <a:rPr lang="fr-FR" b="1" dirty="0"/>
              <a:t>Document relatif aux </a:t>
            </a:r>
            <a:r>
              <a:rPr lang="fr-FR" b="1" dirty="0" smtClean="0"/>
              <a:t>dangers, physiques, chimiques et biologiques.</a:t>
            </a:r>
            <a:endParaRPr lang="fr-FR" b="1" dirty="0"/>
          </a:p>
          <a:p>
            <a:r>
              <a:rPr lang="fr-FR" sz="2400" b="1" dirty="0" smtClean="0"/>
              <a:t> et A </a:t>
            </a:r>
            <a:r>
              <a:rPr lang="fr-FR" sz="2400" b="1" dirty="0"/>
              <a:t>chaque étape</a:t>
            </a:r>
            <a:r>
              <a:rPr lang="fr-FR" sz="2400" b="1" dirty="0" smtClean="0"/>
              <a:t>:  depuis la réception des matières premières jusqu’à la distribution des plats cuisinés</a:t>
            </a:r>
            <a:endParaRPr lang="fr-FR" sz="2400" b="1" dirty="0"/>
          </a:p>
          <a:p>
            <a:r>
              <a:rPr lang="fr-FR" sz="2400" b="1" dirty="0" smtClean="0"/>
              <a:t>Analyse  des dangers et maîtrise des points critiques selon la méthode des 5 M </a:t>
            </a:r>
            <a:endParaRPr lang="fr-FR" sz="2400" b="1" dirty="0"/>
          </a:p>
          <a:p>
            <a:r>
              <a:rPr lang="fr-FR" sz="2400" b="1" dirty="0" smtClean="0"/>
              <a:t>1/ Milieu                      Protocoles d’entretien des locaux</a:t>
            </a:r>
          </a:p>
          <a:p>
            <a:r>
              <a:rPr lang="fr-FR" sz="2400" b="1" dirty="0" smtClean="0"/>
              <a:t>2/ Matériel		 Protocoles d’entretien des matériels</a:t>
            </a:r>
          </a:p>
          <a:p>
            <a:r>
              <a:rPr lang="fr-FR" sz="2400" b="1" dirty="0" smtClean="0"/>
              <a:t>3/ Main d’œuvre 	 Suivi médical, formation, propreté vestimentaire</a:t>
            </a:r>
          </a:p>
          <a:p>
            <a:r>
              <a:rPr lang="fr-FR" sz="2400" b="1" dirty="0" smtClean="0"/>
              <a:t>4/ Matière première  Liste des fournisseurs et agréments </a:t>
            </a:r>
          </a:p>
          <a:p>
            <a:r>
              <a:rPr lang="fr-FR" sz="2400" b="1" dirty="0" smtClean="0"/>
              <a:t>5/ Méthode                  Diagrammes de fabrication</a:t>
            </a:r>
            <a:endParaRPr lang="fr-FR" sz="2400" b="1" dirty="0"/>
          </a:p>
          <a:p>
            <a:endParaRPr lang="fr-FR" sz="2400" b="1" dirty="0"/>
          </a:p>
          <a:p>
            <a:pPr>
              <a:buNone/>
            </a:pPr>
            <a:r>
              <a:rPr lang="fr-FR" sz="2400" b="1" dirty="0" smtClean="0"/>
              <a:t> </a:t>
            </a:r>
            <a:endParaRPr lang="fr-FR" sz="2400" b="1" dirty="0"/>
          </a:p>
          <a:p>
            <a:endParaRPr lang="fr-FR" sz="1800" b="1" dirty="0"/>
          </a:p>
          <a:p>
            <a:pPr>
              <a:buFont typeface="Wingdings 2" pitchFamily="18" charset="2"/>
              <a:buNone/>
            </a:pPr>
            <a:endParaRPr lang="fr-FR" sz="18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6675">
                                            <p:txEl>
                                              <p:pRg st="3" end="3"/>
                                            </p:txEl>
                                          </p:spTgt>
                                        </p:tgtEl>
                                        <p:attrNameLst>
                                          <p:attrName>style.visibility</p:attrName>
                                        </p:attrNameLst>
                                      </p:cBhvr>
                                      <p:to>
                                        <p:strVal val="visible"/>
                                      </p:to>
                                    </p:set>
                                    <p:animEffect transition="in" filter="checkerboard(across)">
                                      <p:cBhvr>
                                        <p:cTn id="7" dur="500"/>
                                        <p:tgtEl>
                                          <p:spTgt spid="15667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6675">
                                            <p:txEl>
                                              <p:pRg st="4" end="4"/>
                                            </p:txEl>
                                          </p:spTgt>
                                        </p:tgtEl>
                                        <p:attrNameLst>
                                          <p:attrName>style.visibility</p:attrName>
                                        </p:attrNameLst>
                                      </p:cBhvr>
                                      <p:to>
                                        <p:strVal val="visible"/>
                                      </p:to>
                                    </p:set>
                                    <p:animEffect transition="in" filter="checkerboard(across)">
                                      <p:cBhvr>
                                        <p:cTn id="12" dur="500"/>
                                        <p:tgtEl>
                                          <p:spTgt spid="15667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6675">
                                            <p:txEl>
                                              <p:pRg st="5" end="5"/>
                                            </p:txEl>
                                          </p:spTgt>
                                        </p:tgtEl>
                                        <p:attrNameLst>
                                          <p:attrName>style.visibility</p:attrName>
                                        </p:attrNameLst>
                                      </p:cBhvr>
                                      <p:to>
                                        <p:strVal val="visible"/>
                                      </p:to>
                                    </p:set>
                                    <p:animEffect transition="in" filter="checkerboard(across)">
                                      <p:cBhvr>
                                        <p:cTn id="17" dur="500"/>
                                        <p:tgtEl>
                                          <p:spTgt spid="1566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6675">
                                            <p:txEl>
                                              <p:pRg st="6" end="6"/>
                                            </p:txEl>
                                          </p:spTgt>
                                        </p:tgtEl>
                                        <p:attrNameLst>
                                          <p:attrName>style.visibility</p:attrName>
                                        </p:attrNameLst>
                                      </p:cBhvr>
                                      <p:to>
                                        <p:strVal val="visible"/>
                                      </p:to>
                                    </p:set>
                                    <p:animEffect transition="in" filter="checkerboard(across)">
                                      <p:cBhvr>
                                        <p:cTn id="22" dur="500"/>
                                        <p:tgtEl>
                                          <p:spTgt spid="15667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56675">
                                            <p:txEl>
                                              <p:pRg st="7" end="7"/>
                                            </p:txEl>
                                          </p:spTgt>
                                        </p:tgtEl>
                                        <p:attrNameLst>
                                          <p:attrName>style.visibility</p:attrName>
                                        </p:attrNameLst>
                                      </p:cBhvr>
                                      <p:to>
                                        <p:strVal val="visible"/>
                                      </p:to>
                                    </p:set>
                                    <p:animEffect transition="in" filter="checkerboard(across)">
                                      <p:cBhvr>
                                        <p:cTn id="27" dur="500"/>
                                        <p:tgtEl>
                                          <p:spTgt spid="156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14285" y="142867"/>
          <a:ext cx="8715432" cy="7559040"/>
        </p:xfrm>
        <a:graphic>
          <a:graphicData uri="http://schemas.openxmlformats.org/drawingml/2006/table">
            <a:tbl>
              <a:tblPr/>
              <a:tblGrid>
                <a:gridCol w="1089429"/>
                <a:gridCol w="1089429"/>
                <a:gridCol w="1089429"/>
                <a:gridCol w="1089429"/>
                <a:gridCol w="1089429"/>
                <a:gridCol w="1089429"/>
                <a:gridCol w="1089429"/>
                <a:gridCol w="1089429"/>
              </a:tblGrid>
              <a:tr h="108309">
                <a:tc gridSpan="7">
                  <a:txBody>
                    <a:bodyPr/>
                    <a:lstStyle/>
                    <a:p>
                      <a:pPr algn="ctr" fontAlgn="b"/>
                      <a:r>
                        <a:rPr lang="fr-FR" sz="800" b="1" i="0" u="sng" strike="noStrike" dirty="0">
                          <a:latin typeface="Arial"/>
                        </a:rPr>
                        <a:t>LISTE DES SAUTES EN FABRICATION</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3">
                  <a:txBody>
                    <a:bodyPr/>
                    <a:lstStyle/>
                    <a:p>
                      <a:pPr algn="ctr" fontAlgn="b"/>
                      <a:r>
                        <a:rPr lang="fr-FR" sz="800" b="1" i="0" u="sng" strike="noStrike" dirty="0">
                          <a:latin typeface="Arial"/>
                        </a:rPr>
                        <a:t>Protocole N° 11</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7">
                  <a:txBody>
                    <a:bodyPr/>
                    <a:lstStyle/>
                    <a:p>
                      <a:pPr algn="ctr" fontAlgn="b"/>
                      <a:r>
                        <a:rPr lang="fr-FR" sz="800" b="1" i="0" u="none" strike="noStrike" dirty="0">
                          <a:solidFill>
                            <a:srgbClr val="FF0000"/>
                          </a:solidFill>
                          <a:latin typeface="Arial"/>
                        </a:rPr>
                        <a:t>SAUTE DE DINDE</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08309">
                <a:tc gridSpan="3">
                  <a:txBody>
                    <a:bodyPr/>
                    <a:lstStyle/>
                    <a:p>
                      <a:pPr algn="l" fontAlgn="b"/>
                      <a:r>
                        <a:rPr lang="fr-FR" sz="800" b="1" i="0" u="none" strike="noStrike" dirty="0">
                          <a:latin typeface="Arial"/>
                        </a:rPr>
                        <a:t>Dindonneau Sauté au jus</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rowSpan="6">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FR" sz="800" b="1" i="0" u="none" strike="noStrike">
                          <a:latin typeface="Arial"/>
                        </a:rPr>
                        <a:t>DLC - J + 5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08309">
                <a:tc gridSpan="3">
                  <a:txBody>
                    <a:bodyPr/>
                    <a:lstStyle/>
                    <a:p>
                      <a:pPr algn="l" fontAlgn="b"/>
                      <a:r>
                        <a:rPr lang="fr-FR" sz="800" b="1" i="0" u="none" strike="noStrike" dirty="0">
                          <a:latin typeface="Arial"/>
                        </a:rPr>
                        <a:t>Dindonneau Sauté aux olives</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vMerge="1">
                  <a:txBody>
                    <a:bodyPr/>
                    <a:lstStyle/>
                    <a:p>
                      <a:endParaRPr lang="fr-FR"/>
                    </a:p>
                  </a:txBody>
                  <a:tcPr/>
                </a:tc>
                <a:tc gridSpan="2">
                  <a:txBody>
                    <a:bodyPr/>
                    <a:lstStyle/>
                    <a:p>
                      <a:pPr algn="l" fontAlgn="b"/>
                      <a:r>
                        <a:rPr lang="fr-FR" sz="800" b="1" i="0" u="none" strike="noStrike">
                          <a:latin typeface="Arial"/>
                        </a:rPr>
                        <a:t>Possible en cuisson </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08309">
                <a:tc gridSpan="3">
                  <a:txBody>
                    <a:bodyPr/>
                    <a:lstStyle/>
                    <a:p>
                      <a:pPr algn="l" fontAlgn="b"/>
                      <a:r>
                        <a:rPr lang="fr-FR" sz="800" b="1" i="0" u="none" strike="noStrike" dirty="0">
                          <a:latin typeface="Arial"/>
                        </a:rPr>
                        <a:t>Volaille Emincée </a:t>
                      </a:r>
                      <a:r>
                        <a:rPr lang="fr-FR" sz="800" b="1" i="0" u="none" strike="noStrike" dirty="0" err="1">
                          <a:latin typeface="Arial"/>
                        </a:rPr>
                        <a:t>sce</a:t>
                      </a:r>
                      <a:r>
                        <a:rPr lang="fr-FR" sz="800" b="1" i="0" u="none" strike="noStrike" dirty="0">
                          <a:latin typeface="Arial"/>
                        </a:rPr>
                        <a:t> crème</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800" b="1" i="0" u="none" strike="noStrike" dirty="0">
                          <a:latin typeface="Arial"/>
                        </a:rPr>
                        <a:t>De jour </a:t>
                      </a: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3">
                  <a:txBody>
                    <a:bodyPr/>
                    <a:lstStyle/>
                    <a:p>
                      <a:pPr algn="l" fontAlgn="b"/>
                      <a:r>
                        <a:rPr lang="fr-FR" sz="800" b="1" i="0" u="none" strike="noStrike" dirty="0">
                          <a:latin typeface="Arial"/>
                        </a:rPr>
                        <a:t>Volaille Emincée </a:t>
                      </a:r>
                      <a:r>
                        <a:rPr lang="fr-FR" sz="800" b="1" i="0" u="none" strike="noStrike" dirty="0" err="1">
                          <a:latin typeface="Arial"/>
                        </a:rPr>
                        <a:t>sce</a:t>
                      </a:r>
                      <a:r>
                        <a:rPr lang="fr-FR" sz="800" b="1" i="0" u="none" strike="noStrike" dirty="0">
                          <a:latin typeface="Arial"/>
                        </a:rPr>
                        <a:t> paprika</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r>
                        <a:rPr lang="fr-FR" sz="800" b="1" i="0" u="none" strike="noStrike" dirty="0">
                          <a:latin typeface="Arial"/>
                        </a:rPr>
                        <a:t>Et de nuit</a:t>
                      </a: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Sauté de Volaille </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v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3">
                  <a:txBody>
                    <a:bodyPr/>
                    <a:lstStyle/>
                    <a:p>
                      <a:pPr algn="l" fontAlgn="b"/>
                      <a:r>
                        <a:rPr lang="fr-FR" sz="800" b="1" i="0" u="none" strike="noStrike" dirty="0">
                          <a:latin typeface="Arial"/>
                        </a:rPr>
                        <a:t>Sauté de Volaille </a:t>
                      </a:r>
                      <a:r>
                        <a:rPr lang="fr-FR" sz="800" b="1" i="0" u="none" strike="noStrike" dirty="0" err="1">
                          <a:latin typeface="Arial"/>
                        </a:rPr>
                        <a:t>sce</a:t>
                      </a:r>
                      <a:r>
                        <a:rPr lang="fr-FR" sz="800" b="1" i="0" u="none" strike="noStrike" dirty="0">
                          <a:latin typeface="Arial"/>
                        </a:rPr>
                        <a:t> champignons </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v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7">
                  <a:txBody>
                    <a:bodyPr/>
                    <a:lstStyle/>
                    <a:p>
                      <a:pPr algn="ctr" fontAlgn="b"/>
                      <a:r>
                        <a:rPr lang="fr-FR" sz="800" b="1" i="0" u="none" strike="noStrike" dirty="0">
                          <a:solidFill>
                            <a:srgbClr val="FF0000"/>
                          </a:solidFill>
                          <a:latin typeface="Arial"/>
                        </a:rPr>
                        <a:t>SAUTE DE BŒUF</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08309">
                <a:tc gridSpan="2">
                  <a:txBody>
                    <a:bodyPr/>
                    <a:lstStyle/>
                    <a:p>
                      <a:pPr algn="l" fontAlgn="b"/>
                      <a:r>
                        <a:rPr lang="fr-FR" sz="800" b="1" i="0" u="none" strike="noStrike">
                          <a:latin typeface="Arial"/>
                        </a:rPr>
                        <a:t>Bœuf au curry</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gridSpan="3">
                  <a:txBody>
                    <a:bodyPr/>
                    <a:lstStyle/>
                    <a:p>
                      <a:pPr algn="ctr" fontAlgn="ctr"/>
                      <a:r>
                        <a:rPr lang="fr-FR" sz="800" b="1" i="0" u="none" strike="noStrike">
                          <a:latin typeface="Arial"/>
                        </a:rPr>
                        <a:t>DLC - J + 5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08309">
                <a:tc gridSpan="2">
                  <a:txBody>
                    <a:bodyPr/>
                    <a:lstStyle/>
                    <a:p>
                      <a:pPr algn="l" fontAlgn="b"/>
                      <a:r>
                        <a:rPr lang="fr-FR" sz="800" b="1" i="0" u="none" strike="noStrike">
                          <a:latin typeface="Arial"/>
                        </a:rPr>
                        <a:t>Bœuf aux olives</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08309">
                <a:tc gridSpan="2">
                  <a:txBody>
                    <a:bodyPr/>
                    <a:lstStyle/>
                    <a:p>
                      <a:pPr algn="l" fontAlgn="b"/>
                      <a:r>
                        <a:rPr lang="fr-FR" sz="800" b="1" i="0" u="none" strike="noStrike" dirty="0">
                          <a:latin typeface="Arial"/>
                        </a:rPr>
                        <a:t>Bœuf aux pruneaux</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dirty="0">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Bœuf bolognaise</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Bœuf bourguignon</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Bœuf braisé</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dirty="0">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Bœuf carbonnade</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Bœuf en daube</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dirty="0">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Bœuf goulash</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dirty="0">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Bœuf hongroise</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Bœuf mentonnaise</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dirty="0">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2">
                  <a:txBody>
                    <a:bodyPr/>
                    <a:lstStyle/>
                    <a:p>
                      <a:pPr algn="l" fontAlgn="b"/>
                      <a:r>
                        <a:rPr lang="fr-FR" sz="800" b="1" i="0" u="none" strike="noStrike">
                          <a:latin typeface="Arial"/>
                        </a:rPr>
                        <a:t>Bœuf mironton</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r>
                        <a:rPr lang="fr-FR" sz="800" b="1" i="0" u="none" strike="noStrike">
                          <a:latin typeface="Arial"/>
                        </a:rPr>
                        <a:t>Bœuf mode</a:t>
                      </a: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gridSpan="2">
                  <a:txBody>
                    <a:bodyPr/>
                    <a:lstStyle/>
                    <a:p>
                      <a:pPr algn="l" fontAlgn="b"/>
                      <a:r>
                        <a:rPr lang="fr-FR" sz="800" b="1" i="0" u="none" strike="noStrike" dirty="0">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7">
                  <a:txBody>
                    <a:bodyPr/>
                    <a:lstStyle/>
                    <a:p>
                      <a:pPr algn="ctr" fontAlgn="b"/>
                      <a:r>
                        <a:rPr lang="fr-FR" sz="800" b="1" i="0" u="none" strike="noStrike" dirty="0">
                          <a:solidFill>
                            <a:srgbClr val="FF0000"/>
                          </a:solidFill>
                          <a:latin typeface="Arial"/>
                        </a:rPr>
                        <a:t>SAUTE DE PORC</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08309">
                <a:tc gridSpan="3">
                  <a:txBody>
                    <a:bodyPr/>
                    <a:lstStyle/>
                    <a:p>
                      <a:pPr algn="l" fontAlgn="b"/>
                      <a:r>
                        <a:rPr lang="fr-FR" sz="800" b="1" i="0" u="none" strike="noStrike" dirty="0">
                          <a:latin typeface="Arial"/>
                        </a:rPr>
                        <a:t>Sauté de porc </a:t>
                      </a:r>
                      <a:r>
                        <a:rPr lang="fr-FR" sz="800" b="1" i="0" u="none" strike="noStrike" dirty="0" err="1">
                          <a:latin typeface="Arial"/>
                        </a:rPr>
                        <a:t>sce</a:t>
                      </a:r>
                      <a:r>
                        <a:rPr lang="fr-FR" sz="800" b="1" i="0" u="none" strike="noStrike" dirty="0">
                          <a:latin typeface="Arial"/>
                        </a:rPr>
                        <a:t> normande</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lgn="l" fontAlgn="b"/>
                      <a:r>
                        <a:rPr lang="fr-FR" sz="800" b="1" i="0" u="none" strike="noStrike" dirty="0">
                          <a:latin typeface="Arial"/>
                        </a:rPr>
                        <a:t>Cuisson de Nuit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gridSpan="3">
                  <a:txBody>
                    <a:bodyPr/>
                    <a:lstStyle/>
                    <a:p>
                      <a:pPr algn="ctr" fontAlgn="ctr"/>
                      <a:r>
                        <a:rPr lang="fr-FR" sz="800" b="1" i="0" u="none" strike="noStrike">
                          <a:latin typeface="Arial"/>
                        </a:rPr>
                        <a:t>DLC - J + 5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08309">
                <a:tc gridSpan="3">
                  <a:txBody>
                    <a:bodyPr/>
                    <a:lstStyle/>
                    <a:p>
                      <a:pPr algn="l" fontAlgn="b"/>
                      <a:r>
                        <a:rPr lang="fr-FR" sz="800" b="1" i="0" u="none" strike="noStrike" dirty="0">
                          <a:latin typeface="Arial"/>
                        </a:rPr>
                        <a:t>Sauté de porc </a:t>
                      </a:r>
                      <a:r>
                        <a:rPr lang="fr-FR" sz="800" b="1" i="0" u="none" strike="noStrike" dirty="0" err="1">
                          <a:latin typeface="Arial"/>
                        </a:rPr>
                        <a:t>sce</a:t>
                      </a:r>
                      <a:r>
                        <a:rPr lang="fr-FR" sz="800" b="1" i="0" u="none" strike="noStrike" dirty="0">
                          <a:latin typeface="Arial"/>
                        </a:rPr>
                        <a:t> robert</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7">
                  <a:txBody>
                    <a:bodyPr/>
                    <a:lstStyle/>
                    <a:p>
                      <a:pPr algn="ctr" fontAlgn="b"/>
                      <a:r>
                        <a:rPr lang="fr-FR" sz="800" b="1" i="0" u="none" strike="noStrike" dirty="0">
                          <a:solidFill>
                            <a:srgbClr val="FF0000"/>
                          </a:solidFill>
                          <a:latin typeface="Arial"/>
                        </a:rPr>
                        <a:t>SAUTE DE VEAU</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08309">
                <a:tc gridSpan="2">
                  <a:txBody>
                    <a:bodyPr/>
                    <a:lstStyle/>
                    <a:p>
                      <a:pPr algn="l" fontAlgn="b"/>
                      <a:r>
                        <a:rPr lang="fr-FR" sz="800" b="1" i="0" u="none" strike="noStrike">
                          <a:latin typeface="Arial"/>
                        </a:rPr>
                        <a:t>Sauté de veau</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gridSpan="2">
                  <a:txBody>
                    <a:bodyPr/>
                    <a:lstStyle/>
                    <a:p>
                      <a:pPr algn="l" fontAlgn="b"/>
                      <a:r>
                        <a:rPr lang="fr-FR" sz="800" b="1" i="0" u="none" strike="noStrike" dirty="0">
                          <a:latin typeface="Arial"/>
                        </a:rPr>
                        <a:t>Cuisson de Nuit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gridSpan="3">
                  <a:txBody>
                    <a:bodyPr/>
                    <a:lstStyle/>
                    <a:p>
                      <a:pPr algn="ctr" fontAlgn="ctr"/>
                      <a:r>
                        <a:rPr lang="fr-FR" sz="800" b="1" i="0" u="none" strike="noStrike">
                          <a:latin typeface="Arial"/>
                        </a:rPr>
                        <a:t>DLC - J + 5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08309">
                <a:tc gridSpan="2">
                  <a:txBody>
                    <a:bodyPr/>
                    <a:lstStyle/>
                    <a:p>
                      <a:pPr algn="l" fontAlgn="b"/>
                      <a:r>
                        <a:rPr lang="fr-FR" sz="800" b="1" i="0" u="none" strike="noStrike">
                          <a:latin typeface="Arial"/>
                        </a:rPr>
                        <a:t>Sauté de veau marengo</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08309">
                <a:tc gridSpan="2">
                  <a:txBody>
                    <a:bodyPr/>
                    <a:lstStyle/>
                    <a:p>
                      <a:pPr algn="l" fontAlgn="b"/>
                      <a:r>
                        <a:rPr lang="fr-FR" sz="800" b="1" i="0" u="none" strike="noStrike">
                          <a:latin typeface="Arial"/>
                        </a:rPr>
                        <a:t>Blanquette de veau</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7">
                  <a:txBody>
                    <a:bodyPr/>
                    <a:lstStyle/>
                    <a:p>
                      <a:pPr algn="ctr" fontAlgn="b"/>
                      <a:r>
                        <a:rPr lang="fr-FR" sz="800" b="1" i="0" u="none" strike="noStrike" dirty="0">
                          <a:solidFill>
                            <a:srgbClr val="FF0000"/>
                          </a:solidFill>
                          <a:latin typeface="Arial"/>
                        </a:rPr>
                        <a:t>SAUTE  D' AGNEAU</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08309">
                <a:tc gridSpan="3">
                  <a:txBody>
                    <a:bodyPr/>
                    <a:lstStyle/>
                    <a:p>
                      <a:pPr algn="l" fontAlgn="b"/>
                      <a:r>
                        <a:rPr lang="fr-FR" sz="800" b="1" i="0" u="none" strike="noStrike" dirty="0">
                          <a:latin typeface="Arial"/>
                        </a:rPr>
                        <a:t>Sauté d'agneau au curry</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lgn="l" fontAlgn="b"/>
                      <a:r>
                        <a:rPr lang="fr-FR" sz="800" b="1" i="0" u="none" strike="noStrike">
                          <a:latin typeface="Arial"/>
                        </a:rPr>
                        <a:t>Cuisson de Nuit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gridSpan="3">
                  <a:txBody>
                    <a:bodyPr/>
                    <a:lstStyle/>
                    <a:p>
                      <a:pPr algn="ctr" fontAlgn="ctr"/>
                      <a:r>
                        <a:rPr lang="fr-FR" sz="800" b="1" i="0" u="none" strike="noStrike">
                          <a:latin typeface="Arial"/>
                        </a:rPr>
                        <a:t>DLC - J + 5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08309">
                <a:tc gridSpan="3">
                  <a:txBody>
                    <a:bodyPr/>
                    <a:lstStyle/>
                    <a:p>
                      <a:pPr algn="l" fontAlgn="b"/>
                      <a:r>
                        <a:rPr lang="fr-FR" sz="800" b="1" i="0" u="none" strike="noStrike">
                          <a:latin typeface="Arial"/>
                        </a:rPr>
                        <a:t>Sauté d'agneau en navarin</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lgn="l" fontAlgn="b"/>
                      <a:r>
                        <a:rPr lang="fr-FR" sz="800" b="1" i="0" u="none" strike="noStrike" dirty="0">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08309">
                <a:tc gridSpan="2">
                  <a:txBody>
                    <a:bodyPr/>
                    <a:lstStyle/>
                    <a:p>
                      <a:pPr algn="l" fontAlgn="b"/>
                      <a:r>
                        <a:rPr lang="fr-FR" sz="800" b="1" i="0" u="none" strike="noStrike">
                          <a:latin typeface="Arial"/>
                        </a:rPr>
                        <a:t>Sauté d'agneau</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3">
                  <a:txBody>
                    <a:bodyPr/>
                    <a:lstStyle/>
                    <a:p>
                      <a:pPr algn="l" fontAlgn="b"/>
                      <a:r>
                        <a:rPr lang="fr-FR" sz="800" b="1" i="0" u="none" strike="noStrike" dirty="0">
                          <a:latin typeface="Arial"/>
                        </a:rPr>
                        <a:t>Sauté d'agneau Couscous</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lgn="l" fontAlgn="b"/>
                      <a:r>
                        <a:rPr lang="fr-FR" sz="800" b="1" i="0" u="none" strike="noStrike" dirty="0">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7">
                  <a:txBody>
                    <a:bodyPr/>
                    <a:lstStyle/>
                    <a:p>
                      <a:pPr algn="ctr" fontAlgn="b"/>
                      <a:r>
                        <a:rPr lang="fr-FR" sz="800" b="1" i="0" u="none" strike="noStrike" dirty="0">
                          <a:solidFill>
                            <a:srgbClr val="FF0000"/>
                          </a:solidFill>
                          <a:latin typeface="Arial"/>
                        </a:rPr>
                        <a:t>SAUTE  DIVERS</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08309">
                <a:tc gridSpan="3">
                  <a:txBody>
                    <a:bodyPr/>
                    <a:lstStyle/>
                    <a:p>
                      <a:pPr algn="l" fontAlgn="b"/>
                      <a:r>
                        <a:rPr lang="fr-FR" sz="800" b="1" i="0" u="none" strike="noStrike">
                          <a:latin typeface="Arial"/>
                        </a:rPr>
                        <a:t>Sauté de sanglier aux griottes</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lgn="l" fontAlgn="b"/>
                      <a:r>
                        <a:rPr lang="fr-FR" sz="800" b="1" i="0" u="none" strike="noStrike">
                          <a:latin typeface="Arial"/>
                        </a:rPr>
                        <a:t>Cuisson de Nuit</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fr-FR"/>
                    </a:p>
                  </a:txBody>
                  <a:tcPr/>
                </a:tc>
                <a:tc gridSpan="3">
                  <a:txBody>
                    <a:bodyPr/>
                    <a:lstStyle/>
                    <a:p>
                      <a:pPr algn="ctr" fontAlgn="ctr"/>
                      <a:r>
                        <a:rPr lang="fr-FR" sz="800" b="1" i="0" u="none" strike="noStrike">
                          <a:latin typeface="Arial"/>
                        </a:rPr>
                        <a:t>DLC - J + 5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08309">
                <a:tc gridSpan="3">
                  <a:txBody>
                    <a:bodyPr/>
                    <a:lstStyle/>
                    <a:p>
                      <a:pPr algn="l" fontAlgn="b"/>
                      <a:r>
                        <a:rPr lang="fr-FR" sz="800" b="1" i="0" u="none" strike="noStrike" dirty="0">
                          <a:latin typeface="Arial"/>
                        </a:rPr>
                        <a:t>Sauté de sanglier </a:t>
                      </a:r>
                      <a:r>
                        <a:rPr lang="fr-FR" sz="800" b="1" i="0" u="none" strike="noStrike" dirty="0" err="1">
                          <a:latin typeface="Arial"/>
                        </a:rPr>
                        <a:t>sce</a:t>
                      </a:r>
                      <a:r>
                        <a:rPr lang="fr-FR" sz="800" b="1" i="0" u="none" strike="noStrike" dirty="0">
                          <a:latin typeface="Arial"/>
                        </a:rPr>
                        <a:t> grand veneur</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gridSpan="2">
                  <a:txBody>
                    <a:bodyPr/>
                    <a:lstStyle/>
                    <a:p>
                      <a:pPr algn="l" fontAlgn="b"/>
                      <a:r>
                        <a:rPr lang="fr-FR" sz="800" b="1" i="0" u="none" strike="noStrike" dirty="0">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08309">
                <a:tc gridSpan="2">
                  <a:txBody>
                    <a:bodyPr/>
                    <a:lstStyle/>
                    <a:p>
                      <a:pPr algn="l" fontAlgn="b"/>
                      <a:r>
                        <a:rPr lang="fr-FR" sz="800" b="1" i="0" u="none" strike="noStrike">
                          <a:latin typeface="Arial"/>
                        </a:rPr>
                        <a:t>Baeckehoffe</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gridSpan="2">
                  <a:txBody>
                    <a:bodyPr/>
                    <a:lstStyle/>
                    <a:p>
                      <a:pPr algn="l" fontAlgn="b"/>
                      <a:r>
                        <a:rPr lang="fr-FR" sz="800" b="1" i="0" u="none" strike="noStrike">
                          <a:latin typeface="Arial"/>
                        </a:rPr>
                        <a:t>Cuisson de Nuit</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gridSpan="7">
                  <a:txBody>
                    <a:bodyPr/>
                    <a:lstStyle/>
                    <a:p>
                      <a:pPr algn="ctr" fontAlgn="b"/>
                      <a:r>
                        <a:rPr lang="fr-FR" sz="800" b="1" i="0" u="none" strike="noStrike" dirty="0">
                          <a:solidFill>
                            <a:srgbClr val="FF0000"/>
                          </a:solidFill>
                          <a:latin typeface="Arial"/>
                        </a:rPr>
                        <a:t>VIANDES PLATS COMPLETS</a:t>
                      </a:r>
                    </a:p>
                  </a:txBody>
                  <a:tcPr marL="0" marR="0" marT="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800" b="1" i="0" u="none" strike="noStrike">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08309">
                <a:tc gridSpan="2">
                  <a:txBody>
                    <a:bodyPr/>
                    <a:lstStyle/>
                    <a:p>
                      <a:pPr algn="l" fontAlgn="b"/>
                      <a:r>
                        <a:rPr lang="fr-FR" sz="800" b="1" i="0" u="none" strike="noStrike">
                          <a:latin typeface="Arial"/>
                        </a:rPr>
                        <a:t>Viande de Pot au feu</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fr-FR" sz="800" b="1" i="0" u="none" strike="noStrike">
                          <a:latin typeface="Arial"/>
                        </a:rPr>
                        <a:t>DLC - J + 5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108309">
                <a:tc gridSpan="2">
                  <a:txBody>
                    <a:bodyPr/>
                    <a:lstStyle/>
                    <a:p>
                      <a:pPr algn="l" fontAlgn="b"/>
                      <a:r>
                        <a:rPr lang="fr-FR" sz="800" b="1" i="0" u="none" strike="noStrike">
                          <a:latin typeface="Arial"/>
                        </a:rPr>
                        <a:t>Viande de Couscous</a:t>
                      </a:r>
                    </a:p>
                  </a:txBody>
                  <a:tcPr marL="0" marR="0" marT="0" marB="0" anchor="b">
                    <a:lnL>
                      <a:noFill/>
                    </a:lnL>
                    <a:lnR>
                      <a:noFill/>
                    </a:lnR>
                    <a:lnT>
                      <a:noFill/>
                    </a:lnT>
                    <a:lnB>
                      <a:noFill/>
                    </a:lnB>
                  </a:tcPr>
                </a:tc>
                <a:tc hMerge="1">
                  <a:txBody>
                    <a:bodyPr/>
                    <a:lstStyle/>
                    <a:p>
                      <a:endParaRPr lang="fr-FR"/>
                    </a:p>
                  </a:txBody>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800" b="1"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r>
              <a:tr h="108309">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c>
                  <a:txBody>
                    <a:bodyPr/>
                    <a:lstStyle/>
                    <a:p>
                      <a:pPr algn="l" fontAlgn="b"/>
                      <a:endParaRPr lang="fr-FR" sz="800" b="1" i="0" u="none" strike="noStrike" dirty="0">
                        <a:latin typeface="Arial"/>
                      </a:endParaRPr>
                    </a:p>
                  </a:txBody>
                  <a:tcPr marL="0" marR="0" marT="0" marB="0" anchor="b">
                    <a:lnL>
                      <a:noFill/>
                    </a:lnL>
                    <a:lnR>
                      <a:noFill/>
                    </a:lnR>
                    <a:lnT>
                      <a:noFill/>
                    </a:lnT>
                    <a:lnB>
                      <a:noFill/>
                    </a:lnB>
                  </a:tcPr>
                </a:tc>
              </a:tr>
            </a:tbl>
          </a:graphicData>
        </a:graphic>
      </p:graphicFrame>
      <p:sp>
        <p:nvSpPr>
          <p:cNvPr id="4" name="Espace réservé du numéro de diapositive 3"/>
          <p:cNvSpPr>
            <a:spLocks noGrp="1"/>
          </p:cNvSpPr>
          <p:nvPr>
            <p:ph type="sldNum" sz="quarter" idx="12"/>
          </p:nvPr>
        </p:nvSpPr>
        <p:spPr/>
        <p:txBody>
          <a:bodyPr/>
          <a:lstStyle/>
          <a:p>
            <a:fld id="{2312414C-5E0C-435C-9886-9F9673DDAC4B}" type="slidenum">
              <a:rPr lang="fr-FR" smtClean="0"/>
              <a:pPr/>
              <a:t>48</a:t>
            </a:fld>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nvGraphicFramePr>
        <p:xfrm>
          <a:off x="214282" y="285727"/>
          <a:ext cx="8715439" cy="13808149"/>
        </p:xfrm>
        <a:graphic>
          <a:graphicData uri="http://schemas.openxmlformats.org/drawingml/2006/table">
            <a:tbl>
              <a:tblPr/>
              <a:tblGrid>
                <a:gridCol w="1953461"/>
                <a:gridCol w="512967"/>
                <a:gridCol w="865416"/>
                <a:gridCol w="865416"/>
                <a:gridCol w="865416"/>
                <a:gridCol w="46375"/>
                <a:gridCol w="1280593"/>
                <a:gridCol w="2325795"/>
              </a:tblGrid>
              <a:tr h="294312">
                <a:tc gridSpan="6">
                  <a:txBody>
                    <a:bodyPr/>
                    <a:lstStyle/>
                    <a:p>
                      <a:pPr algn="ctr" fontAlgn="b"/>
                      <a:r>
                        <a:rPr lang="fr-FR" sz="1100" b="1" i="0" u="none" strike="noStrike" dirty="0">
                          <a:solidFill>
                            <a:srgbClr val="FF0000"/>
                          </a:solidFill>
                          <a:latin typeface="Arial"/>
                        </a:rPr>
                        <a:t>BLANQUETTE DE VEAU</a:t>
                      </a:r>
                    </a:p>
                  </a:txBody>
                  <a:tcPr marL="3820" marR="3820" marT="3820"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1100" b="1" i="0" u="none" strike="noStrike">
                          <a:solidFill>
                            <a:srgbClr val="000000"/>
                          </a:solidFill>
                          <a:latin typeface="Arial"/>
                        </a:rPr>
                        <a:t>RISQUES</a:t>
                      </a:r>
                    </a:p>
                  </a:txBody>
                  <a:tcPr marL="3820" marR="3820" marT="3820" marB="0" anchor="b">
                    <a:lnL>
                      <a:noFill/>
                    </a:lnL>
                    <a:lnR>
                      <a:noFill/>
                    </a:lnR>
                    <a:lnT>
                      <a:noFill/>
                    </a:lnT>
                    <a:lnB>
                      <a:noFill/>
                    </a:lnB>
                  </a:tcPr>
                </a:tc>
                <a:tc>
                  <a:txBody>
                    <a:bodyPr/>
                    <a:lstStyle/>
                    <a:p>
                      <a:pPr algn="l" fontAlgn="b"/>
                      <a:r>
                        <a:rPr lang="fr-FR" sz="1100" b="1" i="0" u="none" strike="noStrike">
                          <a:solidFill>
                            <a:srgbClr val="000000"/>
                          </a:solidFill>
                          <a:latin typeface="Arial"/>
                        </a:rPr>
                        <a:t>MAITRISE</a:t>
                      </a:r>
                    </a:p>
                  </a:txBody>
                  <a:tcPr marL="3820" marR="3820" marT="3820" marB="0" anchor="b">
                    <a:lnL>
                      <a:noFill/>
                    </a:lnL>
                    <a:lnR>
                      <a:noFill/>
                    </a:lnR>
                    <a:lnT>
                      <a:noFill/>
                    </a:lnT>
                    <a:lnB>
                      <a:noFill/>
                    </a:lnB>
                  </a:tcPr>
                </a:tc>
              </a:tr>
              <a:tr h="294312">
                <a:tc>
                  <a:txBody>
                    <a:bodyPr/>
                    <a:lstStyle/>
                    <a:p>
                      <a:pPr algn="ctr" fontAlgn="b"/>
                      <a:r>
                        <a:rPr lang="fr-FR" sz="1100" b="1" i="0" u="sng" strike="noStrike">
                          <a:solidFill>
                            <a:srgbClr val="000000"/>
                          </a:solidFill>
                          <a:latin typeface="Arial"/>
                        </a:rPr>
                        <a:t>Protocole N° 11</a:t>
                      </a:r>
                    </a:p>
                  </a:txBody>
                  <a:tcPr marL="3820" marR="3820" marT="3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Arial"/>
                      </a:endParaRPr>
                    </a:p>
                  </a:txBody>
                  <a:tcPr marL="3820" marR="3820" marT="3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Arial"/>
                      </a:endParaRPr>
                    </a:p>
                  </a:txBody>
                  <a:tcPr marL="3820" marR="3820" marT="3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Arial"/>
                      </a:endParaRPr>
                    </a:p>
                  </a:txBody>
                  <a:tcPr marL="3820" marR="3820" marT="3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Arial"/>
                      </a:endParaRPr>
                    </a:p>
                  </a:txBody>
                  <a:tcPr marL="3820" marR="3820" marT="3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Arial"/>
                      </a:endParaRPr>
                    </a:p>
                  </a:txBody>
                  <a:tcPr marL="3820" marR="3820" marT="3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Arial"/>
                      </a:endParaRPr>
                    </a:p>
                  </a:txBody>
                  <a:tcPr marL="3820" marR="3820" marT="38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latin typeface="Arial"/>
                      </a:endParaRPr>
                    </a:p>
                  </a:txBody>
                  <a:tcPr marL="3820" marR="3820" marT="3820" marB="0" anchor="b">
                    <a:lnL>
                      <a:noFill/>
                    </a:lnL>
                    <a:lnR>
                      <a:noFill/>
                    </a:lnR>
                    <a:lnT>
                      <a:noFill/>
                    </a:lnT>
                    <a:lnB w="6350" cap="flat" cmpd="sng" algn="ctr">
                      <a:solidFill>
                        <a:srgbClr val="000000"/>
                      </a:solidFill>
                      <a:prstDash val="solid"/>
                      <a:round/>
                      <a:headEnd type="none" w="med" len="med"/>
                      <a:tailEnd type="none" w="med" len="med"/>
                    </a:lnB>
                  </a:tcPr>
                </a:tc>
              </a:tr>
              <a:tr h="840137">
                <a:tc>
                  <a:txBody>
                    <a:bodyPr/>
                    <a:lstStyle/>
                    <a:p>
                      <a:pPr algn="l" fontAlgn="ctr"/>
                      <a:r>
                        <a:rPr lang="fr-FR" sz="1100" b="1" i="0" u="none" strike="noStrike" dirty="0">
                          <a:solidFill>
                            <a:srgbClr val="000000"/>
                          </a:solidFill>
                          <a:latin typeface="Arial"/>
                        </a:rPr>
                        <a:t>RECEPTION</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dirty="0">
                          <a:solidFill>
                            <a:srgbClr val="000000"/>
                          </a:solidFill>
                          <a:latin typeface="Arial"/>
                        </a:rPr>
                        <a:t>Contrôle qualité et quantité, ainsi que les dates de péremption des matières premières par le magasinier </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Milieu                         Main d'œuvre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Procédures: Livraison  </a:t>
                      </a:r>
                      <a:r>
                        <a:rPr lang="fr-FR" sz="1100" b="1" i="1" u="sng" strike="noStrike">
                          <a:solidFill>
                            <a:srgbClr val="000000"/>
                          </a:solidFill>
                          <a:latin typeface="Arial"/>
                        </a:rPr>
                        <a:t>FT- RECEP 01 et PRO CC 002</a:t>
                      </a:r>
                      <a:r>
                        <a:rPr lang="fr-FR" sz="1100" b="1" i="0" u="none" strike="noStrike">
                          <a:solidFill>
                            <a:srgbClr val="000000"/>
                          </a:solidFill>
                          <a:latin typeface="Arial"/>
                        </a:rPr>
                        <a:t>   Enregistrement des T° des produits sur document                                                         </a:t>
                      </a:r>
                      <a:r>
                        <a:rPr lang="fr-FR" sz="1100" b="1" i="1" u="sng" strike="noStrike">
                          <a:solidFill>
                            <a:srgbClr val="000000"/>
                          </a:solidFill>
                          <a:latin typeface="Arial"/>
                        </a:rPr>
                        <a:t> ( FT - RECEP 3)     </a:t>
                      </a:r>
                      <a:r>
                        <a:rPr lang="fr-FR" sz="1100" b="1" i="0" u="none" strike="noStrike">
                          <a:solidFill>
                            <a:srgbClr val="000000"/>
                          </a:solidFill>
                          <a:latin typeface="Arial"/>
                        </a:rPr>
                        <a:t>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2497">
                <a:tc>
                  <a:txBody>
                    <a:bodyPr/>
                    <a:lstStyle/>
                    <a:p>
                      <a:pPr algn="l" fontAlgn="ctr"/>
                      <a:r>
                        <a:rPr lang="fr-FR" sz="1100" b="1" i="0" u="none" strike="noStrike">
                          <a:solidFill>
                            <a:srgbClr val="000000"/>
                          </a:solidFill>
                          <a:latin typeface="Arial"/>
                        </a:rPr>
                        <a:t>STOCKAGE </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a:solidFill>
                            <a:srgbClr val="000000"/>
                          </a:solidFill>
                          <a:latin typeface="Arial"/>
                        </a:rPr>
                        <a:t>En chambre froide positive boucherie, sous température contrôlée et enregistrée en permanence à 3°</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Milieu                                                 Main d'œuvre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 Stockage CC 016  relevé des températures                                          Protocoles: Nettoyage des éléments de la chambre froide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4380">
                <a:tc>
                  <a:txBody>
                    <a:bodyPr/>
                    <a:lstStyle/>
                    <a:p>
                      <a:pPr algn="l" fontAlgn="ctr"/>
                      <a:r>
                        <a:rPr lang="fr-FR" sz="1100" b="1" i="0" u="none" strike="noStrike">
                          <a:solidFill>
                            <a:srgbClr val="000000"/>
                          </a:solidFill>
                          <a:latin typeface="Arial"/>
                        </a:rPr>
                        <a:t>DECONDITIONNEMENT</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dirty="0">
                          <a:solidFill>
                            <a:srgbClr val="000000"/>
                          </a:solidFill>
                          <a:latin typeface="Arial"/>
                        </a:rPr>
                        <a:t>La veille du jour de cuisson</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Matériel                               Main d'œuvre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dirty="0">
                          <a:solidFill>
                            <a:srgbClr val="000000"/>
                          </a:solidFill>
                          <a:latin typeface="Arial"/>
                        </a:rPr>
                        <a:t>Protocoles : Sorties magasin                       Protocoles : Nettoyage du matériel et du local de découpe des viandes crues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0132">
                <a:tc>
                  <a:txBody>
                    <a:bodyPr/>
                    <a:lstStyle/>
                    <a:p>
                      <a:pPr algn="l" fontAlgn="ctr"/>
                      <a:r>
                        <a:rPr lang="fr-FR" sz="1100" b="1" i="0" u="none" strike="noStrike">
                          <a:solidFill>
                            <a:srgbClr val="000000"/>
                          </a:solidFill>
                          <a:latin typeface="Arial"/>
                        </a:rPr>
                        <a:t>PREPARATIONS  PRELIMINAIRES</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a:solidFill>
                            <a:srgbClr val="000000"/>
                          </a:solidFill>
                          <a:latin typeface="Arial"/>
                        </a:rPr>
                        <a:t>Elimination des graisses et parures  </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Matériel                               Main d'œuvre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 : Découpe CC 006                                            Protocoles : Nettoyage du matériel et du local de découpe des viandes crues                                                  Protocoles  22 : Nettoyage de la table de découpe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5818">
                <a:tc>
                  <a:txBody>
                    <a:bodyPr/>
                    <a:lstStyle/>
                    <a:p>
                      <a:pPr algn="l" fontAlgn="ctr"/>
                      <a:r>
                        <a:rPr lang="fr-FR" sz="1100" b="1" i="0" u="none" strike="noStrike">
                          <a:solidFill>
                            <a:srgbClr val="000000"/>
                          </a:solidFill>
                          <a:latin typeface="Arial"/>
                        </a:rPr>
                        <a:t>STOCKAGE</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a:solidFill>
                            <a:srgbClr val="000000"/>
                          </a:solidFill>
                          <a:latin typeface="Arial"/>
                        </a:rPr>
                        <a:t>En bacs isothermes en chambre froide positive boucherie, sous température contrôlée et enregistrée en permanence à 3°</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Milieu                                                       Main d'œuvre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 Stockage CC 016  relevé des températures                                          Protocoles: Nettoyage des éléments de la chambre froide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9166">
                <a:tc>
                  <a:txBody>
                    <a:bodyPr/>
                    <a:lstStyle/>
                    <a:p>
                      <a:pPr algn="l" fontAlgn="ctr"/>
                      <a:r>
                        <a:rPr lang="fr-FR" sz="1100" b="1" i="0" u="none" strike="noStrike">
                          <a:solidFill>
                            <a:srgbClr val="000000"/>
                          </a:solidFill>
                          <a:latin typeface="Arial"/>
                        </a:rPr>
                        <a:t>PRECUISSON</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dirty="0">
                          <a:solidFill>
                            <a:srgbClr val="000000"/>
                          </a:solidFill>
                          <a:latin typeface="Arial"/>
                        </a:rPr>
                        <a:t>Préparation de la sauce d'accompagnement, avec ajout d'aromates et d'épices de fond de sauce et de vin. Maintient de la sauce en T°</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Milieu                   Matériel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 :Production chaude CC 008                                                            Protocoles : Nettoyage du matériel et du local de cuisson. Protocole 31 nettoyage des sauteuses de cuisson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8200">
                <a:tc>
                  <a:txBody>
                    <a:bodyPr/>
                    <a:lstStyle/>
                    <a:p>
                      <a:pPr algn="l" fontAlgn="ctr"/>
                      <a:r>
                        <a:rPr lang="fr-FR" sz="1100" b="1" i="0" u="none" strike="noStrike">
                          <a:solidFill>
                            <a:srgbClr val="000000"/>
                          </a:solidFill>
                          <a:latin typeface="Arial"/>
                        </a:rPr>
                        <a:t>CUISSON de jour</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a:solidFill>
                            <a:srgbClr val="000000"/>
                          </a:solidFill>
                          <a:latin typeface="Arial"/>
                        </a:rPr>
                        <a:t>Cuisson vapeur de la viande sur grilles et chariot en four de cuisson, point de consigne pour la cuisson 90° à cœur, durée 1H30</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Milieu                   Matériel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 :Production chaude CC 008                                                            Protocoles : Nettoyage du matériel et du local de cuisson. Protocole 1 et 2 nettoyage des fours de cuisson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5390">
                <a:tc>
                  <a:txBody>
                    <a:bodyPr/>
                    <a:lstStyle/>
                    <a:p>
                      <a:pPr algn="l" fontAlgn="ctr"/>
                      <a:r>
                        <a:rPr lang="fr-FR" sz="1100" b="1" i="0" u="none" strike="noStrike" dirty="0">
                          <a:solidFill>
                            <a:srgbClr val="000000"/>
                          </a:solidFill>
                          <a:latin typeface="Arial"/>
                        </a:rPr>
                        <a:t>ASSEMBLAGE ET CONDITIONNEMENT</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dirty="0">
                          <a:solidFill>
                            <a:srgbClr val="000000"/>
                          </a:solidFill>
                          <a:latin typeface="Arial"/>
                        </a:rPr>
                        <a:t>Sur machine de conditionnement, en barquettes polypropylène à usage unique, en format 1/8 </a:t>
                      </a:r>
                      <a:r>
                        <a:rPr lang="fr-FR" sz="1100" b="1" i="0" u="none" strike="noStrike" dirty="0" err="1">
                          <a:solidFill>
                            <a:srgbClr val="000000"/>
                          </a:solidFill>
                          <a:latin typeface="Arial"/>
                        </a:rPr>
                        <a:t>ème</a:t>
                      </a:r>
                      <a:r>
                        <a:rPr lang="fr-FR" sz="1100" b="1" i="0" u="none" strike="noStrike" dirty="0">
                          <a:solidFill>
                            <a:srgbClr val="000000"/>
                          </a:solidFill>
                          <a:latin typeface="Arial"/>
                        </a:rPr>
                        <a:t> pour Mono-Portion, ou format 1/4 pour multi-Portions de 5 rations</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Milieu                                                    Matériel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 : Production chaude                                                        CC  008 Protocoles: Nettoyage du matériel et du local de Production chaude.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0795">
                <a:tc>
                  <a:txBody>
                    <a:bodyPr/>
                    <a:lstStyle/>
                    <a:p>
                      <a:pPr algn="l" fontAlgn="ctr"/>
                      <a:r>
                        <a:rPr lang="fr-FR" sz="1100" b="1" i="0" u="none" strike="noStrike">
                          <a:solidFill>
                            <a:srgbClr val="000000"/>
                          </a:solidFill>
                          <a:latin typeface="Arial"/>
                        </a:rPr>
                        <a:t>OPERCULAGE</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dirty="0">
                          <a:solidFill>
                            <a:srgbClr val="000000"/>
                          </a:solidFill>
                          <a:latin typeface="Arial"/>
                        </a:rPr>
                        <a:t>Pour la protection des aliments, dépose d'un film alimentaire </a:t>
                      </a:r>
                      <a:r>
                        <a:rPr lang="fr-FR" sz="1100" b="1" i="0" u="none" strike="noStrike" dirty="0" err="1">
                          <a:solidFill>
                            <a:srgbClr val="000000"/>
                          </a:solidFill>
                          <a:latin typeface="Arial"/>
                        </a:rPr>
                        <a:t>pelable</a:t>
                      </a:r>
                      <a:r>
                        <a:rPr lang="fr-FR" sz="1100" b="1" i="0" u="none" strike="noStrike" dirty="0">
                          <a:solidFill>
                            <a:srgbClr val="000000"/>
                          </a:solidFill>
                          <a:latin typeface="Arial"/>
                        </a:rPr>
                        <a:t>, précisant le nom du plat ainsi que la date de fabrication et de consommation                       </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Milieu                 Matériel                           Main d'œuvre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 : Conditionnement chaud                                                        CC  009 Protocoles: Nettoyage du matériel et du local de Production chaude.  Protocole  29 : Nettoyage de l'operculeuse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0255">
                <a:tc>
                  <a:txBody>
                    <a:bodyPr/>
                    <a:lstStyle/>
                    <a:p>
                      <a:pPr algn="l" fontAlgn="ctr"/>
                      <a:r>
                        <a:rPr lang="fr-FR" sz="1100" b="1" i="0" u="none" strike="noStrike">
                          <a:solidFill>
                            <a:srgbClr val="000000"/>
                          </a:solidFill>
                          <a:latin typeface="Arial"/>
                        </a:rPr>
                        <a:t>REFROIDISSEMENT</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a:solidFill>
                            <a:srgbClr val="000000"/>
                          </a:solidFill>
                          <a:latin typeface="Arial"/>
                        </a:rPr>
                        <a:t>En cellule de réfrigération rapide et selon la réglementation en vigueur température d'entrée égale ou supérieur à 63°, abaissée à 10° en moins de 2 heures   </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Milieu                                         Matériel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 : Refroidissement                                      CC 018. Protocoles 46 : Nettoyage des cellules de réfrigération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1018">
                <a:tc>
                  <a:txBody>
                    <a:bodyPr/>
                    <a:lstStyle/>
                    <a:p>
                      <a:pPr algn="l" fontAlgn="ctr"/>
                      <a:r>
                        <a:rPr lang="fr-FR" sz="1100" b="1" i="0" u="none" strike="noStrike">
                          <a:solidFill>
                            <a:srgbClr val="000000"/>
                          </a:solidFill>
                          <a:latin typeface="Arial"/>
                        </a:rPr>
                        <a:t>STOCKAGE 5 jours maximum</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a:solidFill>
                            <a:srgbClr val="000000"/>
                          </a:solidFill>
                          <a:latin typeface="Arial"/>
                        </a:rPr>
                        <a:t>Sur une échelle en chambre froide positive des plats cuisinés, sous température contrôlée et enregistrée en permanence à 3°</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Matière                               Milieu                                                              Main d'œuvre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a:solidFill>
                            <a:srgbClr val="000000"/>
                          </a:solidFill>
                          <a:latin typeface="Arial"/>
                        </a:rPr>
                        <a:t>Procédure : Avitaillement CC 010 et Procédure: Stockage CC 016  relevé des températures.                                         Protocoles: Nettoyage des éléments de la chambre froide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10255">
                <a:tc>
                  <a:txBody>
                    <a:bodyPr/>
                    <a:lstStyle/>
                    <a:p>
                      <a:pPr algn="l" fontAlgn="ctr"/>
                      <a:r>
                        <a:rPr lang="fr-FR" sz="1100" b="1" i="0" u="none" strike="noStrike">
                          <a:solidFill>
                            <a:srgbClr val="000000"/>
                          </a:solidFill>
                          <a:latin typeface="Arial"/>
                        </a:rPr>
                        <a:t>ACHEMINEMENT en cagettes</a:t>
                      </a:r>
                    </a:p>
                  </a:txBody>
                  <a:tcPr marL="3820" marR="3820" marT="38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l" fontAlgn="ctr"/>
                      <a:r>
                        <a:rPr lang="fr-FR" sz="1100" b="1" i="0" u="none" strike="noStrike">
                          <a:solidFill>
                            <a:srgbClr val="000000"/>
                          </a:solidFill>
                          <a:latin typeface="Arial"/>
                        </a:rPr>
                        <a:t>En camion frigorifique, température positive de 3°</a:t>
                      </a:r>
                    </a:p>
                  </a:txBody>
                  <a:tcPr marL="3820" marR="3820" marT="382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100" b="1" i="0" u="none" strike="noStrike">
                          <a:solidFill>
                            <a:srgbClr val="000000"/>
                          </a:solidFill>
                          <a:latin typeface="Arial"/>
                        </a:rPr>
                        <a:t>Milieu                     Matériel                  Main d'œuvre                 Méthode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1" i="0" u="none" strike="noStrike" dirty="0">
                          <a:solidFill>
                            <a:srgbClr val="000000"/>
                          </a:solidFill>
                          <a:latin typeface="Arial"/>
                        </a:rPr>
                        <a:t>Procédure: Transport CC 012  relevé des températures.                                         Protocoles 54: Nettoyage du véhicule frigorifique de livraison                         </a:t>
                      </a:r>
                    </a:p>
                  </a:txBody>
                  <a:tcPr marL="3820" marR="3820" marT="38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Espace réservé du numéro de diapositive 9"/>
          <p:cNvSpPr>
            <a:spLocks noGrp="1"/>
          </p:cNvSpPr>
          <p:nvPr>
            <p:ph type="sldNum" sz="quarter" idx="12"/>
          </p:nvPr>
        </p:nvSpPr>
        <p:spPr/>
        <p:txBody>
          <a:bodyPr/>
          <a:lstStyle/>
          <a:p>
            <a:fld id="{2312414C-5E0C-435C-9886-9F9673DDAC4B}" type="slidenum">
              <a:rPr lang="fr-FR" smtClean="0"/>
              <a:pPr/>
              <a:t>49</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914400" y="274638"/>
            <a:ext cx="7772400" cy="582594"/>
          </a:xfrm>
          <a:solidFill>
            <a:schemeClr val="accent1"/>
          </a:solidFill>
          <a:ln>
            <a:solidFill>
              <a:schemeClr val="accent1"/>
            </a:solidFill>
          </a:ln>
        </p:spPr>
        <p:txBody>
          <a:bodyPr>
            <a:normAutofit fontScale="90000"/>
          </a:bodyPr>
          <a:lstStyle/>
          <a:p>
            <a:pPr algn="ctr" eaLnBrk="1" hangingPunct="1"/>
            <a:r>
              <a:rPr lang="fr-FR" sz="3600" u="sng" dirty="0" smtClean="0">
                <a:solidFill>
                  <a:schemeClr val="bg1"/>
                </a:solidFill>
              </a:rPr>
              <a:t>Résumé</a:t>
            </a:r>
          </a:p>
        </p:txBody>
      </p:sp>
      <p:sp>
        <p:nvSpPr>
          <p:cNvPr id="6" name="Rectangle 5"/>
          <p:cNvSpPr/>
          <p:nvPr/>
        </p:nvSpPr>
        <p:spPr>
          <a:xfrm>
            <a:off x="666723" y="1071549"/>
            <a:ext cx="8001056" cy="646331"/>
          </a:xfrm>
          <a:prstGeom prst="rect">
            <a:avLst/>
          </a:prstGeom>
        </p:spPr>
        <p:txBody>
          <a:bodyPr wrap="square">
            <a:spAutoFit/>
          </a:bodyPr>
          <a:lstStyle/>
          <a:p>
            <a:pPr>
              <a:spcBef>
                <a:spcPct val="50000"/>
              </a:spcBef>
            </a:pPr>
            <a:r>
              <a:rPr lang="fr-FR" dirty="0" smtClean="0"/>
              <a:t>La liaison froide réfrigérée permet de produire des plats cuisinés et de les proposer à la consommation à une date différée.</a:t>
            </a:r>
            <a:endParaRPr lang="fr-FR" dirty="0"/>
          </a:p>
        </p:txBody>
      </p:sp>
      <p:sp>
        <p:nvSpPr>
          <p:cNvPr id="7" name="Rectangle 6"/>
          <p:cNvSpPr/>
          <p:nvPr/>
        </p:nvSpPr>
        <p:spPr>
          <a:xfrm>
            <a:off x="666724" y="1660912"/>
            <a:ext cx="7905805" cy="646331"/>
          </a:xfrm>
          <a:prstGeom prst="rect">
            <a:avLst/>
          </a:prstGeom>
        </p:spPr>
        <p:txBody>
          <a:bodyPr wrap="square">
            <a:spAutoFit/>
          </a:bodyPr>
          <a:lstStyle/>
          <a:p>
            <a:pPr>
              <a:spcBef>
                <a:spcPct val="50000"/>
              </a:spcBef>
            </a:pPr>
            <a:r>
              <a:rPr lang="fr-FR" dirty="0" smtClean="0"/>
              <a:t>Elle pose un certains nombre de contraintes qui sont impératives pour la sécurité microbiologique des produits proposés à la clientèle.</a:t>
            </a:r>
            <a:endParaRPr lang="fr-FR" dirty="0"/>
          </a:p>
        </p:txBody>
      </p:sp>
      <p:sp>
        <p:nvSpPr>
          <p:cNvPr id="8" name="Rectangle 7"/>
          <p:cNvSpPr/>
          <p:nvPr/>
        </p:nvSpPr>
        <p:spPr>
          <a:xfrm>
            <a:off x="761973" y="2250273"/>
            <a:ext cx="7810555" cy="369332"/>
          </a:xfrm>
          <a:prstGeom prst="rect">
            <a:avLst/>
          </a:prstGeom>
        </p:spPr>
        <p:txBody>
          <a:bodyPr wrap="square">
            <a:spAutoFit/>
          </a:bodyPr>
          <a:lstStyle/>
          <a:p>
            <a:pPr>
              <a:spcBef>
                <a:spcPct val="50000"/>
              </a:spcBef>
              <a:buFont typeface="Wingdings" pitchFamily="2" charset="2"/>
              <a:buChar char="Ø"/>
            </a:pPr>
            <a:r>
              <a:rPr lang="fr-FR" dirty="0" smtClean="0"/>
              <a:t>Une cuisson des produits à une température &gt; ou = à +63°C.</a:t>
            </a:r>
            <a:endParaRPr lang="fr-FR" dirty="0"/>
          </a:p>
        </p:txBody>
      </p:sp>
      <p:sp>
        <p:nvSpPr>
          <p:cNvPr id="9" name="Rectangle 8"/>
          <p:cNvSpPr/>
          <p:nvPr/>
        </p:nvSpPr>
        <p:spPr>
          <a:xfrm>
            <a:off x="761973" y="2571747"/>
            <a:ext cx="7810555" cy="646331"/>
          </a:xfrm>
          <a:prstGeom prst="rect">
            <a:avLst/>
          </a:prstGeom>
        </p:spPr>
        <p:txBody>
          <a:bodyPr wrap="square">
            <a:spAutoFit/>
          </a:bodyPr>
          <a:lstStyle/>
          <a:p>
            <a:pPr>
              <a:spcBef>
                <a:spcPct val="50000"/>
              </a:spcBef>
              <a:buFont typeface="Wingdings" pitchFamily="2" charset="2"/>
              <a:buChar char="Ø"/>
            </a:pPr>
            <a:r>
              <a:rPr lang="fr-FR" dirty="0" smtClean="0"/>
              <a:t>Un refroidissement rapide à une température &lt; ou = à +10°C en moins de 2 heures à compter de l’instant ou le produit est à +63°C.</a:t>
            </a:r>
            <a:endParaRPr lang="fr-FR" dirty="0"/>
          </a:p>
        </p:txBody>
      </p:sp>
      <p:sp>
        <p:nvSpPr>
          <p:cNvPr id="10" name="Rectangle 9"/>
          <p:cNvSpPr/>
          <p:nvPr/>
        </p:nvSpPr>
        <p:spPr>
          <a:xfrm>
            <a:off x="761973" y="3082754"/>
            <a:ext cx="7810555" cy="646331"/>
          </a:xfrm>
          <a:prstGeom prst="rect">
            <a:avLst/>
          </a:prstGeom>
        </p:spPr>
        <p:txBody>
          <a:bodyPr wrap="square">
            <a:spAutoFit/>
          </a:bodyPr>
          <a:lstStyle/>
          <a:p>
            <a:pPr>
              <a:spcBef>
                <a:spcPct val="50000"/>
              </a:spcBef>
              <a:buFont typeface="Wingdings" pitchFamily="2" charset="2"/>
              <a:buChar char="Ø"/>
            </a:pPr>
            <a:r>
              <a:rPr lang="fr-FR" dirty="0" smtClean="0"/>
              <a:t>Le maintien à une température entre 0°c et +3°C des plats cuisinés pendant le stockage et le transport.</a:t>
            </a:r>
            <a:endParaRPr lang="fr-FR" dirty="0"/>
          </a:p>
        </p:txBody>
      </p:sp>
      <p:sp>
        <p:nvSpPr>
          <p:cNvPr id="11" name="Rectangle 10"/>
          <p:cNvSpPr/>
          <p:nvPr/>
        </p:nvSpPr>
        <p:spPr>
          <a:xfrm>
            <a:off x="761976" y="3589736"/>
            <a:ext cx="7905805" cy="369332"/>
          </a:xfrm>
          <a:prstGeom prst="rect">
            <a:avLst/>
          </a:prstGeom>
        </p:spPr>
        <p:txBody>
          <a:bodyPr wrap="square">
            <a:spAutoFit/>
          </a:bodyPr>
          <a:lstStyle/>
          <a:p>
            <a:pPr>
              <a:spcBef>
                <a:spcPct val="50000"/>
              </a:spcBef>
              <a:buFont typeface="Wingdings" pitchFamily="2" charset="2"/>
              <a:buChar char="Ø"/>
            </a:pPr>
            <a:r>
              <a:rPr lang="fr-FR" dirty="0" smtClean="0"/>
              <a:t>Une DLC des produits fabriqués = J + 3 ( sauf dérogation).</a:t>
            </a:r>
            <a:endParaRPr lang="fr-FR" dirty="0"/>
          </a:p>
        </p:txBody>
      </p:sp>
      <p:sp>
        <p:nvSpPr>
          <p:cNvPr id="12" name="Rectangle 11"/>
          <p:cNvSpPr/>
          <p:nvPr/>
        </p:nvSpPr>
        <p:spPr>
          <a:xfrm>
            <a:off x="761976" y="3964786"/>
            <a:ext cx="7620053" cy="369332"/>
          </a:xfrm>
          <a:prstGeom prst="rect">
            <a:avLst/>
          </a:prstGeom>
        </p:spPr>
        <p:txBody>
          <a:bodyPr wrap="square">
            <a:spAutoFit/>
          </a:bodyPr>
          <a:lstStyle/>
          <a:p>
            <a:pPr>
              <a:spcBef>
                <a:spcPct val="50000"/>
              </a:spcBef>
              <a:buFont typeface="Wingdings" pitchFamily="2" charset="2"/>
              <a:buChar char="Ø"/>
            </a:pPr>
            <a:r>
              <a:rPr lang="fr-FR" dirty="0" smtClean="0"/>
              <a:t>Une remise en température de +3°C  à + 63°C en moins d’une heure.</a:t>
            </a:r>
            <a:endParaRPr lang="fr-FR" dirty="0"/>
          </a:p>
        </p:txBody>
      </p:sp>
      <p:sp>
        <p:nvSpPr>
          <p:cNvPr id="13" name="Espace réservé du numéro de diapositive 12"/>
          <p:cNvSpPr>
            <a:spLocks noGrp="1"/>
          </p:cNvSpPr>
          <p:nvPr>
            <p:ph type="sldNum" sz="quarter" idx="12"/>
          </p:nvPr>
        </p:nvSpPr>
        <p:spPr/>
        <p:txBody>
          <a:bodyPr/>
          <a:lstStyle/>
          <a:p>
            <a:fld id="{2312414C-5E0C-435C-9886-9F9673DDAC4B}" type="slidenum">
              <a:rPr lang="fr-FR" smtClean="0"/>
              <a:pPr/>
              <a:t>5</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heckerboard(across)">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heckerboard(across)">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checkerboard(across)">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14282" y="142851"/>
          <a:ext cx="8786874" cy="6096434"/>
        </p:xfrm>
        <a:graphic>
          <a:graphicData uri="http://schemas.openxmlformats.org/drawingml/2006/table">
            <a:tbl>
              <a:tblPr/>
              <a:tblGrid>
                <a:gridCol w="1614139"/>
                <a:gridCol w="3529397"/>
                <a:gridCol w="1214446"/>
                <a:gridCol w="2428892"/>
              </a:tblGrid>
              <a:tr h="1029376">
                <a:tc>
                  <a:txBody>
                    <a:bodyPr/>
                    <a:lstStyle/>
                    <a:p>
                      <a:pPr algn="l" fontAlgn="ctr"/>
                      <a:r>
                        <a:rPr lang="fr-FR" sz="1200" b="1" i="0" u="none" strike="noStrike" dirty="0">
                          <a:solidFill>
                            <a:srgbClr val="000000"/>
                          </a:solidFill>
                          <a:latin typeface="Arial"/>
                        </a:rPr>
                        <a:t>ASSEMBLAGE ET CONDITIONNEMENT</a:t>
                      </a:r>
                    </a:p>
                  </a:txBody>
                  <a:tcPr marL="7570" marR="7570" marT="75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solidFill>
                            <a:srgbClr val="000000"/>
                          </a:solidFill>
                          <a:latin typeface="Arial"/>
                        </a:rPr>
                        <a:t>Sur machine de conditionnement, en barquettes polypropylène à usage unique, en format 1/8 </a:t>
                      </a:r>
                      <a:r>
                        <a:rPr lang="fr-FR" sz="1200" b="1" i="0" u="none" strike="noStrike" dirty="0" err="1">
                          <a:solidFill>
                            <a:srgbClr val="000000"/>
                          </a:solidFill>
                          <a:latin typeface="Arial"/>
                        </a:rPr>
                        <a:t>ème</a:t>
                      </a:r>
                      <a:r>
                        <a:rPr lang="fr-FR" sz="1200" b="1" i="0" u="none" strike="noStrike" dirty="0">
                          <a:solidFill>
                            <a:srgbClr val="000000"/>
                          </a:solidFill>
                          <a:latin typeface="Arial"/>
                        </a:rPr>
                        <a:t> pour Mono-Portion, ou format 1/4 pour multi-Portions de 5 rations</a:t>
                      </a:r>
                    </a:p>
                  </a:txBody>
                  <a:tcPr marL="7570" marR="7570" marT="75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Matière                                     Milieu                                                    Matériel             Méthode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Procédure : Production chaude                                                        CC  008 Protocoles: Nettoyage du matériel et du local de Production chaude.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9517">
                <a:tc>
                  <a:txBody>
                    <a:bodyPr/>
                    <a:lstStyle/>
                    <a:p>
                      <a:pPr algn="l" fontAlgn="ctr"/>
                      <a:r>
                        <a:rPr lang="fr-FR" sz="1200" b="1" i="0" u="none" strike="noStrike">
                          <a:solidFill>
                            <a:srgbClr val="000000"/>
                          </a:solidFill>
                          <a:latin typeface="Arial"/>
                        </a:rPr>
                        <a:t>OPERCULAGE</a:t>
                      </a:r>
                    </a:p>
                  </a:txBody>
                  <a:tcPr marL="7570" marR="7570" marT="75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Pour la protection des aliments, dépose d'un film alimentaire pelable, précisant le nom du plat ainsi que la date de fabrication et de consommation                       </a:t>
                      </a:r>
                    </a:p>
                  </a:txBody>
                  <a:tcPr marL="7570" marR="7570" marT="75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Milieu                 Matériel                           Main d'œuvre                          Méthode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Procédure : Conditionnement chaud                                                        CC  009 Protocoles: Nettoyage du matériel et du local de Production chaude.  Protocole  29 : Nettoyage de l'operculeuse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0750">
                <a:tc>
                  <a:txBody>
                    <a:bodyPr/>
                    <a:lstStyle/>
                    <a:p>
                      <a:pPr algn="l" fontAlgn="ctr"/>
                      <a:r>
                        <a:rPr lang="fr-FR" sz="1200" b="1" i="0" u="none" strike="noStrike">
                          <a:solidFill>
                            <a:srgbClr val="000000"/>
                          </a:solidFill>
                          <a:latin typeface="Arial"/>
                        </a:rPr>
                        <a:t>REFROIDISSEMENT</a:t>
                      </a:r>
                    </a:p>
                  </a:txBody>
                  <a:tcPr marL="7570" marR="7570" marT="75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En cellule de réfrigération rapide et selon la réglementation en vigueur température d'entrée égale ou supérieur à 63°, abaissée à 10° en moins de 2 heures   </a:t>
                      </a:r>
                    </a:p>
                  </a:txBody>
                  <a:tcPr marL="7570" marR="7570" marT="75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Matière                              Milieu                                         Matériel                                                    Méthode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Procédure : Refroidissement                                      CC 018. Protocoles 46 : Nettoyage des cellules de réfrigération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66625">
                <a:tc>
                  <a:txBody>
                    <a:bodyPr/>
                    <a:lstStyle/>
                    <a:p>
                      <a:pPr algn="l" fontAlgn="ctr"/>
                      <a:r>
                        <a:rPr lang="fr-FR" sz="1200" b="1" i="0" u="none" strike="noStrike">
                          <a:solidFill>
                            <a:srgbClr val="000000"/>
                          </a:solidFill>
                          <a:latin typeface="Arial"/>
                        </a:rPr>
                        <a:t>STOCKAGE 5 jours maximum</a:t>
                      </a:r>
                    </a:p>
                  </a:txBody>
                  <a:tcPr marL="7570" marR="7570" marT="75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Sur une échelle en chambre froide positive des plats cuisinés, sous température contrôlée et enregistrée en permanence à 3°</a:t>
                      </a:r>
                    </a:p>
                  </a:txBody>
                  <a:tcPr marL="7570" marR="7570" marT="75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Matière                               Milieu                                                              Main d'œuvre                                          Méthode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Procédure : Avitaillement CC 010 et Procédure: Stockage CC 016  relevé des températures.                                         Protocoles: Nettoyage des éléments de la chambre froide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0166">
                <a:tc>
                  <a:txBody>
                    <a:bodyPr/>
                    <a:lstStyle/>
                    <a:p>
                      <a:pPr algn="l" fontAlgn="ctr"/>
                      <a:r>
                        <a:rPr lang="fr-FR" sz="1200" b="1" i="0" u="none" strike="noStrike">
                          <a:solidFill>
                            <a:srgbClr val="000000"/>
                          </a:solidFill>
                          <a:latin typeface="Arial"/>
                        </a:rPr>
                        <a:t>ACHEMINEMENT en cagettes</a:t>
                      </a:r>
                    </a:p>
                  </a:txBody>
                  <a:tcPr marL="7570" marR="7570" marT="75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solidFill>
                            <a:srgbClr val="000000"/>
                          </a:solidFill>
                          <a:latin typeface="Arial"/>
                        </a:rPr>
                        <a:t>En camion frigorifique, température </a:t>
                      </a:r>
                      <a:r>
                        <a:rPr lang="fr-FR" sz="1200" b="1" i="0" u="none" strike="noStrike" dirty="0" smtClean="0">
                          <a:solidFill>
                            <a:srgbClr val="000000"/>
                          </a:solidFill>
                          <a:latin typeface="Arial"/>
                        </a:rPr>
                        <a:t>positive</a:t>
                      </a:r>
                    </a:p>
                    <a:p>
                      <a:pPr algn="l" fontAlgn="ctr"/>
                      <a:r>
                        <a:rPr lang="fr-FR" sz="1200" b="1" i="0" u="none" strike="noStrike" dirty="0" smtClean="0">
                          <a:solidFill>
                            <a:srgbClr val="000000"/>
                          </a:solidFill>
                          <a:latin typeface="Arial"/>
                        </a:rPr>
                        <a:t> </a:t>
                      </a:r>
                      <a:r>
                        <a:rPr lang="fr-FR" sz="1200" b="1" i="0" u="none" strike="noStrike" dirty="0">
                          <a:solidFill>
                            <a:srgbClr val="000000"/>
                          </a:solidFill>
                          <a:latin typeface="Arial"/>
                        </a:rPr>
                        <a:t>de 3°</a:t>
                      </a:r>
                    </a:p>
                  </a:txBody>
                  <a:tcPr marL="7570" marR="7570" marT="75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a:solidFill>
                            <a:srgbClr val="000000"/>
                          </a:solidFill>
                          <a:latin typeface="Arial"/>
                        </a:rPr>
                        <a:t>Milieu                     Matériel                  Main d'œuvre                 Méthode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1" i="0" u="none" strike="noStrike" dirty="0">
                          <a:solidFill>
                            <a:srgbClr val="000000"/>
                          </a:solidFill>
                          <a:latin typeface="Arial"/>
                        </a:rPr>
                        <a:t>Procédure: Transport CC 012  relevé des températures.                                         Protocoles 54: Nettoyage du véhicule frigorifique de livraison                         </a:t>
                      </a:r>
                    </a:p>
                  </a:txBody>
                  <a:tcPr marL="7570" marR="7570" marT="75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Espace réservé du numéro de diapositive 4"/>
          <p:cNvSpPr>
            <a:spLocks noGrp="1"/>
          </p:cNvSpPr>
          <p:nvPr>
            <p:ph type="sldNum" sz="quarter" idx="12"/>
          </p:nvPr>
        </p:nvSpPr>
        <p:spPr/>
        <p:txBody>
          <a:bodyPr/>
          <a:lstStyle/>
          <a:p>
            <a:fld id="{2312414C-5E0C-435C-9886-9F9673DDAC4B}" type="slidenum">
              <a:rPr lang="fr-FR" smtClean="0"/>
              <a:pPr/>
              <a:t>50</a:t>
            </a:fld>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42910" y="1000108"/>
            <a:ext cx="8215370" cy="5019692"/>
          </a:xfrm>
        </p:spPr>
        <p:txBody>
          <a:bodyPr numCol="2">
            <a:normAutofit lnSpcReduction="10000"/>
          </a:bodyPr>
          <a:lstStyle/>
          <a:p>
            <a:r>
              <a:rPr lang="fr-FR" u="sng" dirty="0" smtClean="0"/>
              <a:t>A chaque étape:</a:t>
            </a:r>
          </a:p>
          <a:p>
            <a:endParaRPr lang="fr-FR" u="sng" dirty="0" smtClean="0"/>
          </a:p>
          <a:p>
            <a:r>
              <a:rPr lang="fr-FR" sz="1800" b="1" dirty="0" smtClean="0"/>
              <a:t>1  Procédure de réception                           </a:t>
            </a:r>
          </a:p>
          <a:p>
            <a:r>
              <a:rPr lang="fr-FR" sz="1800" b="1" dirty="0" smtClean="0"/>
              <a:t>2  Déboitage</a:t>
            </a:r>
          </a:p>
          <a:p>
            <a:r>
              <a:rPr lang="fr-FR" sz="1800" b="1" dirty="0" smtClean="0"/>
              <a:t>3  Décongélation</a:t>
            </a:r>
          </a:p>
          <a:p>
            <a:r>
              <a:rPr lang="fr-FR" sz="1800" b="1" dirty="0" smtClean="0"/>
              <a:t>4  </a:t>
            </a:r>
            <a:r>
              <a:rPr lang="fr-FR" sz="1800" b="1" dirty="0" err="1" smtClean="0"/>
              <a:t>Légumerie</a:t>
            </a:r>
            <a:endParaRPr lang="fr-FR" sz="1800" b="1" dirty="0" smtClean="0"/>
          </a:p>
          <a:p>
            <a:r>
              <a:rPr lang="fr-FR" sz="1800" b="1" dirty="0" smtClean="0"/>
              <a:t>5 Découpe des viandes cuites et crues</a:t>
            </a:r>
          </a:p>
          <a:p>
            <a:r>
              <a:rPr lang="fr-FR" sz="1800" b="1" dirty="0" smtClean="0"/>
              <a:t>6  Production froide</a:t>
            </a:r>
          </a:p>
          <a:p>
            <a:r>
              <a:rPr lang="fr-FR" sz="1800" b="1" dirty="0" smtClean="0"/>
              <a:t>7  Production chaude</a:t>
            </a:r>
          </a:p>
          <a:p>
            <a:r>
              <a:rPr lang="fr-FR" sz="1800" b="1" dirty="0" smtClean="0"/>
              <a:t>8  Conditionnement</a:t>
            </a:r>
          </a:p>
          <a:p>
            <a:r>
              <a:rPr lang="fr-FR" sz="1800" b="1" dirty="0" smtClean="0"/>
              <a:t>9  Avitaillement</a:t>
            </a:r>
          </a:p>
          <a:p>
            <a:r>
              <a:rPr lang="fr-FR" sz="1800" b="1" dirty="0" smtClean="0"/>
              <a:t>10  Local chariot</a:t>
            </a:r>
          </a:p>
          <a:p>
            <a:endParaRPr lang="fr-FR" sz="1800" b="1" dirty="0" smtClean="0"/>
          </a:p>
          <a:p>
            <a:endParaRPr lang="fr-FR" sz="1800" b="1" dirty="0" smtClean="0"/>
          </a:p>
          <a:p>
            <a:endParaRPr lang="fr-FR" sz="1800" b="1" dirty="0" smtClean="0"/>
          </a:p>
          <a:p>
            <a:endParaRPr lang="fr-FR" sz="1800" b="1" dirty="0" smtClean="0"/>
          </a:p>
          <a:p>
            <a:endParaRPr lang="fr-FR" sz="1800" b="1" dirty="0" smtClean="0"/>
          </a:p>
          <a:p>
            <a:r>
              <a:rPr lang="fr-FR" sz="1800" b="1" dirty="0" smtClean="0"/>
              <a:t>11  Transport</a:t>
            </a:r>
          </a:p>
          <a:p>
            <a:r>
              <a:rPr lang="fr-FR" sz="1800" b="1" dirty="0" smtClean="0"/>
              <a:t>12  Plonge</a:t>
            </a:r>
          </a:p>
          <a:p>
            <a:r>
              <a:rPr lang="fr-FR" sz="1800" b="1" dirty="0" smtClean="0"/>
              <a:t>13  Local déchets</a:t>
            </a:r>
          </a:p>
          <a:p>
            <a:r>
              <a:rPr lang="fr-FR" sz="1800" b="1" dirty="0" smtClean="0"/>
              <a:t>14  Local lavage cagettes</a:t>
            </a:r>
          </a:p>
          <a:p>
            <a:r>
              <a:rPr lang="fr-FR" sz="1800" b="1" dirty="0" smtClean="0"/>
              <a:t>15  Procédure de lavage des cagettes</a:t>
            </a:r>
          </a:p>
          <a:p>
            <a:r>
              <a:rPr lang="fr-FR" sz="1800" b="1" dirty="0" smtClean="0"/>
              <a:t>16  Procédure alarme stockage</a:t>
            </a:r>
          </a:p>
          <a:p>
            <a:r>
              <a:rPr lang="fr-FR" sz="1800" b="1" dirty="0" smtClean="0"/>
              <a:t>17  Stockage en chambre froide</a:t>
            </a:r>
          </a:p>
          <a:p>
            <a:r>
              <a:rPr lang="fr-FR" sz="1800" b="1" dirty="0" smtClean="0"/>
              <a:t>18  Pâtisserie </a:t>
            </a:r>
          </a:p>
          <a:p>
            <a:r>
              <a:rPr lang="fr-FR" sz="1800" b="1" dirty="0" smtClean="0"/>
              <a:t>19  Refroidissement</a:t>
            </a:r>
          </a:p>
          <a:p>
            <a:r>
              <a:rPr lang="fr-FR" sz="1800" b="1" dirty="0" smtClean="0"/>
              <a:t>20  Hachage des viandes</a:t>
            </a:r>
          </a:p>
          <a:p>
            <a:endParaRPr lang="fr-FR" sz="1800" b="1" dirty="0" smtClean="0"/>
          </a:p>
          <a:p>
            <a:endParaRPr lang="fr-FR" sz="1800" b="1" dirty="0"/>
          </a:p>
        </p:txBody>
      </p:sp>
      <p:sp>
        <p:nvSpPr>
          <p:cNvPr id="4" name="Rectangle 2"/>
          <p:cNvSpPr>
            <a:spLocks noGrp="1"/>
          </p:cNvSpPr>
          <p:nvPr>
            <p:ph type="title"/>
          </p:nvPr>
        </p:nvSpPr>
        <p:spPr>
          <a:xfrm>
            <a:off x="914400" y="274638"/>
            <a:ext cx="7772400" cy="582594"/>
          </a:xfrm>
          <a:solidFill>
            <a:schemeClr val="accent1"/>
          </a:solidFill>
        </p:spPr>
        <p:txBody>
          <a:bodyPr>
            <a:normAutofit/>
          </a:bodyPr>
          <a:lstStyle/>
          <a:p>
            <a:pPr algn="ctr"/>
            <a:r>
              <a:rPr lang="fr-FR" sz="2800" b="1" dirty="0">
                <a:solidFill>
                  <a:schemeClr val="bg1"/>
                </a:solidFill>
              </a:rPr>
              <a:t>MAITRISE DES POINTS CRITIQUES</a:t>
            </a:r>
          </a:p>
        </p:txBody>
      </p:sp>
      <p:sp>
        <p:nvSpPr>
          <p:cNvPr id="5" name="Espace réservé du numéro de diapositive 4"/>
          <p:cNvSpPr>
            <a:spLocks noGrp="1"/>
          </p:cNvSpPr>
          <p:nvPr>
            <p:ph type="sldNum" sz="quarter" idx="12"/>
          </p:nvPr>
        </p:nvSpPr>
        <p:spPr/>
        <p:txBody>
          <a:bodyPr/>
          <a:lstStyle/>
          <a:p>
            <a:fld id="{2312414C-5E0C-435C-9886-9F9673DDAC4B}" type="slidenum">
              <a:rPr lang="fr-FR" smtClean="0"/>
              <a:pPr/>
              <a:t>51</a:t>
            </a:fld>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42845" y="357167"/>
          <a:ext cx="8858318" cy="6500833"/>
        </p:xfrm>
        <a:graphic>
          <a:graphicData uri="http://schemas.openxmlformats.org/drawingml/2006/table">
            <a:tbl>
              <a:tblPr/>
              <a:tblGrid>
                <a:gridCol w="365291"/>
                <a:gridCol w="777716"/>
                <a:gridCol w="1428760"/>
                <a:gridCol w="1540805"/>
                <a:gridCol w="1807179"/>
                <a:gridCol w="1390136"/>
                <a:gridCol w="1548431"/>
              </a:tblGrid>
              <a:tr h="1137279">
                <a:tc gridSpan="3">
                  <a:txBody>
                    <a:bodyPr/>
                    <a:lstStyle/>
                    <a:p>
                      <a:pPr algn="ctr">
                        <a:spcAft>
                          <a:spcPts val="0"/>
                        </a:spcAft>
                      </a:pPr>
                      <a:r>
                        <a:rPr lang="fr-FR" sz="1200" b="1" dirty="0">
                          <a:solidFill>
                            <a:srgbClr val="000000"/>
                          </a:solidFill>
                          <a:latin typeface="Arial"/>
                          <a:ea typeface="Times New Roman"/>
                          <a:cs typeface="Times New Roman"/>
                        </a:rPr>
                        <a:t>Syndicat Inter Hospitalier                                                                                                                                                                                                                                                                 Avenue de Manchester                                                                                                               08100 Charleville Mézières</a:t>
                      </a:r>
                      <a:endParaRPr lang="fr-FR" sz="1200" b="1" dirty="0">
                        <a:latin typeface="Times New Roman"/>
                        <a:ea typeface="Times New Roman"/>
                        <a:cs typeface="Times New Roman"/>
                      </a:endParaRPr>
                    </a:p>
                  </a:txBody>
                  <a:tcPr marL="10475" marR="1047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2">
                  <a:txBody>
                    <a:bodyPr/>
                    <a:lstStyle/>
                    <a:p>
                      <a:pPr algn="ctr">
                        <a:spcAft>
                          <a:spcPts val="0"/>
                        </a:spcAft>
                      </a:pPr>
                      <a:r>
                        <a:rPr lang="fr-FR" sz="1200" b="1" dirty="0">
                          <a:solidFill>
                            <a:srgbClr val="000000"/>
                          </a:solidFill>
                          <a:latin typeface="Arial"/>
                          <a:ea typeface="Times New Roman"/>
                          <a:cs typeface="Times New Roman"/>
                        </a:rPr>
                        <a:t>Maîtrise des points critiques                                                                                                             Identification des Causes                                                                                                                         Mesures correctives                                                                 </a:t>
                      </a:r>
                      <a:endParaRPr lang="fr-FR" sz="1200" b="1" dirty="0">
                        <a:latin typeface="Times New Roman"/>
                        <a:ea typeface="Times New Roman"/>
                        <a:cs typeface="Times New Roman"/>
                      </a:endParaRPr>
                    </a:p>
                  </a:txBody>
                  <a:tcPr marL="10475" marR="1047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spcAft>
                          <a:spcPts val="0"/>
                        </a:spcAft>
                      </a:pPr>
                      <a:r>
                        <a:rPr lang="fr-FR" sz="1200" b="1" dirty="0">
                          <a:solidFill>
                            <a:srgbClr val="000000"/>
                          </a:solidFill>
                          <a:latin typeface="Arial"/>
                          <a:ea typeface="Times New Roman"/>
                          <a:cs typeface="Times New Roman"/>
                        </a:rPr>
                        <a:t>Cuisine Centrale                                                                                             Version N° 1                                                                      </a:t>
                      </a:r>
                      <a:endParaRPr lang="fr-FR" sz="1200" b="1" dirty="0">
                        <a:latin typeface="Times New Roman"/>
                        <a:ea typeface="Times New Roman"/>
                        <a:cs typeface="Times New Roman"/>
                      </a:endParaRPr>
                    </a:p>
                  </a:txBody>
                  <a:tcPr marL="10475" marR="1047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631006">
                <a:tc>
                  <a:txBody>
                    <a:bodyPr/>
                    <a:lstStyle/>
                    <a:p>
                      <a:pPr algn="ctr">
                        <a:spcAft>
                          <a:spcPts val="0"/>
                        </a:spcAft>
                      </a:pPr>
                      <a:r>
                        <a:rPr lang="fr-FR" sz="1200" b="1" i="1" dirty="0">
                          <a:solidFill>
                            <a:srgbClr val="000000"/>
                          </a:solidFill>
                          <a:latin typeface="Arial"/>
                          <a:ea typeface="Times New Roman"/>
                          <a:cs typeface="Times New Roman"/>
                        </a:rPr>
                        <a:t>N° CCP</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a:solidFill>
                            <a:srgbClr val="000000"/>
                          </a:solidFill>
                          <a:latin typeface="Arial"/>
                          <a:ea typeface="Times New Roman"/>
                          <a:cs typeface="Times New Roman"/>
                        </a:rPr>
                        <a:t>Points critiques</a:t>
                      </a:r>
                      <a:endParaRPr lang="fr-FR" sz="1200" b="1">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a:solidFill>
                            <a:srgbClr val="000000"/>
                          </a:solidFill>
                          <a:latin typeface="Arial"/>
                          <a:ea typeface="Times New Roman"/>
                          <a:cs typeface="Times New Roman"/>
                        </a:rPr>
                        <a:t>Limites critiques</a:t>
                      </a:r>
                      <a:endParaRPr lang="fr-FR" sz="1200" b="1">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a:solidFill>
                            <a:srgbClr val="000000"/>
                          </a:solidFill>
                          <a:latin typeface="Arial"/>
                          <a:ea typeface="Times New Roman"/>
                          <a:cs typeface="Times New Roman"/>
                        </a:rPr>
                        <a:t>Procédure de surveillance</a:t>
                      </a:r>
                      <a:endParaRPr lang="fr-FR" sz="1200" b="1">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a:solidFill>
                            <a:srgbClr val="000000"/>
                          </a:solidFill>
                          <a:latin typeface="Arial"/>
                          <a:ea typeface="Times New Roman"/>
                          <a:cs typeface="Times New Roman"/>
                        </a:rPr>
                        <a:t>Mesure correctives</a:t>
                      </a:r>
                      <a:endParaRPr lang="fr-FR" sz="1200" b="1">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a:solidFill>
                            <a:srgbClr val="000000"/>
                          </a:solidFill>
                          <a:latin typeface="Arial"/>
                          <a:ea typeface="Times New Roman"/>
                          <a:cs typeface="Times New Roman"/>
                        </a:rPr>
                        <a:t>Enregistrement</a:t>
                      </a:r>
                      <a:endParaRPr lang="fr-FR" sz="1200" b="1">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Responsable</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548">
                <a:tc>
                  <a:txBody>
                    <a:bodyPr/>
                    <a:lstStyle/>
                    <a:p>
                      <a:pPr algn="ctr">
                        <a:spcAft>
                          <a:spcPts val="0"/>
                        </a:spcAft>
                      </a:pPr>
                      <a:r>
                        <a:rPr lang="fr-FR" sz="1200" b="1" dirty="0">
                          <a:solidFill>
                            <a:srgbClr val="000000"/>
                          </a:solidFill>
                          <a:latin typeface="Arial"/>
                          <a:ea typeface="Times New Roman"/>
                          <a:cs typeface="Times New Roman"/>
                        </a:rPr>
                        <a:t>N° 1</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i="1" u="sng" dirty="0">
                          <a:solidFill>
                            <a:srgbClr val="000000"/>
                          </a:solidFill>
                          <a:latin typeface="Arial"/>
                          <a:ea typeface="Times New Roman"/>
                          <a:cs typeface="Times New Roman"/>
                        </a:rPr>
                        <a:t>Cuisson de nuit</a:t>
                      </a:r>
                      <a:endParaRPr lang="fr-FR" sz="1400" b="1" i="1" u="sng"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a:solidFill>
                            <a:srgbClr val="000000"/>
                          </a:solidFill>
                          <a:latin typeface="Arial"/>
                          <a:ea typeface="Times New Roman"/>
                          <a:cs typeface="Times New Roman"/>
                        </a:rPr>
                        <a:t>La valeur limite de pasteurisation pour les cuissons de nuit et de 73°, pour une durée de cuisson de 17 heures</a:t>
                      </a:r>
                      <a:endParaRPr lang="fr-FR" sz="1200" b="1">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a:solidFill>
                            <a:srgbClr val="000000"/>
                          </a:solidFill>
                          <a:latin typeface="Arial"/>
                          <a:ea typeface="Times New Roman"/>
                          <a:cs typeface="Times New Roman"/>
                        </a:rPr>
                        <a:t>Avant le passage en cellule, édition du graphique de la courbe de cuisson pour validation                                                                                    Fait à chaque cuisson</a:t>
                      </a:r>
                      <a:endParaRPr lang="fr-FR" sz="1200" b="1">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dirty="0">
                          <a:solidFill>
                            <a:srgbClr val="000000"/>
                          </a:solidFill>
                          <a:latin typeface="Arial"/>
                          <a:ea typeface="Times New Roman"/>
                          <a:cs typeface="Times New Roman"/>
                        </a:rPr>
                        <a:t>Respecter la procédure de la cuisson de nuit. Prendre la température au cœur du produit dans différentes barquettes en fin de cuisson. Si la température est inférieur 73 ° au cœur du produit. Retrait et destruction du  produit. Demande d’intervention de l’agent de maintenance, ou de la société de maintenance                                                                   ( conserver le bon de passage ) </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a:solidFill>
                            <a:srgbClr val="000000"/>
                          </a:solidFill>
                          <a:latin typeface="Arial"/>
                          <a:ea typeface="Times New Roman"/>
                          <a:cs typeface="Times New Roman"/>
                        </a:rPr>
                        <a:t>Enregistrement informatique toutes les minutes, et édition du document graphique</a:t>
                      </a:r>
                      <a:endParaRPr lang="fr-FR" sz="1200" b="1">
                        <a:latin typeface="Times New Roman"/>
                        <a:ea typeface="Times New Roman"/>
                        <a:cs typeface="Times New Roman"/>
                      </a:endParaRPr>
                    </a:p>
                    <a:p>
                      <a:pPr>
                        <a:spcAft>
                          <a:spcPts val="0"/>
                        </a:spcAft>
                      </a:pPr>
                      <a:r>
                        <a:rPr lang="fr-FR" sz="1200" b="1">
                          <a:solidFill>
                            <a:srgbClr val="000000"/>
                          </a:solidFill>
                          <a:latin typeface="Arial"/>
                          <a:ea typeface="Times New Roman"/>
                          <a:cs typeface="Times New Roman"/>
                        </a:rPr>
                        <a:t>Si destruction des produits, validation du document de la destruction des matières premières  </a:t>
                      </a:r>
                      <a:endParaRPr lang="fr-FR" sz="1200" b="1">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dirty="0">
                          <a:solidFill>
                            <a:srgbClr val="000000"/>
                          </a:solidFill>
                          <a:latin typeface="Arial"/>
                          <a:ea typeface="Times New Roman"/>
                          <a:cs typeface="Times New Roman"/>
                        </a:rPr>
                        <a:t>Responsable HACCP, </a:t>
                      </a:r>
                      <a:r>
                        <a:rPr lang="fr-FR" sz="1200" b="1" dirty="0" smtClean="0">
                          <a:solidFill>
                            <a:srgbClr val="000000"/>
                          </a:solidFill>
                          <a:latin typeface="Arial"/>
                          <a:ea typeface="Times New Roman"/>
                          <a:cs typeface="Times New Roman"/>
                        </a:rPr>
                        <a:t>Responsable </a:t>
                      </a:r>
                      <a:r>
                        <a:rPr lang="fr-FR" sz="1200" b="1" dirty="0">
                          <a:solidFill>
                            <a:srgbClr val="000000"/>
                          </a:solidFill>
                          <a:latin typeface="Arial"/>
                          <a:ea typeface="Times New Roman"/>
                          <a:cs typeface="Times New Roman"/>
                        </a:rPr>
                        <a:t>de Production</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Espace réservé du numéro de diapositive 2"/>
          <p:cNvSpPr>
            <a:spLocks noGrp="1"/>
          </p:cNvSpPr>
          <p:nvPr>
            <p:ph type="sldNum" sz="quarter" idx="12"/>
          </p:nvPr>
        </p:nvSpPr>
        <p:spPr/>
        <p:txBody>
          <a:bodyPr/>
          <a:lstStyle/>
          <a:p>
            <a:fld id="{2312414C-5E0C-435C-9886-9F9673DDAC4B}" type="slidenum">
              <a:rPr lang="fr-FR" smtClean="0"/>
              <a:pPr/>
              <a:t>52</a:t>
            </a:fld>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42843" y="214290"/>
          <a:ext cx="8858322" cy="1071570"/>
        </p:xfrm>
        <a:graphic>
          <a:graphicData uri="http://schemas.openxmlformats.org/drawingml/2006/table">
            <a:tbl>
              <a:tblPr/>
              <a:tblGrid>
                <a:gridCol w="571507"/>
                <a:gridCol w="1357320"/>
                <a:gridCol w="1000132"/>
                <a:gridCol w="1571641"/>
                <a:gridCol w="1928827"/>
                <a:gridCol w="1357323"/>
                <a:gridCol w="1071572"/>
              </a:tblGrid>
              <a:tr h="642942">
                <a:tc gridSpan="3">
                  <a:txBody>
                    <a:bodyPr/>
                    <a:lstStyle/>
                    <a:p>
                      <a:pPr algn="ctr">
                        <a:spcAft>
                          <a:spcPts val="0"/>
                        </a:spcAft>
                      </a:pPr>
                      <a:r>
                        <a:rPr lang="fr-FR" sz="1200" b="1" dirty="0">
                          <a:solidFill>
                            <a:srgbClr val="000000"/>
                          </a:solidFill>
                          <a:latin typeface="Arial"/>
                          <a:ea typeface="Times New Roman"/>
                          <a:cs typeface="Times New Roman"/>
                        </a:rPr>
                        <a:t>Syndicat Inter Hospitalier                                                                                                                                                                                                                                                                 Avenue de Manchester                                                                                                               08100 Charleville Mézières</a:t>
                      </a:r>
                      <a:endParaRPr lang="fr-FR" sz="1200" dirty="0">
                        <a:latin typeface="Times New Roman"/>
                        <a:ea typeface="Times New Roman"/>
                        <a:cs typeface="Times New Roman"/>
                      </a:endParaRPr>
                    </a:p>
                  </a:txBody>
                  <a:tcPr marL="10475" marR="1047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2">
                  <a:txBody>
                    <a:bodyPr/>
                    <a:lstStyle/>
                    <a:p>
                      <a:pPr algn="ctr">
                        <a:spcAft>
                          <a:spcPts val="0"/>
                        </a:spcAft>
                      </a:pPr>
                      <a:r>
                        <a:rPr lang="fr-FR" sz="1200" b="1" dirty="0">
                          <a:solidFill>
                            <a:srgbClr val="000000"/>
                          </a:solidFill>
                          <a:latin typeface="Arial"/>
                          <a:ea typeface="Times New Roman"/>
                          <a:cs typeface="Times New Roman"/>
                        </a:rPr>
                        <a:t>Maîtrise des points critiques                                                                                                             Identification des Causes                                                                                                                         Mesures correctives                                                                 </a:t>
                      </a:r>
                      <a:endParaRPr lang="fr-FR" sz="1200" dirty="0">
                        <a:latin typeface="Times New Roman"/>
                        <a:ea typeface="Times New Roman"/>
                        <a:cs typeface="Times New Roman"/>
                      </a:endParaRPr>
                    </a:p>
                  </a:txBody>
                  <a:tcPr marL="10475" marR="1047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ctr">
                        <a:spcAft>
                          <a:spcPts val="0"/>
                        </a:spcAft>
                      </a:pPr>
                      <a:r>
                        <a:rPr lang="fr-FR" sz="1200" b="1" dirty="0">
                          <a:solidFill>
                            <a:srgbClr val="000000"/>
                          </a:solidFill>
                          <a:latin typeface="Arial"/>
                          <a:ea typeface="Times New Roman"/>
                          <a:cs typeface="Times New Roman"/>
                        </a:rPr>
                        <a:t>Cuisine Centrale                                                                                             Version N° 1                                                                      </a:t>
                      </a:r>
                      <a:endParaRPr lang="fr-FR" sz="1200" dirty="0">
                        <a:latin typeface="Times New Roman"/>
                        <a:ea typeface="Times New Roman"/>
                        <a:cs typeface="Times New Roman"/>
                      </a:endParaRPr>
                    </a:p>
                  </a:txBody>
                  <a:tcPr marL="10475" marR="1047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428628">
                <a:tc>
                  <a:txBody>
                    <a:bodyPr/>
                    <a:lstStyle/>
                    <a:p>
                      <a:pPr algn="ctr">
                        <a:spcAft>
                          <a:spcPts val="0"/>
                        </a:spcAft>
                      </a:pPr>
                      <a:r>
                        <a:rPr lang="fr-FR" sz="1200" b="1" i="1" dirty="0" smtClean="0">
                          <a:solidFill>
                            <a:srgbClr val="000000"/>
                          </a:solidFill>
                          <a:latin typeface="Arial"/>
                          <a:ea typeface="Times New Roman"/>
                          <a:cs typeface="Times New Roman"/>
                        </a:rPr>
                        <a:t>                    N</a:t>
                      </a:r>
                      <a:r>
                        <a:rPr lang="fr-FR" sz="1200" b="1" i="1" dirty="0">
                          <a:solidFill>
                            <a:srgbClr val="000000"/>
                          </a:solidFill>
                          <a:latin typeface="Arial"/>
                          <a:ea typeface="Times New Roman"/>
                          <a:cs typeface="Times New Roman"/>
                        </a:rPr>
                        <a:t>° CCP</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Points critiques</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Limites critiques</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Procédure de surveillance</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Mesure correctives</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Enregistrement</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Responsable</a:t>
                      </a:r>
                      <a:endParaRPr lang="fr-FR" sz="1200" b="1" dirty="0">
                        <a:latin typeface="Times New Roman"/>
                        <a:ea typeface="Times New Roman"/>
                        <a:cs typeface="Times New Roman"/>
                      </a:endParaRPr>
                    </a:p>
                  </a:txBody>
                  <a:tcPr marL="10475" marR="10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nvGraphicFramePr>
        <p:xfrm>
          <a:off x="142843" y="1357298"/>
          <a:ext cx="8858318" cy="5500702"/>
        </p:xfrm>
        <a:graphic>
          <a:graphicData uri="http://schemas.openxmlformats.org/drawingml/2006/table">
            <a:tbl>
              <a:tblPr/>
              <a:tblGrid>
                <a:gridCol w="571507"/>
                <a:gridCol w="1500196"/>
                <a:gridCol w="857256"/>
                <a:gridCol w="1553284"/>
                <a:gridCol w="1969620"/>
                <a:gridCol w="1406320"/>
                <a:gridCol w="1000135"/>
              </a:tblGrid>
              <a:tr h="5500702">
                <a:tc>
                  <a:txBody>
                    <a:bodyPr/>
                    <a:lstStyle/>
                    <a:p>
                      <a:pPr>
                        <a:spcAft>
                          <a:spcPts val="0"/>
                        </a:spcAft>
                      </a:pPr>
                      <a:r>
                        <a:rPr lang="fr-FR" sz="1200" b="1" dirty="0">
                          <a:solidFill>
                            <a:srgbClr val="000000"/>
                          </a:solidFill>
                          <a:latin typeface="Arial"/>
                          <a:ea typeface="Times New Roman"/>
                          <a:cs typeface="Times New Roman"/>
                        </a:rPr>
                        <a:t>N° 2</a:t>
                      </a:r>
                      <a:endParaRPr lang="fr-FR" sz="1200" dirty="0">
                        <a:latin typeface="Times New Roman"/>
                        <a:ea typeface="Times New Roman"/>
                        <a:cs typeface="Times New Roman"/>
                      </a:endParaRPr>
                    </a:p>
                  </a:txBody>
                  <a:tcPr marL="11416" marR="1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i="1" u="sng" dirty="0" smtClean="0">
                          <a:solidFill>
                            <a:srgbClr val="000000"/>
                          </a:solidFill>
                          <a:latin typeface="Arial"/>
                          <a:ea typeface="Times New Roman"/>
                          <a:cs typeface="Times New Roman"/>
                        </a:rPr>
                        <a:t>Refroidissemen</a:t>
                      </a:r>
                      <a:r>
                        <a:rPr lang="fr-FR" sz="1200" b="1" i="1" u="sng" dirty="0" smtClean="0">
                          <a:solidFill>
                            <a:srgbClr val="000000"/>
                          </a:solidFill>
                          <a:latin typeface="Arial"/>
                          <a:ea typeface="Times New Roman"/>
                          <a:cs typeface="Times New Roman"/>
                        </a:rPr>
                        <a:t>t</a:t>
                      </a:r>
                    </a:p>
                    <a:p>
                      <a:pPr algn="ctr">
                        <a:spcAft>
                          <a:spcPts val="0"/>
                        </a:spcAft>
                      </a:pPr>
                      <a:r>
                        <a:rPr lang="fr-FR" sz="1200" b="1" dirty="0" smtClean="0">
                          <a:solidFill>
                            <a:srgbClr val="000000"/>
                          </a:solidFill>
                          <a:latin typeface="Arial"/>
                          <a:ea typeface="Times New Roman"/>
                          <a:cs typeface="Times New Roman"/>
                        </a:rPr>
                        <a:t>      </a:t>
                      </a:r>
                      <a:endParaRPr lang="fr-FR" sz="1200" b="1" dirty="0">
                        <a:latin typeface="Times New Roman"/>
                        <a:ea typeface="Times New Roman"/>
                        <a:cs typeface="Times New Roman"/>
                      </a:endParaRPr>
                    </a:p>
                    <a:p>
                      <a:pPr algn="ctr">
                        <a:spcAft>
                          <a:spcPts val="0"/>
                        </a:spcAft>
                      </a:pPr>
                      <a:r>
                        <a:rPr lang="fr-FR" sz="1200" b="1" dirty="0">
                          <a:solidFill>
                            <a:srgbClr val="000000"/>
                          </a:solidFill>
                          <a:latin typeface="Arial"/>
                          <a:ea typeface="Times New Roman"/>
                          <a:cs typeface="Times New Roman"/>
                        </a:rPr>
                        <a:t>Temps de refroidissement trop long</a:t>
                      </a:r>
                      <a:endParaRPr lang="fr-FR" sz="1200" b="1" dirty="0">
                        <a:latin typeface="Times New Roman"/>
                        <a:ea typeface="Times New Roman"/>
                        <a:cs typeface="Times New Roman"/>
                      </a:endParaRPr>
                    </a:p>
                  </a:txBody>
                  <a:tcPr marL="11416" marR="1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dirty="0">
                          <a:solidFill>
                            <a:srgbClr val="000000"/>
                          </a:solidFill>
                          <a:latin typeface="Arial"/>
                          <a:ea typeface="Times New Roman"/>
                          <a:cs typeface="Times New Roman"/>
                        </a:rPr>
                        <a:t>( + de 63° à 10° en moins de 2 heures</a:t>
                      </a:r>
                      <a:endParaRPr lang="fr-FR" sz="1200" b="1" dirty="0">
                        <a:latin typeface="Times New Roman"/>
                        <a:ea typeface="Times New Roman"/>
                        <a:cs typeface="Times New Roman"/>
                      </a:endParaRPr>
                    </a:p>
                  </a:txBody>
                  <a:tcPr marL="11416" marR="1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dirty="0">
                          <a:solidFill>
                            <a:srgbClr val="000000"/>
                          </a:solidFill>
                          <a:latin typeface="Arial"/>
                          <a:ea typeface="Times New Roman"/>
                          <a:cs typeface="Times New Roman"/>
                        </a:rPr>
                        <a:t>Vérification des températures à cœur du produit en fin de conditionnement, et au début du refroidissement                                                                   Enregistrement sur le document ( feuille de cellule ) Noter l’heure de passage à 63</a:t>
                      </a:r>
                      <a:r>
                        <a:rPr lang="fr-FR" sz="1200" b="1" dirty="0" smtClean="0">
                          <a:solidFill>
                            <a:srgbClr val="000000"/>
                          </a:solidFill>
                          <a:latin typeface="Arial"/>
                          <a:ea typeface="Times New Roman"/>
                          <a:cs typeface="Times New Roman"/>
                        </a:rPr>
                        <a:t>°.</a:t>
                      </a:r>
                    </a:p>
                    <a:p>
                      <a:pPr>
                        <a:spcAft>
                          <a:spcPts val="0"/>
                        </a:spcAft>
                      </a:pPr>
                      <a:r>
                        <a:rPr lang="fr-FR" sz="1200" b="1" dirty="0" smtClean="0">
                          <a:solidFill>
                            <a:srgbClr val="000000"/>
                          </a:solidFill>
                          <a:latin typeface="Arial"/>
                          <a:ea typeface="Times New Roman"/>
                          <a:cs typeface="Times New Roman"/>
                        </a:rPr>
                        <a:t> </a:t>
                      </a:r>
                      <a:r>
                        <a:rPr lang="fr-FR" sz="1200" b="1" dirty="0">
                          <a:solidFill>
                            <a:srgbClr val="000000"/>
                          </a:solidFill>
                          <a:latin typeface="Arial"/>
                          <a:ea typeface="Times New Roman"/>
                          <a:cs typeface="Times New Roman"/>
                        </a:rPr>
                        <a:t>Fait à chaque refroidissement</a:t>
                      </a:r>
                      <a:endParaRPr lang="fr-FR" sz="1200" b="1" dirty="0">
                        <a:latin typeface="Times New Roman"/>
                        <a:ea typeface="Times New Roman"/>
                        <a:cs typeface="Times New Roman"/>
                      </a:endParaRPr>
                    </a:p>
                  </a:txBody>
                  <a:tcPr marL="11416" marR="1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dirty="0">
                          <a:solidFill>
                            <a:srgbClr val="000000"/>
                          </a:solidFill>
                          <a:latin typeface="Arial"/>
                          <a:ea typeface="Times New Roman"/>
                          <a:cs typeface="Times New Roman"/>
                        </a:rPr>
                        <a:t>Respecter la procédure de refroidissement, ne pas surcharger les échelles de stockage. Prendre la température à cœur dans différentes barquettes en fin de cycle de refroidissement. Si la durée du refroidissement des plats cuisinés est supérieur à </a:t>
                      </a:r>
                      <a:endParaRPr lang="fr-FR" sz="1200" b="1" dirty="0">
                        <a:latin typeface="Times New Roman"/>
                        <a:ea typeface="Times New Roman"/>
                        <a:cs typeface="Times New Roman"/>
                      </a:endParaRPr>
                    </a:p>
                    <a:p>
                      <a:pPr>
                        <a:spcAft>
                          <a:spcPts val="0"/>
                        </a:spcAft>
                      </a:pPr>
                      <a:r>
                        <a:rPr lang="fr-FR" sz="1200" b="1" dirty="0">
                          <a:solidFill>
                            <a:srgbClr val="000000"/>
                          </a:solidFill>
                          <a:latin typeface="Arial"/>
                          <a:ea typeface="Times New Roman"/>
                          <a:cs typeface="Times New Roman"/>
                        </a:rPr>
                        <a:t>2 heures retrait et destruction des plats cuisinés. Demande d’intervention de l’agent de maintenance ou de la société de maintenance                                                                   ( conserver le bon de passage). Vérification du bon fonctionnement des cellules, et </a:t>
                      </a:r>
                      <a:r>
                        <a:rPr lang="fr-FR" sz="1200" b="1" dirty="0" err="1">
                          <a:solidFill>
                            <a:srgbClr val="000000"/>
                          </a:solidFill>
                          <a:latin typeface="Arial"/>
                          <a:ea typeface="Times New Roman"/>
                          <a:cs typeface="Times New Roman"/>
                        </a:rPr>
                        <a:t>revérification</a:t>
                      </a:r>
                      <a:r>
                        <a:rPr lang="fr-FR" sz="1200" b="1" dirty="0">
                          <a:solidFill>
                            <a:srgbClr val="000000"/>
                          </a:solidFill>
                          <a:latin typeface="Arial"/>
                          <a:ea typeface="Times New Roman"/>
                          <a:cs typeface="Times New Roman"/>
                        </a:rPr>
                        <a:t> du bon fonctionnement des cellules a vides, avant réutilisation</a:t>
                      </a:r>
                      <a:endParaRPr lang="fr-FR" sz="1200" b="1" dirty="0">
                        <a:latin typeface="Times New Roman"/>
                        <a:ea typeface="Times New Roman"/>
                        <a:cs typeface="Times New Roman"/>
                      </a:endParaRPr>
                    </a:p>
                  </a:txBody>
                  <a:tcPr marL="11416" marR="1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dirty="0">
                          <a:solidFill>
                            <a:srgbClr val="000000"/>
                          </a:solidFill>
                          <a:latin typeface="Arial"/>
                          <a:ea typeface="Times New Roman"/>
                          <a:cs typeface="Times New Roman"/>
                        </a:rPr>
                        <a:t>Enregistrement sur le document                                     ( feuille de cellule )</a:t>
                      </a:r>
                      <a:endParaRPr lang="fr-FR" sz="1200" b="1" dirty="0">
                        <a:latin typeface="Times New Roman"/>
                        <a:ea typeface="Times New Roman"/>
                        <a:cs typeface="Times New Roman"/>
                      </a:endParaRPr>
                    </a:p>
                    <a:p>
                      <a:pPr>
                        <a:spcAft>
                          <a:spcPts val="0"/>
                        </a:spcAft>
                      </a:pPr>
                      <a:r>
                        <a:rPr lang="fr-FR" sz="1200" b="1" dirty="0">
                          <a:solidFill>
                            <a:srgbClr val="000000"/>
                          </a:solidFill>
                          <a:latin typeface="Arial"/>
                          <a:ea typeface="Times New Roman"/>
                          <a:cs typeface="Times New Roman"/>
                        </a:rPr>
                        <a:t>Contrôler l’enregistrement de </a:t>
                      </a:r>
                      <a:endParaRPr lang="fr-FR" sz="1200" b="1" dirty="0">
                        <a:latin typeface="Times New Roman"/>
                        <a:ea typeface="Times New Roman"/>
                        <a:cs typeface="Times New Roman"/>
                      </a:endParaRPr>
                    </a:p>
                    <a:p>
                      <a:pPr>
                        <a:spcAft>
                          <a:spcPts val="0"/>
                        </a:spcAft>
                      </a:pPr>
                      <a:r>
                        <a:rPr lang="fr-FR" sz="1200" b="1" dirty="0">
                          <a:solidFill>
                            <a:srgbClr val="000000"/>
                          </a:solidFill>
                          <a:latin typeface="Arial"/>
                          <a:ea typeface="Times New Roman"/>
                          <a:cs typeface="Times New Roman"/>
                        </a:rPr>
                        <a:t>l’heure de passage à 63° </a:t>
                      </a:r>
                      <a:endParaRPr lang="fr-FR" sz="1200" b="1" dirty="0">
                        <a:latin typeface="Times New Roman"/>
                        <a:ea typeface="Times New Roman"/>
                        <a:cs typeface="Times New Roman"/>
                      </a:endParaRPr>
                    </a:p>
                    <a:p>
                      <a:pPr>
                        <a:spcAft>
                          <a:spcPts val="0"/>
                        </a:spcAft>
                      </a:pPr>
                      <a:r>
                        <a:rPr lang="fr-FR" sz="1200" b="1" dirty="0">
                          <a:solidFill>
                            <a:srgbClr val="000000"/>
                          </a:solidFill>
                          <a:latin typeface="Arial"/>
                          <a:ea typeface="Times New Roman"/>
                          <a:cs typeface="Times New Roman"/>
                        </a:rPr>
                        <a:t>et contrôler que le temps de passage de 63° a + 10° ne dépasse pas les 2 heures</a:t>
                      </a:r>
                      <a:endParaRPr lang="fr-FR" sz="1200" b="1" dirty="0">
                        <a:latin typeface="Times New Roman"/>
                        <a:ea typeface="Times New Roman"/>
                        <a:cs typeface="Times New Roman"/>
                      </a:endParaRPr>
                    </a:p>
                    <a:p>
                      <a:pPr>
                        <a:spcAft>
                          <a:spcPts val="0"/>
                        </a:spcAft>
                      </a:pPr>
                      <a:r>
                        <a:rPr lang="fr-FR" sz="1200" b="1" dirty="0">
                          <a:solidFill>
                            <a:srgbClr val="000000"/>
                          </a:solidFill>
                          <a:latin typeface="Arial"/>
                          <a:ea typeface="Times New Roman"/>
                          <a:cs typeface="Times New Roman"/>
                        </a:rPr>
                        <a:t>Si destruction des produits, validation du document de la destruction des matières premières </a:t>
                      </a:r>
                      <a:endParaRPr lang="fr-FR" sz="1200" b="1" dirty="0">
                        <a:latin typeface="Times New Roman"/>
                        <a:ea typeface="Times New Roman"/>
                        <a:cs typeface="Times New Roman"/>
                      </a:endParaRPr>
                    </a:p>
                  </a:txBody>
                  <a:tcPr marL="11416" marR="1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dirty="0">
                          <a:solidFill>
                            <a:srgbClr val="000000"/>
                          </a:solidFill>
                          <a:latin typeface="Arial"/>
                          <a:ea typeface="Times New Roman"/>
                          <a:cs typeface="Times New Roman"/>
                        </a:rPr>
                        <a:t>Responsable HACCP, Responsable Cellule, </a:t>
                      </a:r>
                      <a:r>
                        <a:rPr lang="fr-FR" sz="1200" b="1" dirty="0" smtClean="0">
                          <a:solidFill>
                            <a:srgbClr val="000000"/>
                          </a:solidFill>
                          <a:latin typeface="Arial"/>
                          <a:ea typeface="Times New Roman"/>
                          <a:cs typeface="Times New Roman"/>
                        </a:rPr>
                        <a:t>Responsable </a:t>
                      </a:r>
                      <a:r>
                        <a:rPr lang="fr-FR" sz="1200" b="1" dirty="0">
                          <a:solidFill>
                            <a:srgbClr val="000000"/>
                          </a:solidFill>
                          <a:latin typeface="Arial"/>
                          <a:ea typeface="Times New Roman"/>
                          <a:cs typeface="Times New Roman"/>
                        </a:rPr>
                        <a:t>de Production</a:t>
                      </a:r>
                      <a:endParaRPr lang="fr-FR" sz="1200" b="1" dirty="0">
                        <a:latin typeface="Times New Roman"/>
                        <a:ea typeface="Times New Roman"/>
                        <a:cs typeface="Times New Roman"/>
                      </a:endParaRPr>
                    </a:p>
                  </a:txBody>
                  <a:tcPr marL="11416" marR="114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5473"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Espace réservé du numéro de diapositive 5"/>
          <p:cNvSpPr>
            <a:spLocks noGrp="1"/>
          </p:cNvSpPr>
          <p:nvPr>
            <p:ph type="sldNum" sz="quarter" idx="12"/>
          </p:nvPr>
        </p:nvSpPr>
        <p:spPr/>
        <p:txBody>
          <a:bodyPr/>
          <a:lstStyle/>
          <a:p>
            <a:fld id="{2312414C-5E0C-435C-9886-9F9673DDAC4B}" type="slidenum">
              <a:rPr lang="fr-FR" smtClean="0"/>
              <a:pPr/>
              <a:t>53</a:t>
            </a:fld>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
          </p:nvPr>
        </p:nvGraphicFramePr>
        <p:xfrm>
          <a:off x="142843" y="285730"/>
          <a:ext cx="8858314" cy="1000130"/>
        </p:xfrm>
        <a:graphic>
          <a:graphicData uri="http://schemas.openxmlformats.org/drawingml/2006/table">
            <a:tbl>
              <a:tblPr/>
              <a:tblGrid>
                <a:gridCol w="363723"/>
                <a:gridCol w="993601"/>
                <a:gridCol w="1428760"/>
                <a:gridCol w="1857388"/>
                <a:gridCol w="1714512"/>
                <a:gridCol w="1357323"/>
                <a:gridCol w="1143007"/>
              </a:tblGrid>
              <a:tr h="600078">
                <a:tc gridSpan="3">
                  <a:txBody>
                    <a:bodyPr/>
                    <a:lstStyle/>
                    <a:p>
                      <a:pPr algn="ctr">
                        <a:spcAft>
                          <a:spcPts val="0"/>
                        </a:spcAft>
                      </a:pPr>
                      <a:r>
                        <a:rPr lang="fr-FR" sz="1200" b="1" dirty="0">
                          <a:solidFill>
                            <a:srgbClr val="000000"/>
                          </a:solidFill>
                          <a:latin typeface="Arial"/>
                          <a:ea typeface="Times New Roman"/>
                          <a:cs typeface="Times New Roman"/>
                        </a:rPr>
                        <a:t>Syndicat Inter Hospitalier                                                                                                                                                                                                                                                                 Avenue de Manchester                                                                                                               08100 Charleville Mézières</a:t>
                      </a:r>
                      <a:endParaRPr lang="fr-FR" sz="1200" dirty="0">
                        <a:latin typeface="Times New Roman"/>
                        <a:ea typeface="Times New Roman"/>
                        <a:cs typeface="Times New Roman"/>
                      </a:endParaRPr>
                    </a:p>
                  </a:txBody>
                  <a:tcPr marL="14175" marR="1417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2">
                  <a:txBody>
                    <a:bodyPr/>
                    <a:lstStyle/>
                    <a:p>
                      <a:pPr algn="ctr">
                        <a:spcAft>
                          <a:spcPts val="0"/>
                        </a:spcAft>
                      </a:pPr>
                      <a:r>
                        <a:rPr lang="fr-FR" sz="1200" b="1" dirty="0">
                          <a:solidFill>
                            <a:srgbClr val="000000"/>
                          </a:solidFill>
                          <a:latin typeface="Arial"/>
                          <a:ea typeface="Times New Roman"/>
                          <a:cs typeface="Times New Roman"/>
                        </a:rPr>
                        <a:t>Maîtrise des points critiques                                                                                                             Identification des Causes                                                                                                                         Mesures correctives                                                                 </a:t>
                      </a:r>
                      <a:endParaRPr lang="fr-FR" sz="1200" dirty="0">
                        <a:latin typeface="Times New Roman"/>
                        <a:ea typeface="Times New Roman"/>
                        <a:cs typeface="Times New Roman"/>
                      </a:endParaRPr>
                    </a:p>
                  </a:txBody>
                  <a:tcPr marL="14175" marR="1417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R="781050" algn="ctr">
                        <a:spcAft>
                          <a:spcPts val="0"/>
                        </a:spcAft>
                        <a:tabLst>
                          <a:tab pos="2744470" algn="l"/>
                        </a:tabLst>
                      </a:pPr>
                      <a:r>
                        <a:rPr lang="fr-FR" sz="1200" b="1" dirty="0">
                          <a:solidFill>
                            <a:srgbClr val="000000"/>
                          </a:solidFill>
                          <a:latin typeface="Arial"/>
                          <a:ea typeface="Times New Roman"/>
                          <a:cs typeface="Times New Roman"/>
                        </a:rPr>
                        <a:t>Cuisine Centrale                                                                                             Version N° 1                                                                      </a:t>
                      </a:r>
                      <a:endParaRPr lang="fr-FR" sz="1200" dirty="0">
                        <a:latin typeface="Times New Roman"/>
                        <a:ea typeface="Times New Roman"/>
                        <a:cs typeface="Times New Roman"/>
                      </a:endParaRPr>
                    </a:p>
                  </a:txBody>
                  <a:tcPr marL="14175" marR="1417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400052">
                <a:tc>
                  <a:txBody>
                    <a:bodyPr/>
                    <a:lstStyle/>
                    <a:p>
                      <a:pPr algn="ctr">
                        <a:spcAft>
                          <a:spcPts val="0"/>
                        </a:spcAft>
                      </a:pPr>
                      <a:r>
                        <a:rPr lang="fr-FR" sz="1200" b="1" i="1">
                          <a:solidFill>
                            <a:srgbClr val="000000"/>
                          </a:solidFill>
                          <a:latin typeface="Arial"/>
                          <a:ea typeface="Times New Roman"/>
                          <a:cs typeface="Times New Roman"/>
                        </a:rPr>
                        <a:t>N° CCP</a:t>
                      </a:r>
                      <a:endParaRPr lang="fr-FR" sz="1200">
                        <a:latin typeface="Times New Roman"/>
                        <a:ea typeface="Times New Roman"/>
                        <a:cs typeface="Times New Roman"/>
                      </a:endParaRPr>
                    </a:p>
                  </a:txBody>
                  <a:tcPr marL="14175" marR="1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a:solidFill>
                            <a:srgbClr val="000000"/>
                          </a:solidFill>
                          <a:latin typeface="Arial"/>
                          <a:ea typeface="Times New Roman"/>
                          <a:cs typeface="Times New Roman"/>
                        </a:rPr>
                        <a:t>Points critiques</a:t>
                      </a:r>
                      <a:endParaRPr lang="fr-FR" sz="1200">
                        <a:latin typeface="Times New Roman"/>
                        <a:ea typeface="Times New Roman"/>
                        <a:cs typeface="Times New Roman"/>
                      </a:endParaRPr>
                    </a:p>
                  </a:txBody>
                  <a:tcPr marL="14175" marR="1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Limites critiques</a:t>
                      </a:r>
                      <a:endParaRPr lang="fr-FR" sz="1200" dirty="0">
                        <a:latin typeface="Times New Roman"/>
                        <a:ea typeface="Times New Roman"/>
                        <a:cs typeface="Times New Roman"/>
                      </a:endParaRPr>
                    </a:p>
                  </a:txBody>
                  <a:tcPr marL="14175" marR="1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a:solidFill>
                            <a:srgbClr val="000000"/>
                          </a:solidFill>
                          <a:latin typeface="Arial"/>
                          <a:ea typeface="Times New Roman"/>
                          <a:cs typeface="Times New Roman"/>
                        </a:rPr>
                        <a:t>Procédure de surveillance</a:t>
                      </a:r>
                      <a:endParaRPr lang="fr-FR" sz="1200">
                        <a:latin typeface="Times New Roman"/>
                        <a:ea typeface="Times New Roman"/>
                        <a:cs typeface="Times New Roman"/>
                      </a:endParaRPr>
                    </a:p>
                  </a:txBody>
                  <a:tcPr marL="14175" marR="1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Mesure correctives</a:t>
                      </a:r>
                      <a:endParaRPr lang="fr-FR" sz="1200" dirty="0">
                        <a:latin typeface="Times New Roman"/>
                        <a:ea typeface="Times New Roman"/>
                        <a:cs typeface="Times New Roman"/>
                      </a:endParaRPr>
                    </a:p>
                  </a:txBody>
                  <a:tcPr marL="14175" marR="1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a:solidFill>
                            <a:srgbClr val="000000"/>
                          </a:solidFill>
                          <a:latin typeface="Arial"/>
                          <a:ea typeface="Times New Roman"/>
                          <a:cs typeface="Times New Roman"/>
                        </a:rPr>
                        <a:t>Enregistrement</a:t>
                      </a:r>
                      <a:endParaRPr lang="fr-FR" sz="1200">
                        <a:latin typeface="Times New Roman"/>
                        <a:ea typeface="Times New Roman"/>
                        <a:cs typeface="Times New Roman"/>
                      </a:endParaRPr>
                    </a:p>
                  </a:txBody>
                  <a:tcPr marL="14175" marR="1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i="1" dirty="0">
                          <a:solidFill>
                            <a:srgbClr val="000000"/>
                          </a:solidFill>
                          <a:latin typeface="Arial"/>
                          <a:ea typeface="Times New Roman"/>
                          <a:cs typeface="Times New Roman"/>
                        </a:rPr>
                        <a:t>Responsable</a:t>
                      </a:r>
                      <a:endParaRPr lang="fr-FR" sz="1200" dirty="0">
                        <a:latin typeface="Times New Roman"/>
                        <a:ea typeface="Times New Roman"/>
                        <a:cs typeface="Times New Roman"/>
                      </a:endParaRPr>
                    </a:p>
                  </a:txBody>
                  <a:tcPr marL="14175" marR="14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nvGraphicFramePr>
        <p:xfrm>
          <a:off x="142847" y="1357297"/>
          <a:ext cx="8858310" cy="5500703"/>
        </p:xfrm>
        <a:graphic>
          <a:graphicData uri="http://schemas.openxmlformats.org/drawingml/2006/table">
            <a:tbl>
              <a:tblPr/>
              <a:tblGrid>
                <a:gridCol w="389204"/>
                <a:gridCol w="968116"/>
                <a:gridCol w="1428760"/>
                <a:gridCol w="1857388"/>
                <a:gridCol w="1785951"/>
                <a:gridCol w="1357323"/>
                <a:gridCol w="1071568"/>
              </a:tblGrid>
              <a:tr h="5500703">
                <a:tc>
                  <a:txBody>
                    <a:bodyPr/>
                    <a:lstStyle/>
                    <a:p>
                      <a:pPr algn="ctr">
                        <a:spcAft>
                          <a:spcPts val="0"/>
                        </a:spcAft>
                      </a:pPr>
                      <a:r>
                        <a:rPr lang="fr-FR" sz="1200" b="1" dirty="0">
                          <a:solidFill>
                            <a:srgbClr val="000000"/>
                          </a:solidFill>
                          <a:latin typeface="Arial"/>
                          <a:ea typeface="Times New Roman"/>
                          <a:cs typeface="Times New Roman"/>
                        </a:rPr>
                        <a:t>N° 3</a:t>
                      </a:r>
                      <a:endParaRPr lang="fr-FR" sz="1200" b="1" dirty="0">
                        <a:latin typeface="Times New Roman"/>
                        <a:ea typeface="Times New Roman"/>
                        <a:cs typeface="Times New Roman"/>
                      </a:endParaRPr>
                    </a:p>
                  </a:txBody>
                  <a:tcPr marL="11144" marR="1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400" b="1" i="1" u="sng" dirty="0">
                          <a:solidFill>
                            <a:srgbClr val="000000"/>
                          </a:solidFill>
                          <a:latin typeface="Arial"/>
                          <a:ea typeface="Times New Roman"/>
                          <a:cs typeface="Times New Roman"/>
                        </a:rPr>
                        <a:t>Stockage</a:t>
                      </a:r>
                      <a:r>
                        <a:rPr lang="fr-FR" sz="1200" b="1" dirty="0">
                          <a:solidFill>
                            <a:srgbClr val="000000"/>
                          </a:solidFill>
                          <a:latin typeface="Arial"/>
                          <a:ea typeface="Times New Roman"/>
                          <a:cs typeface="Times New Roman"/>
                        </a:rPr>
                        <a:t>                           Température élevée des chambres froides     </a:t>
                      </a:r>
                      <a:endParaRPr lang="fr-FR" sz="1200" b="1" dirty="0">
                        <a:latin typeface="Times New Roman"/>
                        <a:ea typeface="Times New Roman"/>
                        <a:cs typeface="Times New Roman"/>
                      </a:endParaRPr>
                    </a:p>
                  </a:txBody>
                  <a:tcPr marL="11144" marR="1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dirty="0">
                          <a:solidFill>
                            <a:srgbClr val="000000"/>
                          </a:solidFill>
                          <a:latin typeface="Arial"/>
                          <a:ea typeface="Times New Roman"/>
                          <a:cs typeface="Times New Roman"/>
                        </a:rPr>
                        <a:t>Température ambiante de la chambre froide des produits surgelés –18 ° C pour une durée de plus de 60 Mn, ou par le déclenchement du contacteur Homme mort, ou disjonction. Limite critique de la température des produits surgelés – 15° en surface. Température des chambres froides de stockage + 3° C max, pour une durée de plus de 30 Mn. Limite critique de la température au cœur du produit + 3°, ou + en fonction des indications du fabriquant  </a:t>
                      </a:r>
                      <a:endParaRPr lang="fr-FR" sz="1200" b="1" dirty="0">
                        <a:latin typeface="Times New Roman"/>
                        <a:ea typeface="Times New Roman"/>
                        <a:cs typeface="Times New Roman"/>
                      </a:endParaRPr>
                    </a:p>
                  </a:txBody>
                  <a:tcPr marL="11144" marR="1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dirty="0">
                          <a:solidFill>
                            <a:srgbClr val="000000"/>
                          </a:solidFill>
                          <a:latin typeface="Arial"/>
                          <a:ea typeface="Times New Roman"/>
                          <a:cs typeface="Times New Roman"/>
                        </a:rPr>
                        <a:t>Lecture de la température enregistrée en début et en fin de journée par le thermomètre placé</a:t>
                      </a:r>
                      <a:endParaRPr lang="fr-FR" sz="1200" b="1" dirty="0">
                        <a:latin typeface="Times New Roman"/>
                        <a:ea typeface="Times New Roman"/>
                        <a:cs typeface="Times New Roman"/>
                      </a:endParaRPr>
                    </a:p>
                    <a:p>
                      <a:pPr>
                        <a:spcAft>
                          <a:spcPts val="0"/>
                        </a:spcAft>
                      </a:pPr>
                      <a:r>
                        <a:rPr lang="fr-FR" sz="1200" b="1" dirty="0">
                          <a:solidFill>
                            <a:srgbClr val="000000"/>
                          </a:solidFill>
                          <a:latin typeface="Arial"/>
                          <a:ea typeface="Times New Roman"/>
                          <a:cs typeface="Times New Roman"/>
                        </a:rPr>
                        <a:t>dans la chambre froide Vérification des températures des chambres froides positives et négatives 1 fois par jour à l’aide de l’ enregistrement informatique</a:t>
                      </a:r>
                      <a:endParaRPr lang="fr-FR" sz="1200" b="1" dirty="0">
                        <a:latin typeface="Times New Roman"/>
                        <a:ea typeface="Times New Roman"/>
                        <a:cs typeface="Times New Roman"/>
                      </a:endParaRPr>
                    </a:p>
                    <a:p>
                      <a:pPr>
                        <a:spcAft>
                          <a:spcPts val="0"/>
                        </a:spcAft>
                      </a:pPr>
                      <a:r>
                        <a:rPr lang="fr-FR" sz="1200" b="1" dirty="0">
                          <a:solidFill>
                            <a:srgbClr val="000000"/>
                          </a:solidFill>
                          <a:latin typeface="Arial"/>
                          <a:ea typeface="Times New Roman"/>
                          <a:cs typeface="Times New Roman"/>
                        </a:rPr>
                        <a:t>Edition des enregistrement des courbes de T° des chambres froides tous les lundi. Si dépassement du seuil des T° l’alarme est retransmise au standard de l’hôpital qui à pour consigne de contacter le responsable d’astreinte de la cuisine centrale</a:t>
                      </a:r>
                      <a:endParaRPr lang="fr-FR" sz="1200" b="1" dirty="0">
                        <a:latin typeface="Times New Roman"/>
                        <a:ea typeface="Times New Roman"/>
                        <a:cs typeface="Times New Roman"/>
                      </a:endParaRPr>
                    </a:p>
                  </a:txBody>
                  <a:tcPr marL="11144" marR="1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dirty="0">
                          <a:solidFill>
                            <a:srgbClr val="000000"/>
                          </a:solidFill>
                          <a:latin typeface="Arial"/>
                          <a:ea typeface="Times New Roman"/>
                          <a:cs typeface="Times New Roman"/>
                        </a:rPr>
                        <a:t>. Demande d’intervention de l’agent de maintenance, ou de la société de maintenance                                                                   ( conserver le bon de passage ) Prendre la température à cœur des denrées de différents types de produits. En cas d’attente prolongée de l’agent de maintenance ou de la société. Maintenir fermé le plus longtemps possible l’accès de la chambre froide négative, et organiser le transfert des produits stockés en chambre froide positive vers une autre chambre froide de stockage. Si dépassement du seuil légal de la T° des produits, retrait et destruction des matières premières</a:t>
                      </a:r>
                      <a:endParaRPr lang="fr-FR" sz="1200" b="1" dirty="0">
                        <a:latin typeface="Times New Roman"/>
                        <a:ea typeface="Times New Roman"/>
                        <a:cs typeface="Times New Roman"/>
                      </a:endParaRPr>
                    </a:p>
                  </a:txBody>
                  <a:tcPr marL="11144" marR="1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200" b="1" dirty="0">
                          <a:solidFill>
                            <a:srgbClr val="000000"/>
                          </a:solidFill>
                          <a:latin typeface="Arial"/>
                          <a:ea typeface="Times New Roman"/>
                          <a:cs typeface="Times New Roman"/>
                        </a:rPr>
                        <a:t>Enregistrement de la T° des chambres froides le matin et l’après midi sur document papier</a:t>
                      </a:r>
                      <a:endParaRPr lang="fr-FR" sz="1200" b="1" dirty="0">
                        <a:latin typeface="Times New Roman"/>
                        <a:ea typeface="Times New Roman"/>
                        <a:cs typeface="Times New Roman"/>
                      </a:endParaRPr>
                    </a:p>
                    <a:p>
                      <a:pPr>
                        <a:spcAft>
                          <a:spcPts val="0"/>
                        </a:spcAft>
                      </a:pPr>
                      <a:r>
                        <a:rPr lang="fr-FR" sz="1200" b="1" dirty="0">
                          <a:solidFill>
                            <a:srgbClr val="000000"/>
                          </a:solidFill>
                          <a:latin typeface="Arial"/>
                          <a:ea typeface="Times New Roman"/>
                          <a:cs typeface="Times New Roman"/>
                        </a:rPr>
                        <a:t>Enregistrement informatique toutes les 15 minutes. Edition des enregistrement tous les lundi.</a:t>
                      </a:r>
                      <a:endParaRPr lang="fr-FR" sz="1200" b="1" dirty="0">
                        <a:latin typeface="Times New Roman"/>
                        <a:ea typeface="Times New Roman"/>
                        <a:cs typeface="Times New Roman"/>
                      </a:endParaRPr>
                    </a:p>
                    <a:p>
                      <a:pPr>
                        <a:spcAft>
                          <a:spcPts val="0"/>
                        </a:spcAft>
                      </a:pPr>
                      <a:r>
                        <a:rPr lang="fr-FR" sz="1200" b="1" dirty="0">
                          <a:solidFill>
                            <a:srgbClr val="000000"/>
                          </a:solidFill>
                          <a:latin typeface="Arial"/>
                          <a:ea typeface="Times New Roman"/>
                          <a:cs typeface="Times New Roman"/>
                        </a:rPr>
                        <a:t>Si destruction des produits, validation du document de la destruction des matières premières</a:t>
                      </a:r>
                      <a:endParaRPr lang="fr-FR" sz="1200" b="1" dirty="0">
                        <a:latin typeface="Times New Roman"/>
                        <a:ea typeface="Times New Roman"/>
                        <a:cs typeface="Times New Roman"/>
                      </a:endParaRPr>
                    </a:p>
                  </a:txBody>
                  <a:tcPr marL="11144" marR="1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200" b="1" dirty="0">
                          <a:solidFill>
                            <a:srgbClr val="000000"/>
                          </a:solidFill>
                          <a:latin typeface="Arial"/>
                          <a:ea typeface="Times New Roman"/>
                          <a:cs typeface="Times New Roman"/>
                        </a:rPr>
                        <a:t>Responsable HACCP, Responsable Magasinier, </a:t>
                      </a:r>
                      <a:r>
                        <a:rPr lang="fr-FR" sz="1200" b="1" dirty="0" smtClean="0">
                          <a:solidFill>
                            <a:srgbClr val="000000"/>
                          </a:solidFill>
                          <a:latin typeface="Arial"/>
                          <a:ea typeface="Times New Roman"/>
                          <a:cs typeface="Times New Roman"/>
                        </a:rPr>
                        <a:t>Responsable </a:t>
                      </a:r>
                      <a:r>
                        <a:rPr lang="fr-FR" sz="1200" b="1" dirty="0">
                          <a:solidFill>
                            <a:srgbClr val="000000"/>
                          </a:solidFill>
                          <a:latin typeface="Arial"/>
                          <a:ea typeface="Times New Roman"/>
                          <a:cs typeface="Times New Roman"/>
                        </a:rPr>
                        <a:t>de Production</a:t>
                      </a:r>
                      <a:endParaRPr lang="fr-FR" sz="1200" b="1" dirty="0">
                        <a:latin typeface="Times New Roman"/>
                        <a:ea typeface="Times New Roman"/>
                        <a:cs typeface="Times New Roman"/>
                      </a:endParaRPr>
                    </a:p>
                  </a:txBody>
                  <a:tcPr marL="11144" marR="11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6497" name="Rectangle 1"/>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Espace réservé du numéro de diapositive 5"/>
          <p:cNvSpPr>
            <a:spLocks noGrp="1"/>
          </p:cNvSpPr>
          <p:nvPr>
            <p:ph type="sldNum" sz="quarter" idx="12"/>
          </p:nvPr>
        </p:nvSpPr>
        <p:spPr/>
        <p:txBody>
          <a:bodyPr/>
          <a:lstStyle/>
          <a:p>
            <a:fld id="{2312414C-5E0C-435C-9886-9F9673DDAC4B}" type="slidenum">
              <a:rPr lang="fr-FR" smtClean="0"/>
              <a:pPr/>
              <a:t>54</a:t>
            </a:fld>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idx="4294967295"/>
          </p:nvPr>
        </p:nvSpPr>
        <p:spPr>
          <a:xfrm>
            <a:off x="2951164" y="333375"/>
            <a:ext cx="6192837" cy="647700"/>
          </a:xfrm>
        </p:spPr>
        <p:txBody>
          <a:bodyPr>
            <a:normAutofit fontScale="90000"/>
          </a:bodyPr>
          <a:lstStyle/>
          <a:p>
            <a:pPr algn="ctr" eaLnBrk="1" hangingPunct="1"/>
            <a:r>
              <a:rPr lang="fr-FR" sz="3600" dirty="0" smtClean="0"/>
              <a:t>Principes de base</a:t>
            </a:r>
          </a:p>
        </p:txBody>
      </p:sp>
      <p:sp>
        <p:nvSpPr>
          <p:cNvPr id="5" name="Espace réservé du numéro de diapositive 4"/>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D242F4B7-D790-49F8-908E-056EE4E2A78E}" type="slidenum">
              <a:rPr lang="fr-FR" sz="1400">
                <a:solidFill>
                  <a:srgbClr val="FFFFFF"/>
                </a:solidFill>
                <a:latin typeface="+mj-lt"/>
                <a:ea typeface="+mj-ea"/>
                <a:cs typeface="+mj-cs"/>
              </a:rPr>
              <a:pPr algn="ctr" fontAlgn="auto">
                <a:spcBef>
                  <a:spcPts val="0"/>
                </a:spcBef>
                <a:spcAft>
                  <a:spcPts val="0"/>
                </a:spcAft>
                <a:defRPr/>
              </a:pPr>
              <a:t>6</a:t>
            </a:fld>
            <a:endParaRPr lang="fr-FR" sz="1400" dirty="0">
              <a:solidFill>
                <a:srgbClr val="FFFFFF"/>
              </a:solidFill>
              <a:latin typeface="+mj-lt"/>
              <a:ea typeface="+mj-ea"/>
              <a:cs typeface="+mj-cs"/>
            </a:endParaRPr>
          </a:p>
        </p:txBody>
      </p:sp>
      <p:sp>
        <p:nvSpPr>
          <p:cNvPr id="10247" name="Text Box 7"/>
          <p:cNvSpPr txBox="1">
            <a:spLocks noChangeArrowheads="1"/>
          </p:cNvSpPr>
          <p:nvPr/>
        </p:nvSpPr>
        <p:spPr bwMode="auto">
          <a:xfrm>
            <a:off x="250826" y="1341439"/>
            <a:ext cx="2879725" cy="369332"/>
          </a:xfrm>
          <a:prstGeom prst="rect">
            <a:avLst/>
          </a:prstGeom>
          <a:noFill/>
          <a:ln w="9525">
            <a:noFill/>
            <a:miter lim="800000"/>
            <a:headEnd/>
            <a:tailEnd/>
          </a:ln>
        </p:spPr>
        <p:txBody>
          <a:bodyPr>
            <a:spAutoFit/>
          </a:bodyPr>
          <a:lstStyle/>
          <a:p>
            <a:pPr algn="ctr">
              <a:spcBef>
                <a:spcPct val="50000"/>
              </a:spcBef>
            </a:pPr>
            <a:r>
              <a:rPr lang="fr-FR" dirty="0"/>
              <a:t>La réception des produits</a:t>
            </a:r>
          </a:p>
        </p:txBody>
      </p:sp>
      <p:sp>
        <p:nvSpPr>
          <p:cNvPr id="8197" name="Rectangle 8"/>
          <p:cNvSpPr>
            <a:spLocks noChangeArrowheads="1"/>
          </p:cNvSpPr>
          <p:nvPr/>
        </p:nvSpPr>
        <p:spPr bwMode="auto">
          <a:xfrm>
            <a:off x="395288" y="1341439"/>
            <a:ext cx="2736851" cy="358775"/>
          </a:xfrm>
          <a:prstGeom prst="rect">
            <a:avLst/>
          </a:prstGeom>
          <a:noFill/>
          <a:ln w="38100">
            <a:solidFill>
              <a:schemeClr val="tx1"/>
            </a:solidFill>
            <a:prstDash val="sysDot"/>
            <a:miter lim="800000"/>
            <a:headEnd/>
            <a:tailEnd/>
          </a:ln>
        </p:spPr>
        <p:txBody>
          <a:bodyPr wrap="none" anchor="ctr"/>
          <a:lstStyle/>
          <a:p>
            <a:endParaRPr lang="fr-FR" dirty="0"/>
          </a:p>
        </p:txBody>
      </p:sp>
      <p:sp>
        <p:nvSpPr>
          <p:cNvPr id="10249" name="Rectangle 9"/>
          <p:cNvSpPr>
            <a:spLocks noChangeArrowheads="1"/>
          </p:cNvSpPr>
          <p:nvPr/>
        </p:nvSpPr>
        <p:spPr bwMode="auto">
          <a:xfrm>
            <a:off x="827088" y="2492376"/>
            <a:ext cx="3024187" cy="358775"/>
          </a:xfrm>
          <a:prstGeom prst="rect">
            <a:avLst/>
          </a:prstGeom>
          <a:noFill/>
          <a:ln w="38100">
            <a:solidFill>
              <a:schemeClr val="tx1"/>
            </a:solidFill>
            <a:prstDash val="sysDot"/>
            <a:miter lim="800000"/>
            <a:headEnd/>
            <a:tailEnd/>
          </a:ln>
        </p:spPr>
        <p:txBody>
          <a:bodyPr wrap="none" anchor="ctr"/>
          <a:lstStyle/>
          <a:p>
            <a:pPr algn="ctr"/>
            <a:r>
              <a:rPr lang="fr-FR" dirty="0"/>
              <a:t>Le stockage des produits</a:t>
            </a:r>
          </a:p>
        </p:txBody>
      </p:sp>
      <p:sp>
        <p:nvSpPr>
          <p:cNvPr id="10251" name="Rectangle 11"/>
          <p:cNvSpPr>
            <a:spLocks noChangeArrowheads="1"/>
          </p:cNvSpPr>
          <p:nvPr/>
        </p:nvSpPr>
        <p:spPr bwMode="auto">
          <a:xfrm>
            <a:off x="1403350" y="3429001"/>
            <a:ext cx="3384551" cy="576263"/>
          </a:xfrm>
          <a:prstGeom prst="rect">
            <a:avLst/>
          </a:prstGeom>
          <a:noFill/>
          <a:ln w="38100">
            <a:solidFill>
              <a:schemeClr val="tx1"/>
            </a:solidFill>
            <a:prstDash val="sysDot"/>
            <a:miter lim="800000"/>
            <a:headEnd/>
            <a:tailEnd/>
          </a:ln>
        </p:spPr>
        <p:txBody>
          <a:bodyPr wrap="none" anchor="ctr"/>
          <a:lstStyle/>
          <a:p>
            <a:pPr algn="ctr"/>
            <a:r>
              <a:rPr lang="fr-FR" dirty="0"/>
              <a:t>Déconditionnement et cuisson</a:t>
            </a:r>
          </a:p>
        </p:txBody>
      </p:sp>
      <p:sp>
        <p:nvSpPr>
          <p:cNvPr id="10252" name="Rectangle 12"/>
          <p:cNvSpPr>
            <a:spLocks noChangeArrowheads="1"/>
          </p:cNvSpPr>
          <p:nvPr/>
        </p:nvSpPr>
        <p:spPr bwMode="auto">
          <a:xfrm>
            <a:off x="2124074" y="4724400"/>
            <a:ext cx="3600451" cy="431800"/>
          </a:xfrm>
          <a:prstGeom prst="rect">
            <a:avLst/>
          </a:prstGeom>
          <a:noFill/>
          <a:ln w="38100">
            <a:solidFill>
              <a:schemeClr val="tx1"/>
            </a:solidFill>
            <a:prstDash val="sysDot"/>
            <a:miter lim="800000"/>
            <a:headEnd/>
            <a:tailEnd/>
          </a:ln>
        </p:spPr>
        <p:txBody>
          <a:bodyPr wrap="none" anchor="ctr"/>
          <a:lstStyle/>
          <a:p>
            <a:pPr algn="ctr"/>
            <a:r>
              <a:rPr lang="fr-FR" dirty="0"/>
              <a:t>Le conditionnement des produits</a:t>
            </a:r>
          </a:p>
        </p:txBody>
      </p:sp>
      <p:sp>
        <p:nvSpPr>
          <p:cNvPr id="8201" name="Line 13"/>
          <p:cNvSpPr>
            <a:spLocks noChangeShapeType="1"/>
          </p:cNvSpPr>
          <p:nvPr/>
        </p:nvSpPr>
        <p:spPr bwMode="auto">
          <a:xfrm>
            <a:off x="1835151" y="1773239"/>
            <a:ext cx="0" cy="503237"/>
          </a:xfrm>
          <a:prstGeom prst="line">
            <a:avLst/>
          </a:prstGeom>
          <a:noFill/>
          <a:ln w="9525">
            <a:solidFill>
              <a:schemeClr val="tx1"/>
            </a:solidFill>
            <a:round/>
            <a:headEnd/>
            <a:tailEnd type="triangle" w="med" len="med"/>
          </a:ln>
        </p:spPr>
        <p:txBody>
          <a:bodyPr/>
          <a:lstStyle/>
          <a:p>
            <a:endParaRPr lang="fr-FR" dirty="0"/>
          </a:p>
        </p:txBody>
      </p:sp>
      <p:sp>
        <p:nvSpPr>
          <p:cNvPr id="8202" name="Line 15"/>
          <p:cNvSpPr>
            <a:spLocks noChangeShapeType="1"/>
          </p:cNvSpPr>
          <p:nvPr/>
        </p:nvSpPr>
        <p:spPr bwMode="auto">
          <a:xfrm>
            <a:off x="2484437" y="2924176"/>
            <a:ext cx="0" cy="360363"/>
          </a:xfrm>
          <a:prstGeom prst="line">
            <a:avLst/>
          </a:prstGeom>
          <a:noFill/>
          <a:ln w="19050">
            <a:solidFill>
              <a:schemeClr val="tx1"/>
            </a:solidFill>
            <a:round/>
            <a:headEnd/>
            <a:tailEnd type="triangle" w="med" len="med"/>
          </a:ln>
        </p:spPr>
        <p:txBody>
          <a:bodyPr/>
          <a:lstStyle/>
          <a:p>
            <a:endParaRPr lang="fr-FR" dirty="0"/>
          </a:p>
        </p:txBody>
      </p:sp>
      <p:sp>
        <p:nvSpPr>
          <p:cNvPr id="8203" name="Line 16"/>
          <p:cNvSpPr>
            <a:spLocks noChangeShapeType="1"/>
          </p:cNvSpPr>
          <p:nvPr/>
        </p:nvSpPr>
        <p:spPr bwMode="auto">
          <a:xfrm>
            <a:off x="3492500" y="4149725"/>
            <a:ext cx="0" cy="360363"/>
          </a:xfrm>
          <a:prstGeom prst="line">
            <a:avLst/>
          </a:prstGeom>
          <a:noFill/>
          <a:ln w="19050">
            <a:solidFill>
              <a:schemeClr val="tx1"/>
            </a:solidFill>
            <a:round/>
            <a:headEnd/>
            <a:tailEnd type="triangle" w="med" len="med"/>
          </a:ln>
        </p:spPr>
        <p:txBody>
          <a:bodyPr/>
          <a:lstStyle/>
          <a:p>
            <a:endParaRPr lang="fr-FR" dirty="0"/>
          </a:p>
        </p:txBody>
      </p:sp>
      <p:sp>
        <p:nvSpPr>
          <p:cNvPr id="12" name="Espace réservé du numéro de diapositive 11"/>
          <p:cNvSpPr>
            <a:spLocks noGrp="1"/>
          </p:cNvSpPr>
          <p:nvPr>
            <p:ph type="sldNum" sz="quarter" idx="12"/>
          </p:nvPr>
        </p:nvSpPr>
        <p:spPr/>
        <p:txBody>
          <a:bodyPr/>
          <a:lstStyle/>
          <a:p>
            <a:fld id="{2312414C-5E0C-435C-9886-9F9673DDAC4B}" type="slidenum">
              <a:rPr lang="fr-FR" smtClean="0"/>
              <a:pPr/>
              <a:t>6</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 calcmode="lin" valueType="num">
                                      <p:cBhvr>
                                        <p:cTn id="7" dur="1000" fill="hold"/>
                                        <p:tgtEl>
                                          <p:spTgt spid="102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0249">
                                            <p:txEl>
                                              <p:pRg st="0" end="0"/>
                                            </p:txEl>
                                          </p:spTgt>
                                        </p:tgtEl>
                                        <p:attrNameLst>
                                          <p:attrName>style.visibility</p:attrName>
                                        </p:attrNameLst>
                                      </p:cBhvr>
                                      <p:to>
                                        <p:strVal val="visible"/>
                                      </p:to>
                                    </p:set>
                                    <p:anim calcmode="lin" valueType="num">
                                      <p:cBhvr>
                                        <p:cTn id="13" dur="3000" fill="hold"/>
                                        <p:tgtEl>
                                          <p:spTgt spid="10249">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10249">
                                            <p:txEl>
                                              <p:pRg st="0" end="0"/>
                                            </p:txEl>
                                          </p:spTgt>
                                        </p:tgtEl>
                                        <p:attrNameLst>
                                          <p:attrName>ppt_h</p:attrName>
                                        </p:attrNameLst>
                                      </p:cBhvr>
                                      <p:tavLst>
                                        <p:tav tm="0">
                                          <p:val>
                                            <p:fltVal val="0"/>
                                          </p:val>
                                        </p:tav>
                                        <p:tav tm="100000">
                                          <p:val>
                                            <p:strVal val="#ppt_h"/>
                                          </p:val>
                                        </p:tav>
                                      </p:tavLst>
                                    </p:anim>
                                    <p:anim calcmode="lin" valueType="num">
                                      <p:cBhvr>
                                        <p:cTn id="15" dur="3000" fill="hold"/>
                                        <p:tgtEl>
                                          <p:spTgt spid="1024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10249">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0251">
                                            <p:txEl>
                                              <p:pRg st="0" end="0"/>
                                            </p:txEl>
                                          </p:spTgt>
                                        </p:tgtEl>
                                        <p:attrNameLst>
                                          <p:attrName>style.visibility</p:attrName>
                                        </p:attrNameLst>
                                      </p:cBhvr>
                                      <p:to>
                                        <p:strVal val="visible"/>
                                      </p:to>
                                    </p:set>
                                    <p:anim calcmode="lin" valueType="num">
                                      <p:cBhvr>
                                        <p:cTn id="19" dur="3000" fill="hold"/>
                                        <p:tgtEl>
                                          <p:spTgt spid="10251">
                                            <p:txEl>
                                              <p:pRg st="0" end="0"/>
                                            </p:txEl>
                                          </p:spTgt>
                                        </p:tgtEl>
                                        <p:attrNameLst>
                                          <p:attrName>ppt_w</p:attrName>
                                        </p:attrNameLst>
                                      </p:cBhvr>
                                      <p:tavLst>
                                        <p:tav tm="0">
                                          <p:val>
                                            <p:fltVal val="0"/>
                                          </p:val>
                                        </p:tav>
                                        <p:tav tm="100000">
                                          <p:val>
                                            <p:strVal val="#ppt_w"/>
                                          </p:val>
                                        </p:tav>
                                      </p:tavLst>
                                    </p:anim>
                                    <p:anim calcmode="lin" valueType="num">
                                      <p:cBhvr>
                                        <p:cTn id="20" dur="3000" fill="hold"/>
                                        <p:tgtEl>
                                          <p:spTgt spid="10251">
                                            <p:txEl>
                                              <p:pRg st="0" end="0"/>
                                            </p:txEl>
                                          </p:spTgt>
                                        </p:tgtEl>
                                        <p:attrNameLst>
                                          <p:attrName>ppt_h</p:attrName>
                                        </p:attrNameLst>
                                      </p:cBhvr>
                                      <p:tavLst>
                                        <p:tav tm="0">
                                          <p:val>
                                            <p:fltVal val="0"/>
                                          </p:val>
                                        </p:tav>
                                        <p:tav tm="100000">
                                          <p:val>
                                            <p:strVal val="#ppt_h"/>
                                          </p:val>
                                        </p:tav>
                                      </p:tavLst>
                                    </p:anim>
                                    <p:anim calcmode="lin" valueType="num">
                                      <p:cBhvr>
                                        <p:cTn id="21" dur="3000" fill="hold"/>
                                        <p:tgtEl>
                                          <p:spTgt spid="102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3000" fill="hold"/>
                                        <p:tgtEl>
                                          <p:spTgt spid="10251">
                                            <p:txEl>
                                              <p:pRg st="0" end="0"/>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0252"/>
                                        </p:tgtEl>
                                        <p:attrNameLst>
                                          <p:attrName>style.visibility</p:attrName>
                                        </p:attrNameLst>
                                      </p:cBhvr>
                                      <p:to>
                                        <p:strVal val="visible"/>
                                      </p:to>
                                    </p:set>
                                    <p:anim calcmode="lin" valueType="num">
                                      <p:cBhvr>
                                        <p:cTn id="25" dur="3000" fill="hold"/>
                                        <p:tgtEl>
                                          <p:spTgt spid="10252"/>
                                        </p:tgtEl>
                                        <p:attrNameLst>
                                          <p:attrName>ppt_w</p:attrName>
                                        </p:attrNameLst>
                                      </p:cBhvr>
                                      <p:tavLst>
                                        <p:tav tm="0">
                                          <p:val>
                                            <p:fltVal val="0"/>
                                          </p:val>
                                        </p:tav>
                                        <p:tav tm="100000">
                                          <p:val>
                                            <p:strVal val="#ppt_w"/>
                                          </p:val>
                                        </p:tav>
                                      </p:tavLst>
                                    </p:anim>
                                    <p:anim calcmode="lin" valueType="num">
                                      <p:cBhvr>
                                        <p:cTn id="26" dur="3000" fill="hold"/>
                                        <p:tgtEl>
                                          <p:spTgt spid="10252"/>
                                        </p:tgtEl>
                                        <p:attrNameLst>
                                          <p:attrName>ppt_h</p:attrName>
                                        </p:attrNameLst>
                                      </p:cBhvr>
                                      <p:tavLst>
                                        <p:tav tm="0">
                                          <p:val>
                                            <p:fltVal val="0"/>
                                          </p:val>
                                        </p:tav>
                                        <p:tav tm="100000">
                                          <p:val>
                                            <p:strVal val="#ppt_h"/>
                                          </p:val>
                                        </p:tav>
                                      </p:tavLst>
                                    </p:anim>
                                    <p:anim calcmode="lin" valueType="num">
                                      <p:cBhvr>
                                        <p:cTn id="27" dur="3000" fill="hold"/>
                                        <p:tgtEl>
                                          <p:spTgt spid="10252"/>
                                        </p:tgtEl>
                                        <p:attrNameLst>
                                          <p:attrName>ppt_x</p:attrName>
                                        </p:attrNameLst>
                                      </p:cBhvr>
                                      <p:tavLst>
                                        <p:tav tm="0" fmla="#ppt_x+(cos(-2*pi*(1-$))*-#ppt_x-sin(-2*pi*(1-$))*(1-#ppt_y))*(1-$)">
                                          <p:val>
                                            <p:fltVal val="0"/>
                                          </p:val>
                                        </p:tav>
                                        <p:tav tm="100000">
                                          <p:val>
                                            <p:fltVal val="1"/>
                                          </p:val>
                                        </p:tav>
                                      </p:tavLst>
                                    </p:anim>
                                    <p:anim calcmode="lin" valueType="num">
                                      <p:cBhvr>
                                        <p:cTn id="28" dur="3000" fill="hold"/>
                                        <p:tgtEl>
                                          <p:spTgt spid="102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idx="4294967295"/>
          </p:nvPr>
        </p:nvSpPr>
        <p:spPr>
          <a:xfrm>
            <a:off x="2951164" y="333375"/>
            <a:ext cx="6192837" cy="647700"/>
          </a:xfrm>
        </p:spPr>
        <p:txBody>
          <a:bodyPr>
            <a:normAutofit fontScale="90000"/>
          </a:bodyPr>
          <a:lstStyle/>
          <a:p>
            <a:pPr algn="ctr" eaLnBrk="1" hangingPunct="1"/>
            <a:r>
              <a:rPr lang="fr-FR" sz="3600" dirty="0" smtClean="0"/>
              <a:t>Principes de base</a:t>
            </a:r>
          </a:p>
        </p:txBody>
      </p:sp>
      <p:sp>
        <p:nvSpPr>
          <p:cNvPr id="5" name="Espace réservé du numéro de diapositive 4"/>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15CE22CA-4E71-4B90-A28F-6DD788B55E1A}" type="slidenum">
              <a:rPr lang="fr-FR" sz="1400">
                <a:solidFill>
                  <a:srgbClr val="FFFFFF"/>
                </a:solidFill>
                <a:latin typeface="+mj-lt"/>
                <a:ea typeface="+mj-ea"/>
                <a:cs typeface="+mj-cs"/>
              </a:rPr>
              <a:pPr algn="ctr" fontAlgn="auto">
                <a:spcBef>
                  <a:spcPts val="0"/>
                </a:spcBef>
                <a:spcAft>
                  <a:spcPts val="0"/>
                </a:spcAft>
                <a:defRPr/>
              </a:pPr>
              <a:t>7</a:t>
            </a:fld>
            <a:endParaRPr lang="fr-FR" sz="1400" dirty="0">
              <a:solidFill>
                <a:srgbClr val="FFFFFF"/>
              </a:solidFill>
              <a:latin typeface="+mj-lt"/>
              <a:ea typeface="+mj-ea"/>
              <a:cs typeface="+mj-cs"/>
            </a:endParaRPr>
          </a:p>
        </p:txBody>
      </p:sp>
      <p:sp>
        <p:nvSpPr>
          <p:cNvPr id="109572" name="Text Box 4"/>
          <p:cNvSpPr txBox="1">
            <a:spLocks noChangeArrowheads="1"/>
          </p:cNvSpPr>
          <p:nvPr/>
        </p:nvSpPr>
        <p:spPr bwMode="auto">
          <a:xfrm>
            <a:off x="250826" y="1341438"/>
            <a:ext cx="2879725" cy="1061829"/>
          </a:xfrm>
          <a:prstGeom prst="rect">
            <a:avLst/>
          </a:prstGeom>
          <a:noFill/>
          <a:ln w="9525">
            <a:noFill/>
            <a:miter lim="800000"/>
            <a:headEnd/>
            <a:tailEnd/>
          </a:ln>
        </p:spPr>
        <p:txBody>
          <a:bodyPr>
            <a:spAutoFit/>
          </a:bodyPr>
          <a:lstStyle/>
          <a:p>
            <a:pPr>
              <a:spcBef>
                <a:spcPct val="50000"/>
              </a:spcBef>
            </a:pPr>
            <a:r>
              <a:rPr lang="fr-FR" dirty="0"/>
              <a:t>Aussitôt  conditionnement Refroidissement rapide</a:t>
            </a:r>
          </a:p>
          <a:p>
            <a:pPr>
              <a:spcBef>
                <a:spcPct val="50000"/>
              </a:spcBef>
            </a:pPr>
            <a:endParaRPr lang="fr-FR" dirty="0"/>
          </a:p>
        </p:txBody>
      </p:sp>
      <p:sp>
        <p:nvSpPr>
          <p:cNvPr id="9221" name="Rectangle 5"/>
          <p:cNvSpPr>
            <a:spLocks noChangeArrowheads="1"/>
          </p:cNvSpPr>
          <p:nvPr/>
        </p:nvSpPr>
        <p:spPr bwMode="auto">
          <a:xfrm>
            <a:off x="250826" y="1341438"/>
            <a:ext cx="3025775" cy="647700"/>
          </a:xfrm>
          <a:prstGeom prst="rect">
            <a:avLst/>
          </a:prstGeom>
          <a:noFill/>
          <a:ln w="38100">
            <a:solidFill>
              <a:schemeClr val="tx1"/>
            </a:solidFill>
            <a:prstDash val="sysDot"/>
            <a:miter lim="800000"/>
            <a:headEnd/>
            <a:tailEnd/>
          </a:ln>
        </p:spPr>
        <p:txBody>
          <a:bodyPr wrap="none" anchor="ctr"/>
          <a:lstStyle/>
          <a:p>
            <a:endParaRPr lang="fr-FR" dirty="0"/>
          </a:p>
        </p:txBody>
      </p:sp>
      <p:sp>
        <p:nvSpPr>
          <p:cNvPr id="109574" name="Rectangle 6"/>
          <p:cNvSpPr>
            <a:spLocks noChangeArrowheads="1"/>
          </p:cNvSpPr>
          <p:nvPr/>
        </p:nvSpPr>
        <p:spPr bwMode="auto">
          <a:xfrm>
            <a:off x="827088" y="2636839"/>
            <a:ext cx="3024187" cy="503237"/>
          </a:xfrm>
          <a:prstGeom prst="rect">
            <a:avLst/>
          </a:prstGeom>
          <a:noFill/>
          <a:ln w="38100">
            <a:solidFill>
              <a:schemeClr val="tx1"/>
            </a:solidFill>
            <a:prstDash val="sysDot"/>
            <a:miter lim="800000"/>
            <a:headEnd/>
            <a:tailEnd/>
          </a:ln>
        </p:spPr>
        <p:txBody>
          <a:bodyPr wrap="none" anchor="ctr"/>
          <a:lstStyle/>
          <a:p>
            <a:pPr algn="ctr"/>
            <a:r>
              <a:rPr lang="fr-FR" dirty="0"/>
              <a:t>Stockage en CF</a:t>
            </a:r>
          </a:p>
        </p:txBody>
      </p:sp>
      <p:sp>
        <p:nvSpPr>
          <p:cNvPr id="109576" name="Rectangle 8"/>
          <p:cNvSpPr>
            <a:spLocks noChangeArrowheads="1"/>
          </p:cNvSpPr>
          <p:nvPr/>
        </p:nvSpPr>
        <p:spPr bwMode="auto">
          <a:xfrm>
            <a:off x="1331913" y="3716339"/>
            <a:ext cx="4464051" cy="431800"/>
          </a:xfrm>
          <a:prstGeom prst="rect">
            <a:avLst/>
          </a:prstGeom>
          <a:noFill/>
          <a:ln w="38100">
            <a:solidFill>
              <a:schemeClr val="tx1"/>
            </a:solidFill>
            <a:prstDash val="sysDot"/>
            <a:miter lim="800000"/>
            <a:headEnd/>
            <a:tailEnd/>
          </a:ln>
        </p:spPr>
        <p:txBody>
          <a:bodyPr wrap="none" anchor="ctr"/>
          <a:lstStyle/>
          <a:p>
            <a:pPr algn="ctr"/>
            <a:r>
              <a:rPr lang="fr-FR" dirty="0"/>
              <a:t>Livraison sur les points de consommation</a:t>
            </a:r>
          </a:p>
        </p:txBody>
      </p:sp>
      <p:sp>
        <p:nvSpPr>
          <p:cNvPr id="9224" name="Line 9"/>
          <p:cNvSpPr>
            <a:spLocks noChangeShapeType="1"/>
          </p:cNvSpPr>
          <p:nvPr/>
        </p:nvSpPr>
        <p:spPr bwMode="auto">
          <a:xfrm>
            <a:off x="2339975" y="2205039"/>
            <a:ext cx="0" cy="358775"/>
          </a:xfrm>
          <a:prstGeom prst="line">
            <a:avLst/>
          </a:prstGeom>
          <a:noFill/>
          <a:ln w="9525">
            <a:solidFill>
              <a:schemeClr val="tx1"/>
            </a:solidFill>
            <a:round/>
            <a:headEnd/>
            <a:tailEnd type="triangle" w="med" len="med"/>
          </a:ln>
        </p:spPr>
        <p:txBody>
          <a:bodyPr/>
          <a:lstStyle/>
          <a:p>
            <a:endParaRPr lang="fr-FR" dirty="0"/>
          </a:p>
        </p:txBody>
      </p:sp>
      <p:sp>
        <p:nvSpPr>
          <p:cNvPr id="9225" name="Line 10"/>
          <p:cNvSpPr>
            <a:spLocks noChangeShapeType="1"/>
          </p:cNvSpPr>
          <p:nvPr/>
        </p:nvSpPr>
        <p:spPr bwMode="auto">
          <a:xfrm>
            <a:off x="3132139" y="3284539"/>
            <a:ext cx="0" cy="360362"/>
          </a:xfrm>
          <a:prstGeom prst="line">
            <a:avLst/>
          </a:prstGeom>
          <a:noFill/>
          <a:ln w="19050">
            <a:solidFill>
              <a:schemeClr val="tx1"/>
            </a:solidFill>
            <a:round/>
            <a:headEnd/>
            <a:tailEnd type="triangle" w="med" len="med"/>
          </a:ln>
        </p:spPr>
        <p:txBody>
          <a:bodyPr/>
          <a:lstStyle/>
          <a:p>
            <a:endParaRPr lang="fr-FR" dirty="0"/>
          </a:p>
        </p:txBody>
      </p:sp>
      <p:sp>
        <p:nvSpPr>
          <p:cNvPr id="9226" name="Line 11"/>
          <p:cNvSpPr>
            <a:spLocks noChangeShapeType="1"/>
          </p:cNvSpPr>
          <p:nvPr/>
        </p:nvSpPr>
        <p:spPr bwMode="auto">
          <a:xfrm>
            <a:off x="3492500" y="4221163"/>
            <a:ext cx="0" cy="360362"/>
          </a:xfrm>
          <a:prstGeom prst="line">
            <a:avLst/>
          </a:prstGeom>
          <a:noFill/>
          <a:ln w="19050">
            <a:solidFill>
              <a:schemeClr val="tx1"/>
            </a:solidFill>
            <a:round/>
            <a:headEnd/>
            <a:tailEnd type="triangle" w="med" len="med"/>
          </a:ln>
        </p:spPr>
        <p:txBody>
          <a:bodyPr/>
          <a:lstStyle/>
          <a:p>
            <a:endParaRPr lang="fr-FR" dirty="0"/>
          </a:p>
        </p:txBody>
      </p:sp>
      <p:sp>
        <p:nvSpPr>
          <p:cNvPr id="109594" name="Rectangle 26"/>
          <p:cNvSpPr>
            <a:spLocks noChangeArrowheads="1"/>
          </p:cNvSpPr>
          <p:nvPr/>
        </p:nvSpPr>
        <p:spPr bwMode="auto">
          <a:xfrm>
            <a:off x="4211637" y="5516563"/>
            <a:ext cx="4464051" cy="431800"/>
          </a:xfrm>
          <a:prstGeom prst="rect">
            <a:avLst/>
          </a:prstGeom>
          <a:noFill/>
          <a:ln w="38100">
            <a:solidFill>
              <a:schemeClr val="tx1"/>
            </a:solidFill>
            <a:prstDash val="sysDot"/>
            <a:miter lim="800000"/>
            <a:headEnd/>
            <a:tailEnd/>
          </a:ln>
        </p:spPr>
        <p:txBody>
          <a:bodyPr wrap="none" anchor="ctr"/>
          <a:lstStyle/>
          <a:p>
            <a:pPr algn="ctr"/>
            <a:r>
              <a:rPr lang="fr-FR" dirty="0"/>
              <a:t>Remise en température </a:t>
            </a:r>
          </a:p>
        </p:txBody>
      </p:sp>
      <p:sp>
        <p:nvSpPr>
          <p:cNvPr id="109595" name="Rectangle 27"/>
          <p:cNvSpPr>
            <a:spLocks noChangeArrowheads="1"/>
          </p:cNvSpPr>
          <p:nvPr/>
        </p:nvSpPr>
        <p:spPr bwMode="auto">
          <a:xfrm>
            <a:off x="3779839" y="4508500"/>
            <a:ext cx="3024187" cy="433388"/>
          </a:xfrm>
          <a:prstGeom prst="rect">
            <a:avLst/>
          </a:prstGeom>
          <a:noFill/>
          <a:ln w="38100">
            <a:solidFill>
              <a:schemeClr val="tx1"/>
            </a:solidFill>
            <a:prstDash val="sysDot"/>
            <a:miter lim="800000"/>
            <a:headEnd/>
            <a:tailEnd/>
          </a:ln>
        </p:spPr>
        <p:txBody>
          <a:bodyPr wrap="none" anchor="ctr"/>
          <a:lstStyle/>
          <a:p>
            <a:pPr algn="ctr"/>
            <a:r>
              <a:rPr lang="fr-FR" dirty="0"/>
              <a:t>Stockage en CF</a:t>
            </a:r>
          </a:p>
        </p:txBody>
      </p:sp>
      <p:sp>
        <p:nvSpPr>
          <p:cNvPr id="9229" name="Line 28"/>
          <p:cNvSpPr>
            <a:spLocks noChangeShapeType="1"/>
          </p:cNvSpPr>
          <p:nvPr/>
        </p:nvSpPr>
        <p:spPr bwMode="auto">
          <a:xfrm>
            <a:off x="5724525" y="5084764"/>
            <a:ext cx="0" cy="360362"/>
          </a:xfrm>
          <a:prstGeom prst="line">
            <a:avLst/>
          </a:prstGeom>
          <a:noFill/>
          <a:ln w="19050">
            <a:solidFill>
              <a:schemeClr val="tx1"/>
            </a:solidFill>
            <a:round/>
            <a:headEnd/>
            <a:tailEnd type="triangle" w="med" len="med"/>
          </a:ln>
        </p:spPr>
        <p:txBody>
          <a:bodyPr/>
          <a:lstStyle/>
          <a:p>
            <a:endParaRPr lang="fr-FR" dirty="0"/>
          </a:p>
        </p:txBody>
      </p:sp>
      <p:sp>
        <p:nvSpPr>
          <p:cNvPr id="14" name="Espace réservé du numéro de diapositive 13"/>
          <p:cNvSpPr>
            <a:spLocks noGrp="1"/>
          </p:cNvSpPr>
          <p:nvPr>
            <p:ph type="sldNum" sz="quarter" idx="12"/>
          </p:nvPr>
        </p:nvSpPr>
        <p:spPr/>
        <p:txBody>
          <a:bodyPr/>
          <a:lstStyle/>
          <a:p>
            <a:fld id="{2312414C-5E0C-435C-9886-9F9673DDAC4B}" type="slidenum">
              <a:rPr lang="fr-FR" smtClean="0"/>
              <a:pPr/>
              <a:t>7</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anim calcmode="lin" valueType="num">
                                      <p:cBhvr>
                                        <p:cTn id="7" dur="3000" fill="hold"/>
                                        <p:tgtEl>
                                          <p:spTgt spid="109572">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09572">
                                            <p:txEl>
                                              <p:pRg st="0" end="0"/>
                                            </p:txEl>
                                          </p:spTgt>
                                        </p:tgtEl>
                                        <p:attrNameLst>
                                          <p:attrName>ppt_h</p:attrName>
                                        </p:attrNameLst>
                                      </p:cBhvr>
                                      <p:tavLst>
                                        <p:tav tm="0">
                                          <p:val>
                                            <p:fltVal val="0"/>
                                          </p:val>
                                        </p:tav>
                                        <p:tav tm="100000">
                                          <p:val>
                                            <p:strVal val="#ppt_h"/>
                                          </p:val>
                                        </p:tav>
                                      </p:tavLst>
                                    </p:anim>
                                    <p:anim calcmode="lin" valueType="num">
                                      <p:cBhvr>
                                        <p:cTn id="9" dur="3000" fill="hold"/>
                                        <p:tgtEl>
                                          <p:spTgt spid="10957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0957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9574">
                                            <p:txEl>
                                              <p:pRg st="0" end="0"/>
                                            </p:txEl>
                                          </p:spTgt>
                                        </p:tgtEl>
                                        <p:attrNameLst>
                                          <p:attrName>style.visibility</p:attrName>
                                        </p:attrNameLst>
                                      </p:cBhvr>
                                      <p:to>
                                        <p:strVal val="visible"/>
                                      </p:to>
                                    </p:set>
                                    <p:anim calcmode="lin" valueType="num">
                                      <p:cBhvr>
                                        <p:cTn id="15" dur="3000" fill="hold"/>
                                        <p:tgtEl>
                                          <p:spTgt spid="109574">
                                            <p:txEl>
                                              <p:pRg st="0" end="0"/>
                                            </p:txEl>
                                          </p:spTgt>
                                        </p:tgtEl>
                                        <p:attrNameLst>
                                          <p:attrName>ppt_w</p:attrName>
                                        </p:attrNameLst>
                                      </p:cBhvr>
                                      <p:tavLst>
                                        <p:tav tm="0">
                                          <p:val>
                                            <p:fltVal val="0"/>
                                          </p:val>
                                        </p:tav>
                                        <p:tav tm="100000">
                                          <p:val>
                                            <p:strVal val="#ppt_w"/>
                                          </p:val>
                                        </p:tav>
                                      </p:tavLst>
                                    </p:anim>
                                    <p:anim calcmode="lin" valueType="num">
                                      <p:cBhvr>
                                        <p:cTn id="16" dur="3000" fill="hold"/>
                                        <p:tgtEl>
                                          <p:spTgt spid="109574">
                                            <p:txEl>
                                              <p:pRg st="0" end="0"/>
                                            </p:txEl>
                                          </p:spTgt>
                                        </p:tgtEl>
                                        <p:attrNameLst>
                                          <p:attrName>ppt_h</p:attrName>
                                        </p:attrNameLst>
                                      </p:cBhvr>
                                      <p:tavLst>
                                        <p:tav tm="0">
                                          <p:val>
                                            <p:fltVal val="0"/>
                                          </p:val>
                                        </p:tav>
                                        <p:tav tm="100000">
                                          <p:val>
                                            <p:strVal val="#ppt_h"/>
                                          </p:val>
                                        </p:tav>
                                      </p:tavLst>
                                    </p:anim>
                                    <p:anim calcmode="lin" valueType="num">
                                      <p:cBhvr>
                                        <p:cTn id="17" dur="3000" fill="hold"/>
                                        <p:tgtEl>
                                          <p:spTgt spid="10957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3000" fill="hold"/>
                                        <p:tgtEl>
                                          <p:spTgt spid="109574">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109576">
                                            <p:txEl>
                                              <p:pRg st="0" end="0"/>
                                            </p:txEl>
                                          </p:spTgt>
                                        </p:tgtEl>
                                        <p:attrNameLst>
                                          <p:attrName>style.visibility</p:attrName>
                                        </p:attrNameLst>
                                      </p:cBhvr>
                                      <p:to>
                                        <p:strVal val="visible"/>
                                      </p:to>
                                    </p:set>
                                    <p:anim calcmode="lin" valueType="num">
                                      <p:cBhvr>
                                        <p:cTn id="21" dur="3000" fill="hold"/>
                                        <p:tgtEl>
                                          <p:spTgt spid="109576">
                                            <p:txEl>
                                              <p:pRg st="0" end="0"/>
                                            </p:txEl>
                                          </p:spTgt>
                                        </p:tgtEl>
                                        <p:attrNameLst>
                                          <p:attrName>ppt_w</p:attrName>
                                        </p:attrNameLst>
                                      </p:cBhvr>
                                      <p:tavLst>
                                        <p:tav tm="0">
                                          <p:val>
                                            <p:fltVal val="0"/>
                                          </p:val>
                                        </p:tav>
                                        <p:tav tm="100000">
                                          <p:val>
                                            <p:strVal val="#ppt_w"/>
                                          </p:val>
                                        </p:tav>
                                      </p:tavLst>
                                    </p:anim>
                                    <p:anim calcmode="lin" valueType="num">
                                      <p:cBhvr>
                                        <p:cTn id="22" dur="3000" fill="hold"/>
                                        <p:tgtEl>
                                          <p:spTgt spid="109576">
                                            <p:txEl>
                                              <p:pRg st="0" end="0"/>
                                            </p:txEl>
                                          </p:spTgt>
                                        </p:tgtEl>
                                        <p:attrNameLst>
                                          <p:attrName>ppt_h</p:attrName>
                                        </p:attrNameLst>
                                      </p:cBhvr>
                                      <p:tavLst>
                                        <p:tav tm="0">
                                          <p:val>
                                            <p:fltVal val="0"/>
                                          </p:val>
                                        </p:tav>
                                        <p:tav tm="100000">
                                          <p:val>
                                            <p:strVal val="#ppt_h"/>
                                          </p:val>
                                        </p:tav>
                                      </p:tavLst>
                                    </p:anim>
                                    <p:anim calcmode="lin" valueType="num">
                                      <p:cBhvr>
                                        <p:cTn id="23" dur="3000" fill="hold"/>
                                        <p:tgtEl>
                                          <p:spTgt spid="10957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3000" fill="hold"/>
                                        <p:tgtEl>
                                          <p:spTgt spid="109576">
                                            <p:txEl>
                                              <p:pRg st="0" end="0"/>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nodeType="withEffect">
                                  <p:stCondLst>
                                    <p:cond delay="0"/>
                                  </p:stCondLst>
                                  <p:childTnLst>
                                    <p:set>
                                      <p:cBhvr>
                                        <p:cTn id="26" dur="1" fill="hold">
                                          <p:stCondLst>
                                            <p:cond delay="0"/>
                                          </p:stCondLst>
                                        </p:cTn>
                                        <p:tgtEl>
                                          <p:spTgt spid="109595">
                                            <p:txEl>
                                              <p:pRg st="0" end="0"/>
                                            </p:txEl>
                                          </p:spTgt>
                                        </p:tgtEl>
                                        <p:attrNameLst>
                                          <p:attrName>style.visibility</p:attrName>
                                        </p:attrNameLst>
                                      </p:cBhvr>
                                      <p:to>
                                        <p:strVal val="visible"/>
                                      </p:to>
                                    </p:set>
                                    <p:anim calcmode="lin" valueType="num">
                                      <p:cBhvr>
                                        <p:cTn id="27" dur="3000" fill="hold"/>
                                        <p:tgtEl>
                                          <p:spTgt spid="109595">
                                            <p:txEl>
                                              <p:pRg st="0" end="0"/>
                                            </p:txEl>
                                          </p:spTgt>
                                        </p:tgtEl>
                                        <p:attrNameLst>
                                          <p:attrName>ppt_w</p:attrName>
                                        </p:attrNameLst>
                                      </p:cBhvr>
                                      <p:tavLst>
                                        <p:tav tm="0">
                                          <p:val>
                                            <p:fltVal val="0"/>
                                          </p:val>
                                        </p:tav>
                                        <p:tav tm="100000">
                                          <p:val>
                                            <p:strVal val="#ppt_w"/>
                                          </p:val>
                                        </p:tav>
                                      </p:tavLst>
                                    </p:anim>
                                    <p:anim calcmode="lin" valueType="num">
                                      <p:cBhvr>
                                        <p:cTn id="28" dur="3000" fill="hold"/>
                                        <p:tgtEl>
                                          <p:spTgt spid="109595">
                                            <p:txEl>
                                              <p:pRg st="0" end="0"/>
                                            </p:txEl>
                                          </p:spTgt>
                                        </p:tgtEl>
                                        <p:attrNameLst>
                                          <p:attrName>ppt_h</p:attrName>
                                        </p:attrNameLst>
                                      </p:cBhvr>
                                      <p:tavLst>
                                        <p:tav tm="0">
                                          <p:val>
                                            <p:fltVal val="0"/>
                                          </p:val>
                                        </p:tav>
                                        <p:tav tm="100000">
                                          <p:val>
                                            <p:strVal val="#ppt_h"/>
                                          </p:val>
                                        </p:tav>
                                      </p:tavLst>
                                    </p:anim>
                                    <p:anim calcmode="lin" valueType="num">
                                      <p:cBhvr>
                                        <p:cTn id="29" dur="3000" fill="hold"/>
                                        <p:tgtEl>
                                          <p:spTgt spid="1095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0" dur="3000" fill="hold"/>
                                        <p:tgtEl>
                                          <p:spTgt spid="109595">
                                            <p:txEl>
                                              <p:pRg st="0" end="0"/>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nodeType="withEffect">
                                  <p:stCondLst>
                                    <p:cond delay="0"/>
                                  </p:stCondLst>
                                  <p:childTnLst>
                                    <p:set>
                                      <p:cBhvr>
                                        <p:cTn id="32" dur="1" fill="hold">
                                          <p:stCondLst>
                                            <p:cond delay="0"/>
                                          </p:stCondLst>
                                        </p:cTn>
                                        <p:tgtEl>
                                          <p:spTgt spid="109594">
                                            <p:txEl>
                                              <p:pRg st="0" end="0"/>
                                            </p:txEl>
                                          </p:spTgt>
                                        </p:tgtEl>
                                        <p:attrNameLst>
                                          <p:attrName>style.visibility</p:attrName>
                                        </p:attrNameLst>
                                      </p:cBhvr>
                                      <p:to>
                                        <p:strVal val="visible"/>
                                      </p:to>
                                    </p:set>
                                    <p:anim calcmode="lin" valueType="num">
                                      <p:cBhvr>
                                        <p:cTn id="33" dur="3000" fill="hold"/>
                                        <p:tgtEl>
                                          <p:spTgt spid="109594">
                                            <p:txEl>
                                              <p:pRg st="0" end="0"/>
                                            </p:txEl>
                                          </p:spTgt>
                                        </p:tgtEl>
                                        <p:attrNameLst>
                                          <p:attrName>ppt_w</p:attrName>
                                        </p:attrNameLst>
                                      </p:cBhvr>
                                      <p:tavLst>
                                        <p:tav tm="0">
                                          <p:val>
                                            <p:fltVal val="0"/>
                                          </p:val>
                                        </p:tav>
                                        <p:tav tm="100000">
                                          <p:val>
                                            <p:strVal val="#ppt_w"/>
                                          </p:val>
                                        </p:tav>
                                      </p:tavLst>
                                    </p:anim>
                                    <p:anim calcmode="lin" valueType="num">
                                      <p:cBhvr>
                                        <p:cTn id="34" dur="3000" fill="hold"/>
                                        <p:tgtEl>
                                          <p:spTgt spid="109594">
                                            <p:txEl>
                                              <p:pRg st="0" end="0"/>
                                            </p:txEl>
                                          </p:spTgt>
                                        </p:tgtEl>
                                        <p:attrNameLst>
                                          <p:attrName>ppt_h</p:attrName>
                                        </p:attrNameLst>
                                      </p:cBhvr>
                                      <p:tavLst>
                                        <p:tav tm="0">
                                          <p:val>
                                            <p:fltVal val="0"/>
                                          </p:val>
                                        </p:tav>
                                        <p:tav tm="100000">
                                          <p:val>
                                            <p:strVal val="#ppt_h"/>
                                          </p:val>
                                        </p:tav>
                                      </p:tavLst>
                                    </p:anim>
                                    <p:anim calcmode="lin" valueType="num">
                                      <p:cBhvr>
                                        <p:cTn id="35" dur="3000" fill="hold"/>
                                        <p:tgtEl>
                                          <p:spTgt spid="10959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3000" fill="hold"/>
                                        <p:tgtEl>
                                          <p:spTgt spid="10959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idx="4294967295"/>
          </p:nvPr>
        </p:nvSpPr>
        <p:spPr>
          <a:xfrm>
            <a:off x="2951164" y="333375"/>
            <a:ext cx="6192837" cy="647700"/>
          </a:xfrm>
        </p:spPr>
        <p:txBody>
          <a:bodyPr>
            <a:normAutofit fontScale="90000"/>
          </a:bodyPr>
          <a:lstStyle/>
          <a:p>
            <a:pPr algn="ctr" eaLnBrk="1" hangingPunct="1"/>
            <a:r>
              <a:rPr lang="fr-FR" sz="3600" dirty="0" smtClean="0"/>
              <a:t>Principes de base</a:t>
            </a:r>
          </a:p>
        </p:txBody>
      </p:sp>
      <p:sp>
        <p:nvSpPr>
          <p:cNvPr id="5" name="Espace réservé du numéro de diapositive 4"/>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FFADE728-603F-418F-9F9B-8113AA203B2A}" type="slidenum">
              <a:rPr lang="fr-FR" sz="1400">
                <a:solidFill>
                  <a:srgbClr val="FFFFFF"/>
                </a:solidFill>
                <a:latin typeface="+mj-lt"/>
                <a:ea typeface="+mj-ea"/>
                <a:cs typeface="+mj-cs"/>
              </a:rPr>
              <a:pPr algn="ctr" fontAlgn="auto">
                <a:spcBef>
                  <a:spcPts val="0"/>
                </a:spcBef>
                <a:spcAft>
                  <a:spcPts val="0"/>
                </a:spcAft>
                <a:defRPr/>
              </a:pPr>
              <a:t>8</a:t>
            </a:fld>
            <a:endParaRPr lang="fr-FR" sz="1400" dirty="0">
              <a:solidFill>
                <a:srgbClr val="FFFFFF"/>
              </a:solidFill>
              <a:latin typeface="+mj-lt"/>
              <a:ea typeface="+mj-ea"/>
              <a:cs typeface="+mj-cs"/>
            </a:endParaRPr>
          </a:p>
        </p:txBody>
      </p:sp>
      <p:sp>
        <p:nvSpPr>
          <p:cNvPr id="10244" name="Text Box 4"/>
          <p:cNvSpPr txBox="1">
            <a:spLocks noChangeArrowheads="1"/>
          </p:cNvSpPr>
          <p:nvPr/>
        </p:nvSpPr>
        <p:spPr bwMode="auto">
          <a:xfrm>
            <a:off x="250826" y="1341439"/>
            <a:ext cx="2879725" cy="369332"/>
          </a:xfrm>
          <a:prstGeom prst="rect">
            <a:avLst/>
          </a:prstGeom>
          <a:noFill/>
          <a:ln w="9525">
            <a:noFill/>
            <a:miter lim="800000"/>
            <a:headEnd/>
            <a:tailEnd/>
          </a:ln>
        </p:spPr>
        <p:txBody>
          <a:bodyPr>
            <a:spAutoFit/>
          </a:bodyPr>
          <a:lstStyle/>
          <a:p>
            <a:pPr algn="ctr">
              <a:spcBef>
                <a:spcPct val="50000"/>
              </a:spcBef>
            </a:pPr>
            <a:r>
              <a:rPr lang="fr-FR" dirty="0" smtClean="0"/>
              <a:t>      La </a:t>
            </a:r>
            <a:r>
              <a:rPr lang="fr-FR" dirty="0"/>
              <a:t>réception des produits</a:t>
            </a:r>
          </a:p>
        </p:txBody>
      </p:sp>
      <p:sp>
        <p:nvSpPr>
          <p:cNvPr id="10245" name="Rectangle 5"/>
          <p:cNvSpPr>
            <a:spLocks noChangeArrowheads="1"/>
          </p:cNvSpPr>
          <p:nvPr/>
        </p:nvSpPr>
        <p:spPr bwMode="auto">
          <a:xfrm>
            <a:off x="395288" y="1341439"/>
            <a:ext cx="2736851" cy="358775"/>
          </a:xfrm>
          <a:prstGeom prst="rect">
            <a:avLst/>
          </a:prstGeom>
          <a:noFill/>
          <a:ln w="38100">
            <a:solidFill>
              <a:schemeClr val="tx1"/>
            </a:solidFill>
            <a:prstDash val="sysDot"/>
            <a:miter lim="800000"/>
            <a:headEnd/>
            <a:tailEnd/>
          </a:ln>
        </p:spPr>
        <p:txBody>
          <a:bodyPr wrap="none" anchor="ctr"/>
          <a:lstStyle/>
          <a:p>
            <a:endParaRPr lang="fr-FR" dirty="0"/>
          </a:p>
        </p:txBody>
      </p:sp>
      <p:sp>
        <p:nvSpPr>
          <p:cNvPr id="10246" name="Rectangle 6"/>
          <p:cNvSpPr>
            <a:spLocks noChangeArrowheads="1"/>
          </p:cNvSpPr>
          <p:nvPr/>
        </p:nvSpPr>
        <p:spPr bwMode="auto">
          <a:xfrm>
            <a:off x="827088" y="2492376"/>
            <a:ext cx="3024187" cy="358775"/>
          </a:xfrm>
          <a:prstGeom prst="rect">
            <a:avLst/>
          </a:prstGeom>
          <a:noFill/>
          <a:ln w="38100">
            <a:solidFill>
              <a:schemeClr val="tx1"/>
            </a:solidFill>
            <a:prstDash val="sysDot"/>
            <a:miter lim="800000"/>
            <a:headEnd/>
            <a:tailEnd/>
          </a:ln>
        </p:spPr>
        <p:txBody>
          <a:bodyPr wrap="none" anchor="ctr"/>
          <a:lstStyle/>
          <a:p>
            <a:pPr algn="ctr"/>
            <a:r>
              <a:rPr lang="fr-FR" dirty="0"/>
              <a:t>Le stockage des produits</a:t>
            </a:r>
          </a:p>
        </p:txBody>
      </p:sp>
      <p:sp>
        <p:nvSpPr>
          <p:cNvPr id="10247" name="Rectangle 7"/>
          <p:cNvSpPr>
            <a:spLocks noChangeArrowheads="1"/>
          </p:cNvSpPr>
          <p:nvPr/>
        </p:nvSpPr>
        <p:spPr bwMode="auto">
          <a:xfrm>
            <a:off x="1331913" y="3429001"/>
            <a:ext cx="3455987" cy="576263"/>
          </a:xfrm>
          <a:prstGeom prst="rect">
            <a:avLst/>
          </a:prstGeom>
          <a:noFill/>
          <a:ln w="38100">
            <a:solidFill>
              <a:schemeClr val="tx1"/>
            </a:solidFill>
            <a:prstDash val="sysDot"/>
            <a:miter lim="800000"/>
            <a:headEnd/>
            <a:tailEnd/>
          </a:ln>
        </p:spPr>
        <p:txBody>
          <a:bodyPr wrap="none" anchor="ctr"/>
          <a:lstStyle/>
          <a:p>
            <a:pPr algn="ctr"/>
            <a:r>
              <a:rPr lang="fr-FR" dirty="0"/>
              <a:t>Déconditionnement et cuisson</a:t>
            </a:r>
          </a:p>
        </p:txBody>
      </p:sp>
      <p:sp>
        <p:nvSpPr>
          <p:cNvPr id="10248" name="Rectangle 8"/>
          <p:cNvSpPr>
            <a:spLocks noChangeArrowheads="1"/>
          </p:cNvSpPr>
          <p:nvPr/>
        </p:nvSpPr>
        <p:spPr bwMode="auto">
          <a:xfrm>
            <a:off x="2124074" y="4724400"/>
            <a:ext cx="3600451" cy="431800"/>
          </a:xfrm>
          <a:prstGeom prst="rect">
            <a:avLst/>
          </a:prstGeom>
          <a:noFill/>
          <a:ln w="38100">
            <a:solidFill>
              <a:schemeClr val="tx1"/>
            </a:solidFill>
            <a:prstDash val="sysDot"/>
            <a:miter lim="800000"/>
            <a:headEnd/>
            <a:tailEnd/>
          </a:ln>
        </p:spPr>
        <p:txBody>
          <a:bodyPr wrap="none" anchor="ctr"/>
          <a:lstStyle/>
          <a:p>
            <a:pPr algn="ctr"/>
            <a:r>
              <a:rPr lang="fr-FR" dirty="0"/>
              <a:t>Le conditionnement des produits</a:t>
            </a:r>
          </a:p>
        </p:txBody>
      </p:sp>
      <p:sp>
        <p:nvSpPr>
          <p:cNvPr id="10249" name="Line 9"/>
          <p:cNvSpPr>
            <a:spLocks noChangeShapeType="1"/>
          </p:cNvSpPr>
          <p:nvPr/>
        </p:nvSpPr>
        <p:spPr bwMode="auto">
          <a:xfrm>
            <a:off x="1835151" y="1773239"/>
            <a:ext cx="0" cy="503237"/>
          </a:xfrm>
          <a:prstGeom prst="line">
            <a:avLst/>
          </a:prstGeom>
          <a:noFill/>
          <a:ln w="9525">
            <a:solidFill>
              <a:schemeClr val="tx1"/>
            </a:solidFill>
            <a:round/>
            <a:headEnd/>
            <a:tailEnd type="triangle" w="med" len="med"/>
          </a:ln>
        </p:spPr>
        <p:txBody>
          <a:bodyPr/>
          <a:lstStyle/>
          <a:p>
            <a:endParaRPr lang="fr-FR" dirty="0"/>
          </a:p>
        </p:txBody>
      </p:sp>
      <p:sp>
        <p:nvSpPr>
          <p:cNvPr id="10250" name="Line 10"/>
          <p:cNvSpPr>
            <a:spLocks noChangeShapeType="1"/>
          </p:cNvSpPr>
          <p:nvPr/>
        </p:nvSpPr>
        <p:spPr bwMode="auto">
          <a:xfrm>
            <a:off x="2484437" y="2924176"/>
            <a:ext cx="0" cy="360363"/>
          </a:xfrm>
          <a:prstGeom prst="line">
            <a:avLst/>
          </a:prstGeom>
          <a:noFill/>
          <a:ln w="19050">
            <a:solidFill>
              <a:schemeClr val="tx1"/>
            </a:solidFill>
            <a:round/>
            <a:headEnd/>
            <a:tailEnd type="triangle" w="med" len="med"/>
          </a:ln>
        </p:spPr>
        <p:txBody>
          <a:bodyPr/>
          <a:lstStyle/>
          <a:p>
            <a:endParaRPr lang="fr-FR" dirty="0"/>
          </a:p>
        </p:txBody>
      </p:sp>
      <p:sp>
        <p:nvSpPr>
          <p:cNvPr id="10251" name="Line 11"/>
          <p:cNvSpPr>
            <a:spLocks noChangeShapeType="1"/>
          </p:cNvSpPr>
          <p:nvPr/>
        </p:nvSpPr>
        <p:spPr bwMode="auto">
          <a:xfrm>
            <a:off x="3492500" y="4149725"/>
            <a:ext cx="0" cy="360363"/>
          </a:xfrm>
          <a:prstGeom prst="line">
            <a:avLst/>
          </a:prstGeom>
          <a:noFill/>
          <a:ln w="19050">
            <a:solidFill>
              <a:schemeClr val="tx1"/>
            </a:solidFill>
            <a:round/>
            <a:headEnd/>
            <a:tailEnd type="triangle" w="med" len="med"/>
          </a:ln>
        </p:spPr>
        <p:txBody>
          <a:bodyPr/>
          <a:lstStyle/>
          <a:p>
            <a:endParaRPr lang="fr-FR" dirty="0"/>
          </a:p>
        </p:txBody>
      </p:sp>
      <p:sp>
        <p:nvSpPr>
          <p:cNvPr id="110604" name="Text Box 12"/>
          <p:cNvSpPr txBox="1">
            <a:spLocks noChangeArrowheads="1"/>
          </p:cNvSpPr>
          <p:nvPr/>
        </p:nvSpPr>
        <p:spPr bwMode="auto">
          <a:xfrm>
            <a:off x="4716463" y="1196976"/>
            <a:ext cx="3816351" cy="646331"/>
          </a:xfrm>
          <a:prstGeom prst="rect">
            <a:avLst/>
          </a:prstGeom>
          <a:noFill/>
          <a:ln w="9525">
            <a:noFill/>
            <a:miter lim="800000"/>
            <a:headEnd/>
            <a:tailEnd/>
          </a:ln>
        </p:spPr>
        <p:txBody>
          <a:bodyPr>
            <a:spAutoFit/>
          </a:bodyPr>
          <a:lstStyle/>
          <a:p>
            <a:pPr>
              <a:spcBef>
                <a:spcPct val="50000"/>
              </a:spcBef>
            </a:pPr>
            <a:r>
              <a:rPr lang="fr-FR" dirty="0"/>
              <a:t>Qui doit ce faire selon les procédures de réception</a:t>
            </a:r>
          </a:p>
        </p:txBody>
      </p:sp>
      <p:sp>
        <p:nvSpPr>
          <p:cNvPr id="10253" name="Line 13"/>
          <p:cNvSpPr>
            <a:spLocks noChangeShapeType="1"/>
          </p:cNvSpPr>
          <p:nvPr/>
        </p:nvSpPr>
        <p:spPr bwMode="auto">
          <a:xfrm>
            <a:off x="3348039" y="1557338"/>
            <a:ext cx="1295400" cy="0"/>
          </a:xfrm>
          <a:prstGeom prst="line">
            <a:avLst/>
          </a:prstGeom>
          <a:noFill/>
          <a:ln w="9525">
            <a:solidFill>
              <a:schemeClr val="tx1"/>
            </a:solidFill>
            <a:round/>
            <a:headEnd/>
            <a:tailEnd type="triangle" w="med" len="med"/>
          </a:ln>
        </p:spPr>
        <p:txBody>
          <a:bodyPr/>
          <a:lstStyle/>
          <a:p>
            <a:endParaRPr lang="fr-FR" dirty="0"/>
          </a:p>
        </p:txBody>
      </p:sp>
      <p:sp>
        <p:nvSpPr>
          <p:cNvPr id="110606" name="Text Box 14"/>
          <p:cNvSpPr txBox="1">
            <a:spLocks noChangeArrowheads="1"/>
          </p:cNvSpPr>
          <p:nvPr/>
        </p:nvSpPr>
        <p:spPr bwMode="auto">
          <a:xfrm>
            <a:off x="5508625" y="2276475"/>
            <a:ext cx="3240088" cy="646331"/>
          </a:xfrm>
          <a:prstGeom prst="rect">
            <a:avLst/>
          </a:prstGeom>
          <a:noFill/>
          <a:ln w="9525">
            <a:noFill/>
            <a:miter lim="800000"/>
            <a:headEnd/>
            <a:tailEnd/>
          </a:ln>
        </p:spPr>
        <p:txBody>
          <a:bodyPr>
            <a:spAutoFit/>
          </a:bodyPr>
          <a:lstStyle/>
          <a:p>
            <a:pPr>
              <a:spcBef>
                <a:spcPct val="50000"/>
              </a:spcBef>
            </a:pPr>
            <a:r>
              <a:rPr lang="fr-FR" dirty="0"/>
              <a:t>Selon la méthode FIFO en contrôlant la DLC ou DLUO</a:t>
            </a:r>
          </a:p>
        </p:txBody>
      </p:sp>
      <p:sp>
        <p:nvSpPr>
          <p:cNvPr id="10255" name="Line 15"/>
          <p:cNvSpPr>
            <a:spLocks noChangeShapeType="1"/>
          </p:cNvSpPr>
          <p:nvPr/>
        </p:nvSpPr>
        <p:spPr bwMode="auto">
          <a:xfrm>
            <a:off x="3995739" y="2636838"/>
            <a:ext cx="1295400" cy="0"/>
          </a:xfrm>
          <a:prstGeom prst="line">
            <a:avLst/>
          </a:prstGeom>
          <a:noFill/>
          <a:ln w="9525">
            <a:solidFill>
              <a:schemeClr val="tx1"/>
            </a:solidFill>
            <a:round/>
            <a:headEnd/>
            <a:tailEnd type="triangle" w="med" len="med"/>
          </a:ln>
        </p:spPr>
        <p:txBody>
          <a:bodyPr/>
          <a:lstStyle/>
          <a:p>
            <a:endParaRPr lang="fr-FR" dirty="0"/>
          </a:p>
        </p:txBody>
      </p:sp>
      <p:sp>
        <p:nvSpPr>
          <p:cNvPr id="110608" name="Text Box 16"/>
          <p:cNvSpPr txBox="1">
            <a:spLocks noChangeArrowheads="1"/>
          </p:cNvSpPr>
          <p:nvPr/>
        </p:nvSpPr>
        <p:spPr bwMode="auto">
          <a:xfrm>
            <a:off x="5724525" y="3213101"/>
            <a:ext cx="3168651" cy="369332"/>
          </a:xfrm>
          <a:prstGeom prst="rect">
            <a:avLst/>
          </a:prstGeom>
          <a:noFill/>
          <a:ln w="9525">
            <a:noFill/>
            <a:miter lim="800000"/>
            <a:headEnd/>
            <a:tailEnd/>
          </a:ln>
        </p:spPr>
        <p:txBody>
          <a:bodyPr>
            <a:spAutoFit/>
          </a:bodyPr>
          <a:lstStyle/>
          <a:p>
            <a:pPr>
              <a:spcBef>
                <a:spcPct val="50000"/>
              </a:spcBef>
            </a:pPr>
            <a:r>
              <a:rPr lang="fr-FR" dirty="0"/>
              <a:t>Température &gt;ou = à 63°c</a:t>
            </a:r>
          </a:p>
        </p:txBody>
      </p:sp>
      <p:sp>
        <p:nvSpPr>
          <p:cNvPr id="110609" name="Text Box 17"/>
          <p:cNvSpPr txBox="1">
            <a:spLocks noChangeArrowheads="1"/>
          </p:cNvSpPr>
          <p:nvPr/>
        </p:nvSpPr>
        <p:spPr bwMode="auto">
          <a:xfrm>
            <a:off x="6084888" y="3500438"/>
            <a:ext cx="2447925" cy="369332"/>
          </a:xfrm>
          <a:prstGeom prst="rect">
            <a:avLst/>
          </a:prstGeom>
          <a:noFill/>
          <a:ln w="9525">
            <a:noFill/>
            <a:miter lim="800000"/>
            <a:headEnd/>
            <a:tailEnd/>
          </a:ln>
        </p:spPr>
        <p:txBody>
          <a:bodyPr>
            <a:spAutoFit/>
          </a:bodyPr>
          <a:lstStyle/>
          <a:p>
            <a:pPr>
              <a:spcBef>
                <a:spcPct val="50000"/>
              </a:spcBef>
            </a:pPr>
            <a:r>
              <a:rPr lang="fr-FR" dirty="0"/>
              <a:t>A cœur du produit</a:t>
            </a:r>
          </a:p>
        </p:txBody>
      </p:sp>
      <p:sp>
        <p:nvSpPr>
          <p:cNvPr id="10258" name="Line 18"/>
          <p:cNvSpPr>
            <a:spLocks noChangeShapeType="1"/>
          </p:cNvSpPr>
          <p:nvPr/>
        </p:nvSpPr>
        <p:spPr bwMode="auto">
          <a:xfrm>
            <a:off x="5003800" y="3644900"/>
            <a:ext cx="863600" cy="0"/>
          </a:xfrm>
          <a:prstGeom prst="line">
            <a:avLst/>
          </a:prstGeom>
          <a:noFill/>
          <a:ln w="9525">
            <a:solidFill>
              <a:schemeClr val="tx1"/>
            </a:solidFill>
            <a:round/>
            <a:headEnd/>
            <a:tailEnd type="triangle" w="med" len="med"/>
          </a:ln>
        </p:spPr>
        <p:txBody>
          <a:bodyPr/>
          <a:lstStyle/>
          <a:p>
            <a:endParaRPr lang="fr-FR" dirty="0"/>
          </a:p>
        </p:txBody>
      </p:sp>
      <p:sp>
        <p:nvSpPr>
          <p:cNvPr id="110611" name="Text Box 19"/>
          <p:cNvSpPr txBox="1">
            <a:spLocks noChangeArrowheads="1"/>
          </p:cNvSpPr>
          <p:nvPr/>
        </p:nvSpPr>
        <p:spPr bwMode="auto">
          <a:xfrm>
            <a:off x="6300788" y="4508500"/>
            <a:ext cx="2590800" cy="646331"/>
          </a:xfrm>
          <a:prstGeom prst="rect">
            <a:avLst/>
          </a:prstGeom>
          <a:noFill/>
          <a:ln w="9525">
            <a:noFill/>
            <a:miter lim="800000"/>
            <a:headEnd/>
            <a:tailEnd/>
          </a:ln>
        </p:spPr>
        <p:txBody>
          <a:bodyPr>
            <a:spAutoFit/>
          </a:bodyPr>
          <a:lstStyle/>
          <a:p>
            <a:pPr>
              <a:spcBef>
                <a:spcPct val="50000"/>
              </a:spcBef>
            </a:pPr>
            <a:r>
              <a:rPr lang="fr-FR" dirty="0"/>
              <a:t>Dans une zone à température ambiante,</a:t>
            </a:r>
          </a:p>
        </p:txBody>
      </p:sp>
      <p:sp>
        <p:nvSpPr>
          <p:cNvPr id="10260" name="Line 20"/>
          <p:cNvSpPr>
            <a:spLocks noChangeShapeType="1"/>
          </p:cNvSpPr>
          <p:nvPr/>
        </p:nvSpPr>
        <p:spPr bwMode="auto">
          <a:xfrm>
            <a:off x="5795963" y="4941888"/>
            <a:ext cx="430212" cy="0"/>
          </a:xfrm>
          <a:prstGeom prst="line">
            <a:avLst/>
          </a:prstGeom>
          <a:noFill/>
          <a:ln w="9525">
            <a:solidFill>
              <a:schemeClr val="tx1"/>
            </a:solidFill>
            <a:round/>
            <a:headEnd/>
            <a:tailEnd type="triangle" w="med" len="med"/>
          </a:ln>
        </p:spPr>
        <p:txBody>
          <a:bodyPr/>
          <a:lstStyle/>
          <a:p>
            <a:endParaRPr lang="fr-FR" dirty="0"/>
          </a:p>
        </p:txBody>
      </p:sp>
      <p:sp>
        <p:nvSpPr>
          <p:cNvPr id="110613" name="Text Box 21"/>
          <p:cNvSpPr txBox="1">
            <a:spLocks noChangeArrowheads="1"/>
          </p:cNvSpPr>
          <p:nvPr/>
        </p:nvSpPr>
        <p:spPr bwMode="auto">
          <a:xfrm>
            <a:off x="5364163" y="5445126"/>
            <a:ext cx="3384551" cy="369332"/>
          </a:xfrm>
          <a:prstGeom prst="rect">
            <a:avLst/>
          </a:prstGeom>
          <a:noFill/>
          <a:ln w="9525">
            <a:noFill/>
            <a:miter lim="800000"/>
            <a:headEnd/>
            <a:tailEnd/>
          </a:ln>
        </p:spPr>
        <p:txBody>
          <a:bodyPr>
            <a:spAutoFit/>
          </a:bodyPr>
          <a:lstStyle/>
          <a:p>
            <a:pPr>
              <a:spcBef>
                <a:spcPct val="50000"/>
              </a:spcBef>
            </a:pPr>
            <a:r>
              <a:rPr lang="fr-FR" dirty="0"/>
              <a:t>Mais le + rapidement possible, </a:t>
            </a:r>
          </a:p>
        </p:txBody>
      </p:sp>
      <p:sp>
        <p:nvSpPr>
          <p:cNvPr id="110614" name="Rectangle 22"/>
          <p:cNvSpPr>
            <a:spLocks noChangeArrowheads="1"/>
          </p:cNvSpPr>
          <p:nvPr/>
        </p:nvSpPr>
        <p:spPr bwMode="auto">
          <a:xfrm>
            <a:off x="5508626" y="5949950"/>
            <a:ext cx="3095625" cy="369332"/>
          </a:xfrm>
          <a:prstGeom prst="rect">
            <a:avLst/>
          </a:prstGeom>
          <a:noFill/>
          <a:ln w="9525">
            <a:noFill/>
            <a:miter lim="800000"/>
            <a:headEnd/>
            <a:tailEnd/>
          </a:ln>
        </p:spPr>
        <p:txBody>
          <a:bodyPr>
            <a:spAutoFit/>
          </a:bodyPr>
          <a:lstStyle/>
          <a:p>
            <a:r>
              <a:rPr lang="fr-FR" dirty="0"/>
              <a:t>Juste après cuisson.</a:t>
            </a:r>
          </a:p>
        </p:txBody>
      </p:sp>
      <p:sp>
        <p:nvSpPr>
          <p:cNvPr id="23" name="Espace réservé du numéro de diapositive 22"/>
          <p:cNvSpPr>
            <a:spLocks noGrp="1"/>
          </p:cNvSpPr>
          <p:nvPr>
            <p:ph type="sldNum" sz="quarter" idx="12"/>
          </p:nvPr>
        </p:nvSpPr>
        <p:spPr/>
        <p:txBody>
          <a:bodyPr/>
          <a:lstStyle/>
          <a:p>
            <a:fld id="{2312414C-5E0C-435C-9886-9F9673DDAC4B}" type="slidenum">
              <a:rPr lang="fr-FR" smtClean="0"/>
              <a:pPr/>
              <a:t>8</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0604"/>
                                        </p:tgtEl>
                                        <p:attrNameLst>
                                          <p:attrName>style.visibility</p:attrName>
                                        </p:attrNameLst>
                                      </p:cBhvr>
                                      <p:to>
                                        <p:strVal val="visible"/>
                                      </p:to>
                                    </p:set>
                                    <p:anim calcmode="discrete" valueType="clr">
                                      <p:cBhvr override="childStyle">
                                        <p:cTn id="7" dur="80"/>
                                        <p:tgtEl>
                                          <p:spTgt spid="11060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0604"/>
                                        </p:tgtEl>
                                        <p:attrNameLst>
                                          <p:attrName>fillcolor</p:attrName>
                                        </p:attrNameLst>
                                      </p:cBhvr>
                                      <p:tavLst>
                                        <p:tav tm="0">
                                          <p:val>
                                            <p:clrVal>
                                              <a:schemeClr val="accent2"/>
                                            </p:clrVal>
                                          </p:val>
                                        </p:tav>
                                        <p:tav tm="50000">
                                          <p:val>
                                            <p:clrVal>
                                              <a:schemeClr val="hlink"/>
                                            </p:clrVal>
                                          </p:val>
                                        </p:tav>
                                      </p:tavLst>
                                    </p:anim>
                                    <p:set>
                                      <p:cBhvr>
                                        <p:cTn id="9" dur="80"/>
                                        <p:tgtEl>
                                          <p:spTgt spid="11060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10606">
                                            <p:txEl>
                                              <p:pRg st="0" end="0"/>
                                            </p:txEl>
                                          </p:spTgt>
                                        </p:tgtEl>
                                        <p:attrNameLst>
                                          <p:attrName>style.visibility</p:attrName>
                                        </p:attrNameLst>
                                      </p:cBhvr>
                                      <p:to>
                                        <p:strVal val="visible"/>
                                      </p:to>
                                    </p:set>
                                    <p:anim calcmode="discrete" valueType="clr">
                                      <p:cBhvr override="childStyle">
                                        <p:cTn id="14" dur="80"/>
                                        <p:tgtEl>
                                          <p:spTgt spid="1106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060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1060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10608">
                                            <p:txEl>
                                              <p:pRg st="0" end="0"/>
                                            </p:txEl>
                                          </p:spTgt>
                                        </p:tgtEl>
                                        <p:attrNameLst>
                                          <p:attrName>style.visibility</p:attrName>
                                        </p:attrNameLst>
                                      </p:cBhvr>
                                      <p:to>
                                        <p:strVal val="visible"/>
                                      </p:to>
                                    </p:set>
                                    <p:anim calcmode="discrete" valueType="clr">
                                      <p:cBhvr override="childStyle">
                                        <p:cTn id="21" dur="80"/>
                                        <p:tgtEl>
                                          <p:spTgt spid="11060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0608">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110608">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51" presetClass="entr" presetSubtype="0" fill="hold" nodeType="clickEffect">
                                  <p:stCondLst>
                                    <p:cond delay="0"/>
                                  </p:stCondLst>
                                  <p:childTnLst>
                                    <p:set>
                                      <p:cBhvr>
                                        <p:cTn id="27" dur="1" fill="hold">
                                          <p:stCondLst>
                                            <p:cond delay="0"/>
                                          </p:stCondLst>
                                        </p:cTn>
                                        <p:tgtEl>
                                          <p:spTgt spid="110609">
                                            <p:txEl>
                                              <p:pRg st="0" end="0"/>
                                            </p:txEl>
                                          </p:spTgt>
                                        </p:tgtEl>
                                        <p:attrNameLst>
                                          <p:attrName>style.visibility</p:attrName>
                                        </p:attrNameLst>
                                      </p:cBhvr>
                                      <p:to>
                                        <p:strVal val="visible"/>
                                      </p:to>
                                    </p:set>
                                    <p:animEffect transition="in" filter="fade">
                                      <p:cBhvr>
                                        <p:cTn id="28" dur="770" decel="100000"/>
                                        <p:tgtEl>
                                          <p:spTgt spid="110609">
                                            <p:txEl>
                                              <p:pRg st="0" end="0"/>
                                            </p:txEl>
                                          </p:spTgt>
                                        </p:tgtEl>
                                      </p:cBhvr>
                                    </p:animEffect>
                                    <p:animScale>
                                      <p:cBhvr>
                                        <p:cTn id="29" dur="770" decel="100000"/>
                                        <p:tgtEl>
                                          <p:spTgt spid="110609">
                                            <p:txEl>
                                              <p:pRg st="0" end="0"/>
                                            </p:txEl>
                                          </p:spTgt>
                                        </p:tgtEl>
                                      </p:cBhvr>
                                      <p:from x="10000" y="10000"/>
                                      <p:to x="200000" y="450000"/>
                                    </p:animScale>
                                    <p:animScale>
                                      <p:cBhvr>
                                        <p:cTn id="30" dur="1230" accel="100000" fill="hold">
                                          <p:stCondLst>
                                            <p:cond delay="770"/>
                                          </p:stCondLst>
                                        </p:cTn>
                                        <p:tgtEl>
                                          <p:spTgt spid="110609">
                                            <p:txEl>
                                              <p:pRg st="0" end="0"/>
                                            </p:txEl>
                                          </p:spTgt>
                                        </p:tgtEl>
                                      </p:cBhvr>
                                      <p:from x="200000" y="450000"/>
                                      <p:to x="100000" y="100000"/>
                                    </p:animScale>
                                    <p:set>
                                      <p:cBhvr>
                                        <p:cTn id="31" dur="770" fill="hold"/>
                                        <p:tgtEl>
                                          <p:spTgt spid="110609">
                                            <p:txEl>
                                              <p:pRg st="0" end="0"/>
                                            </p:txEl>
                                          </p:spTgt>
                                        </p:tgtEl>
                                        <p:attrNameLst>
                                          <p:attrName>ppt_x</p:attrName>
                                        </p:attrNameLst>
                                      </p:cBhvr>
                                      <p:to>
                                        <p:strVal val="(0.5)"/>
                                      </p:to>
                                    </p:set>
                                    <p:anim from="(0.5)" to="(#ppt_x)" calcmode="lin" valueType="num">
                                      <p:cBhvr>
                                        <p:cTn id="32" dur="1230" accel="100000" fill="hold">
                                          <p:stCondLst>
                                            <p:cond delay="770"/>
                                          </p:stCondLst>
                                        </p:cTn>
                                        <p:tgtEl>
                                          <p:spTgt spid="110609">
                                            <p:txEl>
                                              <p:pRg st="0" end="0"/>
                                            </p:txEl>
                                          </p:spTgt>
                                        </p:tgtEl>
                                        <p:attrNameLst>
                                          <p:attrName>ppt_x</p:attrName>
                                        </p:attrNameLst>
                                      </p:cBhvr>
                                    </p:anim>
                                    <p:set>
                                      <p:cBhvr>
                                        <p:cTn id="33" dur="770" fill="hold"/>
                                        <p:tgtEl>
                                          <p:spTgt spid="110609">
                                            <p:txEl>
                                              <p:pRg st="0" end="0"/>
                                            </p:txEl>
                                          </p:spTgt>
                                        </p:tgtEl>
                                        <p:attrNameLst>
                                          <p:attrName>ppt_y</p:attrName>
                                        </p:attrNameLst>
                                      </p:cBhvr>
                                      <p:to>
                                        <p:strVal val="(#ppt_y+0.4)"/>
                                      </p:to>
                                    </p:set>
                                    <p:anim from="(#ppt_y+0.4)" to="(#ppt_y)" calcmode="lin" valueType="num">
                                      <p:cBhvr>
                                        <p:cTn id="34" dur="1230" accel="100000" fill="hold">
                                          <p:stCondLst>
                                            <p:cond delay="770"/>
                                          </p:stCondLst>
                                        </p:cTn>
                                        <p:tgtEl>
                                          <p:spTgt spid="110609">
                                            <p:txEl>
                                              <p:pRg st="0" end="0"/>
                                            </p:txEl>
                                          </p:spTgt>
                                        </p:tgtEl>
                                        <p:attrNameLst>
                                          <p:attrName>ppt_y</p:attrName>
                                        </p:attrNameLst>
                                      </p:cBhvr>
                                    </p:anim>
                                  </p:childTnLst>
                                </p:cTn>
                              </p:par>
                            </p:childTnLst>
                          </p:cTn>
                        </p:par>
                      </p:childTnLst>
                    </p:cTn>
                  </p:par>
                  <p:par>
                    <p:cTn id="35" fill="hold">
                      <p:stCondLst>
                        <p:cond delay="indefinite"/>
                      </p:stCondLst>
                      <p:childTnLst>
                        <p:par>
                          <p:cTn id="36" fill="hold">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10611"/>
                                        </p:tgtEl>
                                        <p:attrNameLst>
                                          <p:attrName>style.visibility</p:attrName>
                                        </p:attrNameLst>
                                      </p:cBhvr>
                                      <p:to>
                                        <p:strVal val="visible"/>
                                      </p:to>
                                    </p:set>
                                    <p:anim calcmode="discrete" valueType="clr">
                                      <p:cBhvr override="childStyle">
                                        <p:cTn id="39" dur="80"/>
                                        <p:tgtEl>
                                          <p:spTgt spid="110611"/>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10611"/>
                                        </p:tgtEl>
                                        <p:attrNameLst>
                                          <p:attrName>fillcolor</p:attrName>
                                        </p:attrNameLst>
                                      </p:cBhvr>
                                      <p:tavLst>
                                        <p:tav tm="0">
                                          <p:val>
                                            <p:clrVal>
                                              <a:schemeClr val="accent2"/>
                                            </p:clrVal>
                                          </p:val>
                                        </p:tav>
                                        <p:tav tm="50000">
                                          <p:val>
                                            <p:clrVal>
                                              <a:schemeClr val="hlink"/>
                                            </p:clrVal>
                                          </p:val>
                                        </p:tav>
                                      </p:tavLst>
                                    </p:anim>
                                    <p:set>
                                      <p:cBhvr>
                                        <p:cTn id="41" dur="80"/>
                                        <p:tgtEl>
                                          <p:spTgt spid="110611"/>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51" presetClass="entr" presetSubtype="0" fill="hold" nodeType="clickEffect">
                                  <p:stCondLst>
                                    <p:cond delay="0"/>
                                  </p:stCondLst>
                                  <p:childTnLst>
                                    <p:set>
                                      <p:cBhvr>
                                        <p:cTn id="45" dur="1" fill="hold">
                                          <p:stCondLst>
                                            <p:cond delay="0"/>
                                          </p:stCondLst>
                                        </p:cTn>
                                        <p:tgtEl>
                                          <p:spTgt spid="110613">
                                            <p:txEl>
                                              <p:pRg st="0" end="0"/>
                                            </p:txEl>
                                          </p:spTgt>
                                        </p:tgtEl>
                                        <p:attrNameLst>
                                          <p:attrName>style.visibility</p:attrName>
                                        </p:attrNameLst>
                                      </p:cBhvr>
                                      <p:to>
                                        <p:strVal val="visible"/>
                                      </p:to>
                                    </p:set>
                                    <p:animEffect transition="in" filter="fade">
                                      <p:cBhvr>
                                        <p:cTn id="46" dur="770" decel="100000"/>
                                        <p:tgtEl>
                                          <p:spTgt spid="110613">
                                            <p:txEl>
                                              <p:pRg st="0" end="0"/>
                                            </p:txEl>
                                          </p:spTgt>
                                        </p:tgtEl>
                                      </p:cBhvr>
                                    </p:animEffect>
                                    <p:animScale>
                                      <p:cBhvr>
                                        <p:cTn id="47" dur="770" decel="100000"/>
                                        <p:tgtEl>
                                          <p:spTgt spid="110613">
                                            <p:txEl>
                                              <p:pRg st="0" end="0"/>
                                            </p:txEl>
                                          </p:spTgt>
                                        </p:tgtEl>
                                      </p:cBhvr>
                                      <p:from x="10000" y="10000"/>
                                      <p:to x="200000" y="450000"/>
                                    </p:animScale>
                                    <p:animScale>
                                      <p:cBhvr>
                                        <p:cTn id="48" dur="1230" accel="100000" fill="hold">
                                          <p:stCondLst>
                                            <p:cond delay="770"/>
                                          </p:stCondLst>
                                        </p:cTn>
                                        <p:tgtEl>
                                          <p:spTgt spid="110613">
                                            <p:txEl>
                                              <p:pRg st="0" end="0"/>
                                            </p:txEl>
                                          </p:spTgt>
                                        </p:tgtEl>
                                      </p:cBhvr>
                                      <p:from x="200000" y="450000"/>
                                      <p:to x="100000" y="100000"/>
                                    </p:animScale>
                                    <p:set>
                                      <p:cBhvr>
                                        <p:cTn id="49" dur="770" fill="hold"/>
                                        <p:tgtEl>
                                          <p:spTgt spid="110613">
                                            <p:txEl>
                                              <p:pRg st="0" end="0"/>
                                            </p:txEl>
                                          </p:spTgt>
                                        </p:tgtEl>
                                        <p:attrNameLst>
                                          <p:attrName>ppt_x</p:attrName>
                                        </p:attrNameLst>
                                      </p:cBhvr>
                                      <p:to>
                                        <p:strVal val="(0.5)"/>
                                      </p:to>
                                    </p:set>
                                    <p:anim from="(0.5)" to="(#ppt_x)" calcmode="lin" valueType="num">
                                      <p:cBhvr>
                                        <p:cTn id="50" dur="1230" accel="100000" fill="hold">
                                          <p:stCondLst>
                                            <p:cond delay="770"/>
                                          </p:stCondLst>
                                        </p:cTn>
                                        <p:tgtEl>
                                          <p:spTgt spid="110613">
                                            <p:txEl>
                                              <p:pRg st="0" end="0"/>
                                            </p:txEl>
                                          </p:spTgt>
                                        </p:tgtEl>
                                        <p:attrNameLst>
                                          <p:attrName>ppt_x</p:attrName>
                                        </p:attrNameLst>
                                      </p:cBhvr>
                                    </p:anim>
                                    <p:set>
                                      <p:cBhvr>
                                        <p:cTn id="51" dur="770" fill="hold"/>
                                        <p:tgtEl>
                                          <p:spTgt spid="110613">
                                            <p:txEl>
                                              <p:pRg st="0" end="0"/>
                                            </p:txEl>
                                          </p:spTgt>
                                        </p:tgtEl>
                                        <p:attrNameLst>
                                          <p:attrName>ppt_y</p:attrName>
                                        </p:attrNameLst>
                                      </p:cBhvr>
                                      <p:to>
                                        <p:strVal val="(#ppt_y+0.4)"/>
                                      </p:to>
                                    </p:set>
                                    <p:anim from="(#ppt_y+0.4)" to="(#ppt_y)" calcmode="lin" valueType="num">
                                      <p:cBhvr>
                                        <p:cTn id="52" dur="1230" accel="100000" fill="hold">
                                          <p:stCondLst>
                                            <p:cond delay="770"/>
                                          </p:stCondLst>
                                        </p:cTn>
                                        <p:tgtEl>
                                          <p:spTgt spid="110613">
                                            <p:txEl>
                                              <p:pRg st="0" end="0"/>
                                            </p:txEl>
                                          </p:spTgt>
                                        </p:tgtEl>
                                        <p:attrNameLst>
                                          <p:attrName>ppt_y</p:attrName>
                                        </p:attrNameLst>
                                      </p:cBhvr>
                                    </p:anim>
                                  </p:childTnLst>
                                </p:cTn>
                              </p:par>
                              <p:par>
                                <p:cTn id="53" presetID="3" presetClass="emph" presetSubtype="2" fill="hold" nodeType="withEffect">
                                  <p:stCondLst>
                                    <p:cond delay="0"/>
                                  </p:stCondLst>
                                  <p:childTnLst>
                                    <p:animClr clrSpc="rgb" dir="cw">
                                      <p:cBhvr override="childStyle">
                                        <p:cTn id="54" dur="2000" fill="hold"/>
                                        <p:tgtEl>
                                          <p:spTgt spid="110613">
                                            <p:txEl>
                                              <p:pRg st="0" end="0"/>
                                            </p:txEl>
                                          </p:spTgt>
                                        </p:tgtEl>
                                        <p:attrNameLst>
                                          <p:attrName>style.color</p:attrName>
                                        </p:attrNameLst>
                                      </p:cBhvr>
                                      <p:to>
                                        <a:srgbClr val="FF0000"/>
                                      </p:to>
                                    </p:animClr>
                                  </p:childTnLst>
                                </p:cTn>
                              </p:par>
                            </p:childTnLst>
                          </p:cTn>
                        </p:par>
                      </p:childTnLst>
                    </p:cTn>
                  </p:par>
                  <p:par>
                    <p:cTn id="55" fill="hold">
                      <p:stCondLst>
                        <p:cond delay="indefinite"/>
                      </p:stCondLst>
                      <p:childTnLst>
                        <p:par>
                          <p:cTn id="56" fill="hold">
                            <p:stCondLst>
                              <p:cond delay="0"/>
                            </p:stCondLst>
                            <p:childTnLst>
                              <p:par>
                                <p:cTn id="57" presetID="51" presetClass="entr" presetSubtype="0" fill="hold" nodeType="clickEffect">
                                  <p:stCondLst>
                                    <p:cond delay="0"/>
                                  </p:stCondLst>
                                  <p:childTnLst>
                                    <p:set>
                                      <p:cBhvr>
                                        <p:cTn id="58" dur="1" fill="hold">
                                          <p:stCondLst>
                                            <p:cond delay="0"/>
                                          </p:stCondLst>
                                        </p:cTn>
                                        <p:tgtEl>
                                          <p:spTgt spid="110614">
                                            <p:txEl>
                                              <p:pRg st="0" end="0"/>
                                            </p:txEl>
                                          </p:spTgt>
                                        </p:tgtEl>
                                        <p:attrNameLst>
                                          <p:attrName>style.visibility</p:attrName>
                                        </p:attrNameLst>
                                      </p:cBhvr>
                                      <p:to>
                                        <p:strVal val="visible"/>
                                      </p:to>
                                    </p:set>
                                    <p:animEffect transition="in" filter="fade">
                                      <p:cBhvr>
                                        <p:cTn id="59" dur="770" decel="100000"/>
                                        <p:tgtEl>
                                          <p:spTgt spid="110614">
                                            <p:txEl>
                                              <p:pRg st="0" end="0"/>
                                            </p:txEl>
                                          </p:spTgt>
                                        </p:tgtEl>
                                      </p:cBhvr>
                                    </p:animEffect>
                                    <p:animScale>
                                      <p:cBhvr>
                                        <p:cTn id="60" dur="770" decel="100000"/>
                                        <p:tgtEl>
                                          <p:spTgt spid="110614">
                                            <p:txEl>
                                              <p:pRg st="0" end="0"/>
                                            </p:txEl>
                                          </p:spTgt>
                                        </p:tgtEl>
                                      </p:cBhvr>
                                      <p:from x="10000" y="10000"/>
                                      <p:to x="200000" y="450000"/>
                                    </p:animScale>
                                    <p:animScale>
                                      <p:cBhvr>
                                        <p:cTn id="61" dur="1230" accel="100000" fill="hold">
                                          <p:stCondLst>
                                            <p:cond delay="770"/>
                                          </p:stCondLst>
                                        </p:cTn>
                                        <p:tgtEl>
                                          <p:spTgt spid="110614">
                                            <p:txEl>
                                              <p:pRg st="0" end="0"/>
                                            </p:txEl>
                                          </p:spTgt>
                                        </p:tgtEl>
                                      </p:cBhvr>
                                      <p:from x="200000" y="450000"/>
                                      <p:to x="100000" y="100000"/>
                                    </p:animScale>
                                    <p:set>
                                      <p:cBhvr>
                                        <p:cTn id="62" dur="770" fill="hold"/>
                                        <p:tgtEl>
                                          <p:spTgt spid="110614">
                                            <p:txEl>
                                              <p:pRg st="0" end="0"/>
                                            </p:txEl>
                                          </p:spTgt>
                                        </p:tgtEl>
                                        <p:attrNameLst>
                                          <p:attrName>ppt_x</p:attrName>
                                        </p:attrNameLst>
                                      </p:cBhvr>
                                      <p:to>
                                        <p:strVal val="(0.5)"/>
                                      </p:to>
                                    </p:set>
                                    <p:anim from="(0.5)" to="(#ppt_x)" calcmode="lin" valueType="num">
                                      <p:cBhvr>
                                        <p:cTn id="63" dur="1230" accel="100000" fill="hold">
                                          <p:stCondLst>
                                            <p:cond delay="770"/>
                                          </p:stCondLst>
                                        </p:cTn>
                                        <p:tgtEl>
                                          <p:spTgt spid="110614">
                                            <p:txEl>
                                              <p:pRg st="0" end="0"/>
                                            </p:txEl>
                                          </p:spTgt>
                                        </p:tgtEl>
                                        <p:attrNameLst>
                                          <p:attrName>ppt_x</p:attrName>
                                        </p:attrNameLst>
                                      </p:cBhvr>
                                    </p:anim>
                                    <p:set>
                                      <p:cBhvr>
                                        <p:cTn id="64" dur="770" fill="hold"/>
                                        <p:tgtEl>
                                          <p:spTgt spid="110614">
                                            <p:txEl>
                                              <p:pRg st="0" end="0"/>
                                            </p:txEl>
                                          </p:spTgt>
                                        </p:tgtEl>
                                        <p:attrNameLst>
                                          <p:attrName>ppt_y</p:attrName>
                                        </p:attrNameLst>
                                      </p:cBhvr>
                                      <p:to>
                                        <p:strVal val="(#ppt_y+0.4)"/>
                                      </p:to>
                                    </p:set>
                                    <p:anim from="(#ppt_y+0.4)" to="(#ppt_y)" calcmode="lin" valueType="num">
                                      <p:cBhvr>
                                        <p:cTn id="65" dur="1230" accel="100000" fill="hold">
                                          <p:stCondLst>
                                            <p:cond delay="770"/>
                                          </p:stCondLst>
                                        </p:cTn>
                                        <p:tgtEl>
                                          <p:spTgt spid="110614">
                                            <p:txEl>
                                              <p:pRg st="0" end="0"/>
                                            </p:txEl>
                                          </p:spTgt>
                                        </p:tgtEl>
                                        <p:attrNameLst>
                                          <p:attrName>ppt_y</p:attrName>
                                        </p:attrNameLst>
                                      </p:cBhvr>
                                    </p:anim>
                                  </p:childTnLst>
                                </p:cTn>
                              </p:par>
                              <p:par>
                                <p:cTn id="66" presetID="3" presetClass="emph" presetSubtype="2" fill="hold" nodeType="withEffect">
                                  <p:stCondLst>
                                    <p:cond delay="0"/>
                                  </p:stCondLst>
                                  <p:childTnLst>
                                    <p:animClr clrSpc="rgb" dir="cw">
                                      <p:cBhvr override="childStyle">
                                        <p:cTn id="67" dur="2000" fill="hold"/>
                                        <p:tgtEl>
                                          <p:spTgt spid="110614">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4" grpId="0"/>
      <p:bldP spid="1106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idx="4294967295"/>
          </p:nvPr>
        </p:nvSpPr>
        <p:spPr>
          <a:xfrm>
            <a:off x="2951164" y="333375"/>
            <a:ext cx="6192837" cy="647700"/>
          </a:xfrm>
        </p:spPr>
        <p:txBody>
          <a:bodyPr>
            <a:normAutofit fontScale="90000"/>
          </a:bodyPr>
          <a:lstStyle/>
          <a:p>
            <a:pPr algn="ctr" eaLnBrk="1" hangingPunct="1"/>
            <a:r>
              <a:rPr lang="fr-FR" sz="3600" dirty="0" smtClean="0"/>
              <a:t>Principes de base</a:t>
            </a:r>
          </a:p>
        </p:txBody>
      </p:sp>
      <p:sp>
        <p:nvSpPr>
          <p:cNvPr id="5" name="Espace réservé du numéro de diapositive 4"/>
          <p:cNvSpPr txBox="1">
            <a:spLocks noGrp="1"/>
          </p:cNvSpPr>
          <p:nvPr/>
        </p:nvSpPr>
        <p:spPr>
          <a:xfrm>
            <a:off x="146051" y="6210300"/>
            <a:ext cx="457200" cy="457200"/>
          </a:xfrm>
          <a:prstGeom prst="ellipse">
            <a:avLst/>
          </a:prstGeom>
          <a:solidFill>
            <a:schemeClr val="accent1"/>
          </a:solidFill>
        </p:spPr>
        <p:txBody>
          <a:bodyPr wrap="none" lIns="0" tIns="0" rIns="0" bIns="0" anchor="ctr" anchorCtr="1"/>
          <a:lstStyle/>
          <a:p>
            <a:pPr algn="ctr" fontAlgn="auto">
              <a:spcBef>
                <a:spcPts val="0"/>
              </a:spcBef>
              <a:spcAft>
                <a:spcPts val="0"/>
              </a:spcAft>
              <a:defRPr/>
            </a:pPr>
            <a:fld id="{2358F53F-59C2-431C-9D96-0BAC9158C32A}" type="slidenum">
              <a:rPr lang="fr-FR" sz="1400">
                <a:solidFill>
                  <a:srgbClr val="FFFFFF"/>
                </a:solidFill>
                <a:latin typeface="+mj-lt"/>
                <a:ea typeface="+mj-ea"/>
                <a:cs typeface="+mj-cs"/>
              </a:rPr>
              <a:pPr algn="ctr" fontAlgn="auto">
                <a:spcBef>
                  <a:spcPts val="0"/>
                </a:spcBef>
                <a:spcAft>
                  <a:spcPts val="0"/>
                </a:spcAft>
                <a:defRPr/>
              </a:pPr>
              <a:t>9</a:t>
            </a:fld>
            <a:endParaRPr lang="fr-FR" sz="1400" dirty="0">
              <a:solidFill>
                <a:srgbClr val="FFFFFF"/>
              </a:solidFill>
              <a:latin typeface="+mj-lt"/>
              <a:ea typeface="+mj-ea"/>
              <a:cs typeface="+mj-cs"/>
            </a:endParaRPr>
          </a:p>
        </p:txBody>
      </p:sp>
      <p:sp>
        <p:nvSpPr>
          <p:cNvPr id="11268" name="Text Box 4"/>
          <p:cNvSpPr txBox="1">
            <a:spLocks noChangeArrowheads="1"/>
          </p:cNvSpPr>
          <p:nvPr/>
        </p:nvSpPr>
        <p:spPr bwMode="auto">
          <a:xfrm>
            <a:off x="250826" y="1341438"/>
            <a:ext cx="2879725" cy="1061829"/>
          </a:xfrm>
          <a:prstGeom prst="rect">
            <a:avLst/>
          </a:prstGeom>
          <a:noFill/>
          <a:ln w="9525">
            <a:noFill/>
            <a:miter lim="800000"/>
            <a:headEnd/>
            <a:tailEnd/>
          </a:ln>
        </p:spPr>
        <p:txBody>
          <a:bodyPr>
            <a:spAutoFit/>
          </a:bodyPr>
          <a:lstStyle/>
          <a:p>
            <a:pPr algn="ctr">
              <a:spcBef>
                <a:spcPct val="50000"/>
              </a:spcBef>
            </a:pPr>
            <a:r>
              <a:rPr lang="fr-FR" dirty="0"/>
              <a:t>Aussitôt  conditionnement Refroidissement rapide</a:t>
            </a:r>
          </a:p>
          <a:p>
            <a:pPr>
              <a:spcBef>
                <a:spcPct val="50000"/>
              </a:spcBef>
            </a:pPr>
            <a:endParaRPr lang="fr-FR" dirty="0"/>
          </a:p>
        </p:txBody>
      </p:sp>
      <p:sp>
        <p:nvSpPr>
          <p:cNvPr id="11269" name="Rectangle 5"/>
          <p:cNvSpPr>
            <a:spLocks noChangeArrowheads="1"/>
          </p:cNvSpPr>
          <p:nvPr/>
        </p:nvSpPr>
        <p:spPr bwMode="auto">
          <a:xfrm>
            <a:off x="250826" y="1341438"/>
            <a:ext cx="3025775" cy="647700"/>
          </a:xfrm>
          <a:prstGeom prst="rect">
            <a:avLst/>
          </a:prstGeom>
          <a:noFill/>
          <a:ln w="38100">
            <a:solidFill>
              <a:schemeClr val="tx1"/>
            </a:solidFill>
            <a:prstDash val="sysDot"/>
            <a:miter lim="800000"/>
            <a:headEnd/>
            <a:tailEnd/>
          </a:ln>
        </p:spPr>
        <p:txBody>
          <a:bodyPr wrap="none" anchor="ctr"/>
          <a:lstStyle/>
          <a:p>
            <a:endParaRPr lang="fr-FR" dirty="0"/>
          </a:p>
        </p:txBody>
      </p:sp>
      <p:sp>
        <p:nvSpPr>
          <p:cNvPr id="11270" name="Rectangle 6"/>
          <p:cNvSpPr>
            <a:spLocks noChangeArrowheads="1"/>
          </p:cNvSpPr>
          <p:nvPr/>
        </p:nvSpPr>
        <p:spPr bwMode="auto">
          <a:xfrm>
            <a:off x="827088" y="2636839"/>
            <a:ext cx="3024187" cy="503237"/>
          </a:xfrm>
          <a:prstGeom prst="rect">
            <a:avLst/>
          </a:prstGeom>
          <a:noFill/>
          <a:ln w="38100">
            <a:solidFill>
              <a:schemeClr val="tx1"/>
            </a:solidFill>
            <a:prstDash val="sysDot"/>
            <a:miter lim="800000"/>
            <a:headEnd/>
            <a:tailEnd/>
          </a:ln>
        </p:spPr>
        <p:txBody>
          <a:bodyPr wrap="none" anchor="ctr"/>
          <a:lstStyle/>
          <a:p>
            <a:pPr algn="ctr"/>
            <a:r>
              <a:rPr lang="fr-FR" dirty="0"/>
              <a:t>Stockage en CF</a:t>
            </a:r>
          </a:p>
        </p:txBody>
      </p:sp>
      <p:sp>
        <p:nvSpPr>
          <p:cNvPr id="11271" name="Rectangle 7"/>
          <p:cNvSpPr>
            <a:spLocks noChangeArrowheads="1"/>
          </p:cNvSpPr>
          <p:nvPr/>
        </p:nvSpPr>
        <p:spPr bwMode="auto">
          <a:xfrm>
            <a:off x="3132139" y="4652964"/>
            <a:ext cx="3024187" cy="431800"/>
          </a:xfrm>
          <a:prstGeom prst="rect">
            <a:avLst/>
          </a:prstGeom>
          <a:noFill/>
          <a:ln w="38100">
            <a:solidFill>
              <a:schemeClr val="tx1"/>
            </a:solidFill>
            <a:prstDash val="sysDot"/>
            <a:miter lim="800000"/>
            <a:headEnd/>
            <a:tailEnd/>
          </a:ln>
        </p:spPr>
        <p:txBody>
          <a:bodyPr wrap="none" anchor="ctr"/>
          <a:lstStyle/>
          <a:p>
            <a:pPr algn="ctr"/>
            <a:r>
              <a:rPr lang="fr-FR" dirty="0"/>
              <a:t>Stockage en CF</a:t>
            </a:r>
          </a:p>
        </p:txBody>
      </p:sp>
      <p:sp>
        <p:nvSpPr>
          <p:cNvPr id="11272" name="Rectangle 8"/>
          <p:cNvSpPr>
            <a:spLocks noChangeArrowheads="1"/>
          </p:cNvSpPr>
          <p:nvPr/>
        </p:nvSpPr>
        <p:spPr bwMode="auto">
          <a:xfrm>
            <a:off x="1331913" y="3716339"/>
            <a:ext cx="4464051" cy="431800"/>
          </a:xfrm>
          <a:prstGeom prst="rect">
            <a:avLst/>
          </a:prstGeom>
          <a:noFill/>
          <a:ln w="38100">
            <a:solidFill>
              <a:schemeClr val="tx1"/>
            </a:solidFill>
            <a:prstDash val="sysDot"/>
            <a:miter lim="800000"/>
            <a:headEnd/>
            <a:tailEnd/>
          </a:ln>
        </p:spPr>
        <p:txBody>
          <a:bodyPr wrap="none" anchor="ctr"/>
          <a:lstStyle/>
          <a:p>
            <a:pPr algn="ctr"/>
            <a:r>
              <a:rPr lang="fr-FR" dirty="0"/>
              <a:t>Livraison sur les points de consommation</a:t>
            </a:r>
          </a:p>
        </p:txBody>
      </p:sp>
      <p:sp>
        <p:nvSpPr>
          <p:cNvPr id="11273" name="Line 9"/>
          <p:cNvSpPr>
            <a:spLocks noChangeShapeType="1"/>
          </p:cNvSpPr>
          <p:nvPr/>
        </p:nvSpPr>
        <p:spPr bwMode="auto">
          <a:xfrm>
            <a:off x="2339975" y="2205039"/>
            <a:ext cx="0" cy="358775"/>
          </a:xfrm>
          <a:prstGeom prst="line">
            <a:avLst/>
          </a:prstGeom>
          <a:noFill/>
          <a:ln w="9525">
            <a:solidFill>
              <a:schemeClr val="tx1"/>
            </a:solidFill>
            <a:round/>
            <a:headEnd/>
            <a:tailEnd type="triangle" w="med" len="med"/>
          </a:ln>
        </p:spPr>
        <p:txBody>
          <a:bodyPr/>
          <a:lstStyle/>
          <a:p>
            <a:endParaRPr lang="fr-FR" dirty="0"/>
          </a:p>
        </p:txBody>
      </p:sp>
      <p:sp>
        <p:nvSpPr>
          <p:cNvPr id="11274" name="Line 10"/>
          <p:cNvSpPr>
            <a:spLocks noChangeShapeType="1"/>
          </p:cNvSpPr>
          <p:nvPr/>
        </p:nvSpPr>
        <p:spPr bwMode="auto">
          <a:xfrm>
            <a:off x="3132139" y="3284539"/>
            <a:ext cx="0" cy="360362"/>
          </a:xfrm>
          <a:prstGeom prst="line">
            <a:avLst/>
          </a:prstGeom>
          <a:noFill/>
          <a:ln w="19050">
            <a:solidFill>
              <a:schemeClr val="tx1"/>
            </a:solidFill>
            <a:round/>
            <a:headEnd/>
            <a:tailEnd type="triangle" w="med" len="med"/>
          </a:ln>
        </p:spPr>
        <p:txBody>
          <a:bodyPr/>
          <a:lstStyle/>
          <a:p>
            <a:endParaRPr lang="fr-FR" dirty="0"/>
          </a:p>
        </p:txBody>
      </p:sp>
      <p:sp>
        <p:nvSpPr>
          <p:cNvPr id="11275" name="Line 11"/>
          <p:cNvSpPr>
            <a:spLocks noChangeShapeType="1"/>
          </p:cNvSpPr>
          <p:nvPr/>
        </p:nvSpPr>
        <p:spPr bwMode="auto">
          <a:xfrm>
            <a:off x="3492500" y="4221163"/>
            <a:ext cx="0" cy="360362"/>
          </a:xfrm>
          <a:prstGeom prst="line">
            <a:avLst/>
          </a:prstGeom>
          <a:noFill/>
          <a:ln w="19050">
            <a:solidFill>
              <a:schemeClr val="tx1"/>
            </a:solidFill>
            <a:round/>
            <a:headEnd/>
            <a:tailEnd type="triangle" w="med" len="med"/>
          </a:ln>
        </p:spPr>
        <p:txBody>
          <a:bodyPr/>
          <a:lstStyle/>
          <a:p>
            <a:endParaRPr lang="fr-FR" dirty="0"/>
          </a:p>
        </p:txBody>
      </p:sp>
      <p:sp>
        <p:nvSpPr>
          <p:cNvPr id="111628" name="Text Box 12"/>
          <p:cNvSpPr txBox="1">
            <a:spLocks noChangeArrowheads="1"/>
          </p:cNvSpPr>
          <p:nvPr/>
        </p:nvSpPr>
        <p:spPr bwMode="auto">
          <a:xfrm>
            <a:off x="4716463" y="908051"/>
            <a:ext cx="4032251" cy="1200329"/>
          </a:xfrm>
          <a:prstGeom prst="rect">
            <a:avLst/>
          </a:prstGeom>
          <a:noFill/>
          <a:ln w="9525">
            <a:noFill/>
            <a:miter lim="800000"/>
            <a:headEnd/>
            <a:tailEnd/>
          </a:ln>
        </p:spPr>
        <p:txBody>
          <a:bodyPr>
            <a:spAutoFit/>
          </a:bodyPr>
          <a:lstStyle/>
          <a:p>
            <a:pPr>
              <a:spcBef>
                <a:spcPct val="50000"/>
              </a:spcBef>
            </a:pPr>
            <a:r>
              <a:rPr lang="fr-FR" dirty="0"/>
              <a:t>Le refroidissement à une T &lt; ou = à +10°c doit impérativement être effectué en </a:t>
            </a:r>
            <a:r>
              <a:rPr lang="fr-FR" dirty="0" smtClean="0"/>
              <a:t>moins de </a:t>
            </a:r>
            <a:r>
              <a:rPr lang="fr-FR" dirty="0"/>
              <a:t>2 heures à partir du moment ou le produit est à +63°c</a:t>
            </a:r>
          </a:p>
        </p:txBody>
      </p:sp>
      <p:sp>
        <p:nvSpPr>
          <p:cNvPr id="11277" name="Line 13"/>
          <p:cNvSpPr>
            <a:spLocks noChangeShapeType="1"/>
          </p:cNvSpPr>
          <p:nvPr/>
        </p:nvSpPr>
        <p:spPr bwMode="auto">
          <a:xfrm>
            <a:off x="3348039" y="1557338"/>
            <a:ext cx="1295400" cy="0"/>
          </a:xfrm>
          <a:prstGeom prst="line">
            <a:avLst/>
          </a:prstGeom>
          <a:noFill/>
          <a:ln w="9525">
            <a:solidFill>
              <a:schemeClr val="tx1"/>
            </a:solidFill>
            <a:round/>
            <a:headEnd/>
            <a:tailEnd type="triangle" w="med" len="med"/>
          </a:ln>
        </p:spPr>
        <p:txBody>
          <a:bodyPr/>
          <a:lstStyle/>
          <a:p>
            <a:endParaRPr lang="fr-FR" dirty="0"/>
          </a:p>
        </p:txBody>
      </p:sp>
      <p:sp>
        <p:nvSpPr>
          <p:cNvPr id="11278" name="Line 14"/>
          <p:cNvSpPr>
            <a:spLocks noChangeShapeType="1"/>
          </p:cNvSpPr>
          <p:nvPr/>
        </p:nvSpPr>
        <p:spPr bwMode="auto">
          <a:xfrm>
            <a:off x="3924300" y="2852738"/>
            <a:ext cx="1295400" cy="0"/>
          </a:xfrm>
          <a:prstGeom prst="line">
            <a:avLst/>
          </a:prstGeom>
          <a:noFill/>
          <a:ln w="9525">
            <a:solidFill>
              <a:schemeClr val="tx1"/>
            </a:solidFill>
            <a:round/>
            <a:headEnd/>
            <a:tailEnd type="triangle" w="med" len="med"/>
          </a:ln>
        </p:spPr>
        <p:txBody>
          <a:bodyPr/>
          <a:lstStyle/>
          <a:p>
            <a:endParaRPr lang="fr-FR" dirty="0"/>
          </a:p>
        </p:txBody>
      </p:sp>
      <p:sp>
        <p:nvSpPr>
          <p:cNvPr id="111631" name="Text Box 15"/>
          <p:cNvSpPr txBox="1">
            <a:spLocks noChangeArrowheads="1"/>
          </p:cNvSpPr>
          <p:nvPr/>
        </p:nvSpPr>
        <p:spPr bwMode="auto">
          <a:xfrm>
            <a:off x="6732589" y="3716339"/>
            <a:ext cx="2089151" cy="369332"/>
          </a:xfrm>
          <a:prstGeom prst="rect">
            <a:avLst/>
          </a:prstGeom>
          <a:noFill/>
          <a:ln w="9525">
            <a:noFill/>
            <a:miter lim="800000"/>
            <a:headEnd/>
            <a:tailEnd/>
          </a:ln>
        </p:spPr>
        <p:txBody>
          <a:bodyPr>
            <a:spAutoFit/>
          </a:bodyPr>
          <a:lstStyle/>
          <a:p>
            <a:pPr>
              <a:spcBef>
                <a:spcPct val="50000"/>
              </a:spcBef>
            </a:pPr>
            <a:r>
              <a:rPr lang="fr-FR" dirty="0"/>
              <a:t>T entre 0°c et +3°c</a:t>
            </a:r>
          </a:p>
        </p:txBody>
      </p:sp>
      <p:sp>
        <p:nvSpPr>
          <p:cNvPr id="111632" name="Text Box 16"/>
          <p:cNvSpPr txBox="1">
            <a:spLocks noChangeArrowheads="1"/>
          </p:cNvSpPr>
          <p:nvPr/>
        </p:nvSpPr>
        <p:spPr bwMode="auto">
          <a:xfrm>
            <a:off x="5724526" y="2636838"/>
            <a:ext cx="2447925" cy="369332"/>
          </a:xfrm>
          <a:prstGeom prst="rect">
            <a:avLst/>
          </a:prstGeom>
          <a:noFill/>
          <a:ln w="9525">
            <a:noFill/>
            <a:miter lim="800000"/>
            <a:headEnd/>
            <a:tailEnd/>
          </a:ln>
        </p:spPr>
        <p:txBody>
          <a:bodyPr>
            <a:spAutoFit/>
          </a:bodyPr>
          <a:lstStyle/>
          <a:p>
            <a:pPr>
              <a:spcBef>
                <a:spcPct val="50000"/>
              </a:spcBef>
            </a:pPr>
            <a:r>
              <a:rPr lang="fr-FR" dirty="0"/>
              <a:t>Entre 0°c et +3°c</a:t>
            </a:r>
          </a:p>
        </p:txBody>
      </p:sp>
      <p:sp>
        <p:nvSpPr>
          <p:cNvPr id="111633" name="Text Box 17"/>
          <p:cNvSpPr txBox="1">
            <a:spLocks noChangeArrowheads="1"/>
          </p:cNvSpPr>
          <p:nvPr/>
        </p:nvSpPr>
        <p:spPr bwMode="auto">
          <a:xfrm>
            <a:off x="6804025" y="4652964"/>
            <a:ext cx="2087563" cy="369332"/>
          </a:xfrm>
          <a:prstGeom prst="rect">
            <a:avLst/>
          </a:prstGeom>
          <a:noFill/>
          <a:ln w="9525">
            <a:noFill/>
            <a:miter lim="800000"/>
            <a:headEnd/>
            <a:tailEnd/>
          </a:ln>
        </p:spPr>
        <p:txBody>
          <a:bodyPr>
            <a:spAutoFit/>
          </a:bodyPr>
          <a:lstStyle/>
          <a:p>
            <a:pPr>
              <a:spcBef>
                <a:spcPct val="50000"/>
              </a:spcBef>
            </a:pPr>
            <a:r>
              <a:rPr lang="fr-FR" dirty="0"/>
              <a:t>T entre 0°c et 3°c,</a:t>
            </a:r>
          </a:p>
        </p:txBody>
      </p:sp>
      <p:sp>
        <p:nvSpPr>
          <p:cNvPr id="11282" name="Line 18"/>
          <p:cNvSpPr>
            <a:spLocks noChangeShapeType="1"/>
          </p:cNvSpPr>
          <p:nvPr/>
        </p:nvSpPr>
        <p:spPr bwMode="auto">
          <a:xfrm>
            <a:off x="6300789" y="4868863"/>
            <a:ext cx="430212" cy="0"/>
          </a:xfrm>
          <a:prstGeom prst="line">
            <a:avLst/>
          </a:prstGeom>
          <a:noFill/>
          <a:ln w="9525">
            <a:solidFill>
              <a:schemeClr val="tx1"/>
            </a:solidFill>
            <a:round/>
            <a:headEnd/>
            <a:tailEnd type="triangle" w="med" len="med"/>
          </a:ln>
        </p:spPr>
        <p:txBody>
          <a:bodyPr/>
          <a:lstStyle/>
          <a:p>
            <a:endParaRPr lang="fr-FR" dirty="0"/>
          </a:p>
        </p:txBody>
      </p:sp>
      <p:sp>
        <p:nvSpPr>
          <p:cNvPr id="11283" name="Line 19"/>
          <p:cNvSpPr>
            <a:spLocks noChangeShapeType="1"/>
          </p:cNvSpPr>
          <p:nvPr/>
        </p:nvSpPr>
        <p:spPr bwMode="auto">
          <a:xfrm>
            <a:off x="6156326" y="3933825"/>
            <a:ext cx="430213" cy="0"/>
          </a:xfrm>
          <a:prstGeom prst="line">
            <a:avLst/>
          </a:prstGeom>
          <a:noFill/>
          <a:ln w="9525">
            <a:solidFill>
              <a:schemeClr val="tx1"/>
            </a:solidFill>
            <a:round/>
            <a:headEnd/>
            <a:tailEnd type="triangle" w="med" len="med"/>
          </a:ln>
        </p:spPr>
        <p:txBody>
          <a:bodyPr/>
          <a:lstStyle/>
          <a:p>
            <a:endParaRPr lang="fr-FR" dirty="0"/>
          </a:p>
        </p:txBody>
      </p:sp>
      <p:sp>
        <p:nvSpPr>
          <p:cNvPr id="11284" name="Rectangle 20"/>
          <p:cNvSpPr>
            <a:spLocks noChangeArrowheads="1"/>
          </p:cNvSpPr>
          <p:nvPr/>
        </p:nvSpPr>
        <p:spPr bwMode="auto">
          <a:xfrm>
            <a:off x="468313" y="5589588"/>
            <a:ext cx="4464051" cy="431800"/>
          </a:xfrm>
          <a:prstGeom prst="rect">
            <a:avLst/>
          </a:prstGeom>
          <a:noFill/>
          <a:ln w="38100">
            <a:solidFill>
              <a:schemeClr val="tx1"/>
            </a:solidFill>
            <a:prstDash val="sysDot"/>
            <a:miter lim="800000"/>
            <a:headEnd/>
            <a:tailEnd/>
          </a:ln>
        </p:spPr>
        <p:txBody>
          <a:bodyPr wrap="none" anchor="ctr"/>
          <a:lstStyle/>
          <a:p>
            <a:pPr algn="ctr"/>
            <a:r>
              <a:rPr lang="fr-FR" dirty="0"/>
              <a:t>Remise en température </a:t>
            </a:r>
          </a:p>
        </p:txBody>
      </p:sp>
      <p:sp>
        <p:nvSpPr>
          <p:cNvPr id="11285" name="Rectangle 21"/>
          <p:cNvSpPr>
            <a:spLocks noChangeArrowheads="1"/>
          </p:cNvSpPr>
          <p:nvPr/>
        </p:nvSpPr>
        <p:spPr bwMode="auto">
          <a:xfrm>
            <a:off x="3132139" y="4652964"/>
            <a:ext cx="3024187" cy="431800"/>
          </a:xfrm>
          <a:prstGeom prst="rect">
            <a:avLst/>
          </a:prstGeom>
          <a:noFill/>
          <a:ln w="38100">
            <a:solidFill>
              <a:schemeClr val="tx1"/>
            </a:solidFill>
            <a:prstDash val="sysDot"/>
            <a:miter lim="800000"/>
            <a:headEnd/>
            <a:tailEnd/>
          </a:ln>
        </p:spPr>
        <p:txBody>
          <a:bodyPr wrap="none" anchor="ctr"/>
          <a:lstStyle/>
          <a:p>
            <a:pPr algn="ctr"/>
            <a:r>
              <a:rPr lang="fr-FR" dirty="0"/>
              <a:t>Stockage en CF</a:t>
            </a:r>
          </a:p>
        </p:txBody>
      </p:sp>
      <p:sp>
        <p:nvSpPr>
          <p:cNvPr id="11286" name="Line 22"/>
          <p:cNvSpPr>
            <a:spLocks noChangeShapeType="1"/>
          </p:cNvSpPr>
          <p:nvPr/>
        </p:nvSpPr>
        <p:spPr bwMode="auto">
          <a:xfrm>
            <a:off x="3635375" y="5157789"/>
            <a:ext cx="0" cy="360362"/>
          </a:xfrm>
          <a:prstGeom prst="line">
            <a:avLst/>
          </a:prstGeom>
          <a:noFill/>
          <a:ln w="19050">
            <a:solidFill>
              <a:schemeClr val="tx1"/>
            </a:solidFill>
            <a:round/>
            <a:headEnd/>
            <a:tailEnd type="triangle" w="med" len="med"/>
          </a:ln>
        </p:spPr>
        <p:txBody>
          <a:bodyPr/>
          <a:lstStyle/>
          <a:p>
            <a:endParaRPr lang="fr-FR" dirty="0"/>
          </a:p>
        </p:txBody>
      </p:sp>
      <p:sp>
        <p:nvSpPr>
          <p:cNvPr id="111639" name="Text Box 23"/>
          <p:cNvSpPr txBox="1">
            <a:spLocks noChangeArrowheads="1"/>
          </p:cNvSpPr>
          <p:nvPr/>
        </p:nvSpPr>
        <p:spPr bwMode="auto">
          <a:xfrm>
            <a:off x="6011863" y="5589589"/>
            <a:ext cx="2665412" cy="369332"/>
          </a:xfrm>
          <a:prstGeom prst="rect">
            <a:avLst/>
          </a:prstGeom>
          <a:noFill/>
          <a:ln w="9525">
            <a:noFill/>
            <a:miter lim="800000"/>
            <a:headEnd/>
            <a:tailEnd/>
          </a:ln>
        </p:spPr>
        <p:txBody>
          <a:bodyPr>
            <a:spAutoFit/>
          </a:bodyPr>
          <a:lstStyle/>
          <a:p>
            <a:pPr>
              <a:spcBef>
                <a:spcPct val="50000"/>
              </a:spcBef>
            </a:pPr>
            <a:r>
              <a:rPr lang="fr-FR" dirty="0"/>
              <a:t>A une T &gt;ou= à +63°c </a:t>
            </a:r>
          </a:p>
        </p:txBody>
      </p:sp>
      <p:sp>
        <p:nvSpPr>
          <p:cNvPr id="111640" name="Text Box 24"/>
          <p:cNvSpPr txBox="1">
            <a:spLocks noChangeArrowheads="1"/>
          </p:cNvSpPr>
          <p:nvPr/>
        </p:nvSpPr>
        <p:spPr bwMode="auto">
          <a:xfrm>
            <a:off x="5219701" y="6021389"/>
            <a:ext cx="3744913" cy="369332"/>
          </a:xfrm>
          <a:prstGeom prst="rect">
            <a:avLst/>
          </a:prstGeom>
          <a:noFill/>
          <a:ln w="9525">
            <a:noFill/>
            <a:miter lim="800000"/>
            <a:headEnd/>
            <a:tailEnd/>
          </a:ln>
        </p:spPr>
        <p:txBody>
          <a:bodyPr>
            <a:spAutoFit/>
          </a:bodyPr>
          <a:lstStyle/>
          <a:p>
            <a:pPr>
              <a:spcBef>
                <a:spcPct val="50000"/>
              </a:spcBef>
            </a:pPr>
            <a:r>
              <a:rPr lang="fr-FR" dirty="0"/>
              <a:t>En moins d’une heure et à cœur.</a:t>
            </a:r>
          </a:p>
        </p:txBody>
      </p:sp>
      <p:sp>
        <p:nvSpPr>
          <p:cNvPr id="11289" name="Line 25"/>
          <p:cNvSpPr>
            <a:spLocks noChangeShapeType="1"/>
          </p:cNvSpPr>
          <p:nvPr/>
        </p:nvSpPr>
        <p:spPr bwMode="auto">
          <a:xfrm>
            <a:off x="5076824" y="5805488"/>
            <a:ext cx="933451" cy="0"/>
          </a:xfrm>
          <a:prstGeom prst="line">
            <a:avLst/>
          </a:prstGeom>
          <a:noFill/>
          <a:ln w="9525">
            <a:solidFill>
              <a:schemeClr val="tx1"/>
            </a:solidFill>
            <a:round/>
            <a:headEnd/>
            <a:tailEnd type="triangle" w="med" len="med"/>
          </a:ln>
        </p:spPr>
        <p:txBody>
          <a:bodyPr/>
          <a:lstStyle/>
          <a:p>
            <a:endParaRPr lang="fr-FR" dirty="0"/>
          </a:p>
        </p:txBody>
      </p:sp>
      <p:sp>
        <p:nvSpPr>
          <p:cNvPr id="26" name="Espace réservé du numéro de diapositive 25"/>
          <p:cNvSpPr>
            <a:spLocks noGrp="1"/>
          </p:cNvSpPr>
          <p:nvPr>
            <p:ph type="sldNum" sz="quarter" idx="12"/>
          </p:nvPr>
        </p:nvSpPr>
        <p:spPr/>
        <p:txBody>
          <a:bodyPr/>
          <a:lstStyle/>
          <a:p>
            <a:fld id="{2312414C-5E0C-435C-9886-9F9673DDAC4B}" type="slidenum">
              <a:rPr lang="fr-FR" smtClean="0"/>
              <a:pPr/>
              <a:t>9</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1628">
                                            <p:txEl>
                                              <p:pRg st="0" end="0"/>
                                            </p:txEl>
                                          </p:spTgt>
                                        </p:tgtEl>
                                        <p:attrNameLst>
                                          <p:attrName>style.visibility</p:attrName>
                                        </p:attrNameLst>
                                      </p:cBhvr>
                                      <p:to>
                                        <p:strVal val="visible"/>
                                      </p:to>
                                    </p:set>
                                    <p:anim calcmode="lin" valueType="num">
                                      <p:cBhvr>
                                        <p:cTn id="7" dur="1000" fill="hold"/>
                                        <p:tgtEl>
                                          <p:spTgt spid="11162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162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162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1628">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1631">
                                            <p:txEl>
                                              <p:pRg st="0" end="0"/>
                                            </p:txEl>
                                          </p:spTgt>
                                        </p:tgtEl>
                                        <p:attrNameLst>
                                          <p:attrName>style.visibility</p:attrName>
                                        </p:attrNameLst>
                                      </p:cBhvr>
                                      <p:to>
                                        <p:strVal val="visible"/>
                                      </p:to>
                                    </p:set>
                                    <p:anim calcmode="lin" valueType="num">
                                      <p:cBhvr>
                                        <p:cTn id="13" dur="3000" fill="hold"/>
                                        <p:tgtEl>
                                          <p:spTgt spid="111631">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111631">
                                            <p:txEl>
                                              <p:pRg st="0" end="0"/>
                                            </p:txEl>
                                          </p:spTgt>
                                        </p:tgtEl>
                                        <p:attrNameLst>
                                          <p:attrName>ppt_h</p:attrName>
                                        </p:attrNameLst>
                                      </p:cBhvr>
                                      <p:tavLst>
                                        <p:tav tm="0">
                                          <p:val>
                                            <p:fltVal val="0"/>
                                          </p:val>
                                        </p:tav>
                                        <p:tav tm="100000">
                                          <p:val>
                                            <p:strVal val="#ppt_h"/>
                                          </p:val>
                                        </p:tav>
                                      </p:tavLst>
                                    </p:anim>
                                    <p:anim calcmode="lin" valueType="num">
                                      <p:cBhvr>
                                        <p:cTn id="15" dur="3000" fill="hold"/>
                                        <p:tgtEl>
                                          <p:spTgt spid="1116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111631">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11632"/>
                                        </p:tgtEl>
                                        <p:attrNameLst>
                                          <p:attrName>style.visibility</p:attrName>
                                        </p:attrNameLst>
                                      </p:cBhvr>
                                      <p:to>
                                        <p:strVal val="visible"/>
                                      </p:to>
                                    </p:set>
                                    <p:anim calcmode="lin" valueType="num">
                                      <p:cBhvr>
                                        <p:cTn id="19" dur="3000" fill="hold"/>
                                        <p:tgtEl>
                                          <p:spTgt spid="111632"/>
                                        </p:tgtEl>
                                        <p:attrNameLst>
                                          <p:attrName>ppt_w</p:attrName>
                                        </p:attrNameLst>
                                      </p:cBhvr>
                                      <p:tavLst>
                                        <p:tav tm="0">
                                          <p:val>
                                            <p:fltVal val="0"/>
                                          </p:val>
                                        </p:tav>
                                        <p:tav tm="100000">
                                          <p:val>
                                            <p:strVal val="#ppt_w"/>
                                          </p:val>
                                        </p:tav>
                                      </p:tavLst>
                                    </p:anim>
                                    <p:anim calcmode="lin" valueType="num">
                                      <p:cBhvr>
                                        <p:cTn id="20" dur="3000" fill="hold"/>
                                        <p:tgtEl>
                                          <p:spTgt spid="111632"/>
                                        </p:tgtEl>
                                        <p:attrNameLst>
                                          <p:attrName>ppt_h</p:attrName>
                                        </p:attrNameLst>
                                      </p:cBhvr>
                                      <p:tavLst>
                                        <p:tav tm="0">
                                          <p:val>
                                            <p:fltVal val="0"/>
                                          </p:val>
                                        </p:tav>
                                        <p:tav tm="100000">
                                          <p:val>
                                            <p:strVal val="#ppt_h"/>
                                          </p:val>
                                        </p:tav>
                                      </p:tavLst>
                                    </p:anim>
                                    <p:anim calcmode="lin" valueType="num">
                                      <p:cBhvr>
                                        <p:cTn id="21" dur="3000" fill="hold"/>
                                        <p:tgtEl>
                                          <p:spTgt spid="111632"/>
                                        </p:tgtEl>
                                        <p:attrNameLst>
                                          <p:attrName>ppt_x</p:attrName>
                                        </p:attrNameLst>
                                      </p:cBhvr>
                                      <p:tavLst>
                                        <p:tav tm="0" fmla="#ppt_x+(cos(-2*pi*(1-$))*-#ppt_x-sin(-2*pi*(1-$))*(1-#ppt_y))*(1-$)">
                                          <p:val>
                                            <p:fltVal val="0"/>
                                          </p:val>
                                        </p:tav>
                                        <p:tav tm="100000">
                                          <p:val>
                                            <p:fltVal val="1"/>
                                          </p:val>
                                        </p:tav>
                                      </p:tavLst>
                                    </p:anim>
                                    <p:anim calcmode="lin" valueType="num">
                                      <p:cBhvr>
                                        <p:cTn id="22" dur="3000" fill="hold"/>
                                        <p:tgtEl>
                                          <p:spTgt spid="111632"/>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11633">
                                            <p:txEl>
                                              <p:pRg st="0" end="0"/>
                                            </p:txEl>
                                          </p:spTgt>
                                        </p:tgtEl>
                                        <p:attrNameLst>
                                          <p:attrName>style.visibility</p:attrName>
                                        </p:attrNameLst>
                                      </p:cBhvr>
                                      <p:to>
                                        <p:strVal val="visible"/>
                                      </p:to>
                                    </p:set>
                                    <p:anim calcmode="lin" valueType="num">
                                      <p:cBhvr>
                                        <p:cTn id="25" dur="1000" fill="hold"/>
                                        <p:tgtEl>
                                          <p:spTgt spid="11163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1163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11163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163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111639">
                                            <p:txEl>
                                              <p:pRg st="0" end="0"/>
                                            </p:txEl>
                                          </p:spTgt>
                                        </p:tgtEl>
                                        <p:attrNameLst>
                                          <p:attrName>style.visibility</p:attrName>
                                        </p:attrNameLst>
                                      </p:cBhvr>
                                      <p:to>
                                        <p:strVal val="visible"/>
                                      </p:to>
                                    </p:set>
                                    <p:anim calcmode="lin" valueType="num">
                                      <p:cBhvr>
                                        <p:cTn id="33" dur="1000" fill="hold"/>
                                        <p:tgtEl>
                                          <p:spTgt spid="111639">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111639">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1116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116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111640">
                                            <p:txEl>
                                              <p:pRg st="0" end="0"/>
                                            </p:txEl>
                                          </p:spTgt>
                                        </p:tgtEl>
                                        <p:attrNameLst>
                                          <p:attrName>style.visibility</p:attrName>
                                        </p:attrNameLst>
                                      </p:cBhvr>
                                      <p:to>
                                        <p:strVal val="visible"/>
                                      </p:to>
                                    </p:set>
                                    <p:anim calcmode="lin" valueType="num">
                                      <p:cBhvr>
                                        <p:cTn id="41" dur="1000" fill="hold"/>
                                        <p:tgtEl>
                                          <p:spTgt spid="111640">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11640">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11164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11640">
                                            <p:txEl>
                                              <p:pRg st="0" end="0"/>
                                            </p:txEl>
                                          </p:spTgt>
                                        </p:tgtEl>
                                        <p:attrNameLst>
                                          <p:attrName>ppt_y</p:attrName>
                                        </p:attrNameLst>
                                      </p:cBhvr>
                                      <p:tavLst>
                                        <p:tav tm="0" fmla="#ppt_y+(sin(-2*pi*(1-$))*-#ppt_x+cos(-2*pi*(1-$))*(1-#ppt_y))*(1-$)">
                                          <p:val>
                                            <p:fltVal val="0"/>
                                          </p:val>
                                        </p:tav>
                                        <p:tav tm="100000">
                                          <p:val>
                                            <p:fltVal val="1"/>
                                          </p:val>
                                        </p:tav>
                                      </p:tavLst>
                                    </p:anim>
                                  </p:childTnLst>
                                </p:cTn>
                              </p:par>
                              <p:par>
                                <p:cTn id="45" presetID="3" presetClass="emph" presetSubtype="2" fill="hold" nodeType="withEffect">
                                  <p:stCondLst>
                                    <p:cond delay="0"/>
                                  </p:stCondLst>
                                  <p:childTnLst>
                                    <p:animClr clrSpc="rgb" dir="cw">
                                      <p:cBhvr override="childStyle">
                                        <p:cTn id="46" dur="2000" fill="hold"/>
                                        <p:tgtEl>
                                          <p:spTgt spid="111639">
                                            <p:txEl>
                                              <p:pRg st="0" end="0"/>
                                            </p:txEl>
                                          </p:spTgt>
                                        </p:tgtEl>
                                        <p:attrNameLst>
                                          <p:attrName>style.color</p:attrName>
                                        </p:attrNameLst>
                                      </p:cBhvr>
                                      <p:to>
                                        <a:srgbClr val="FF0000"/>
                                      </p:to>
                                    </p:animClr>
                                  </p:childTnLst>
                                </p:cTn>
                              </p:par>
                              <p:par>
                                <p:cTn id="47" presetID="3" presetClass="emph" presetSubtype="2" fill="hold" nodeType="withEffect">
                                  <p:stCondLst>
                                    <p:cond delay="0"/>
                                  </p:stCondLst>
                                  <p:childTnLst>
                                    <p:animClr clrSpc="rgb" dir="cw">
                                      <p:cBhvr override="childStyle">
                                        <p:cTn id="48" dur="2000" fill="hold"/>
                                        <p:tgtEl>
                                          <p:spTgt spid="11164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TotalTime>
  <Words>4118</Words>
  <Application>Microsoft Office PowerPoint</Application>
  <PresentationFormat>Affichage à l'écran (4:3)</PresentationFormat>
  <Paragraphs>947</Paragraphs>
  <Slides>54</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54</vt:i4>
      </vt:variant>
    </vt:vector>
  </HeadingPairs>
  <TitlesOfParts>
    <vt:vector size="56" baseType="lpstr">
      <vt:lpstr>Capitaux</vt:lpstr>
      <vt:lpstr>Acrobat Document</vt:lpstr>
      <vt:lpstr>Présentation  HACCP</vt:lpstr>
      <vt:lpstr>Diapositive 2</vt:lpstr>
      <vt:lpstr>1        La réglementation</vt:lpstr>
      <vt:lpstr>2     Les contraintes de la liaison froide</vt:lpstr>
      <vt:lpstr>Résumé</vt:lpstr>
      <vt:lpstr>Principes de base</vt:lpstr>
      <vt:lpstr>Principes de base</vt:lpstr>
      <vt:lpstr>Principes de base</vt:lpstr>
      <vt:lpstr>Principes de base</vt:lpstr>
      <vt:lpstr>DLC - DLUO</vt:lpstr>
      <vt:lpstr>Diapositive 11</vt:lpstr>
      <vt:lpstr>Diapositive 12</vt:lpstr>
      <vt:lpstr>Tableau Récapitulatif de la marche en avant</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 </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MAITRISE DES POINTS CRITIQUES</vt:lpstr>
      <vt:lpstr>Diapositive 48</vt:lpstr>
      <vt:lpstr>Diapositive 49</vt:lpstr>
      <vt:lpstr>Diapositive 50</vt:lpstr>
      <vt:lpstr>MAITRISE DES POINTS CRITIQUES</vt:lpstr>
      <vt:lpstr>Diapositive 52</vt:lpstr>
      <vt:lpstr>Diapositive 53</vt:lpstr>
      <vt:lpstr>Diapositive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HACCP</dc:title>
  <dc:creator>martin</dc:creator>
  <cp:lastModifiedBy>martin</cp:lastModifiedBy>
  <cp:revision>79</cp:revision>
  <dcterms:created xsi:type="dcterms:W3CDTF">2011-10-19T11:28:49Z</dcterms:created>
  <dcterms:modified xsi:type="dcterms:W3CDTF">2011-11-02T06:54:56Z</dcterms:modified>
</cp:coreProperties>
</file>