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43"/>
  </p:notesMasterIdLst>
  <p:sldIdLst>
    <p:sldId id="256" r:id="rId2"/>
    <p:sldId id="270" r:id="rId3"/>
    <p:sldId id="275" r:id="rId4"/>
    <p:sldId id="271" r:id="rId5"/>
    <p:sldId id="272" r:id="rId6"/>
    <p:sldId id="406" r:id="rId7"/>
    <p:sldId id="274" r:id="rId8"/>
    <p:sldId id="273" r:id="rId9"/>
    <p:sldId id="276" r:id="rId10"/>
    <p:sldId id="277" r:id="rId11"/>
    <p:sldId id="278" r:id="rId12"/>
    <p:sldId id="267" r:id="rId13"/>
    <p:sldId id="280" r:id="rId14"/>
    <p:sldId id="407" r:id="rId15"/>
    <p:sldId id="279" r:id="rId16"/>
    <p:sldId id="281" r:id="rId17"/>
    <p:sldId id="282" r:id="rId18"/>
    <p:sldId id="283" r:id="rId19"/>
    <p:sldId id="408" r:id="rId20"/>
    <p:sldId id="409" r:id="rId21"/>
    <p:sldId id="284" r:id="rId22"/>
    <p:sldId id="410" r:id="rId23"/>
    <p:sldId id="411" r:id="rId24"/>
    <p:sldId id="287" r:id="rId25"/>
    <p:sldId id="288" r:id="rId26"/>
    <p:sldId id="289" r:id="rId27"/>
    <p:sldId id="290" r:id="rId28"/>
    <p:sldId id="412" r:id="rId29"/>
    <p:sldId id="413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405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0" r:id="rId50"/>
    <p:sldId id="311" r:id="rId51"/>
    <p:sldId id="312" r:id="rId52"/>
    <p:sldId id="313" r:id="rId53"/>
    <p:sldId id="314" r:id="rId54"/>
    <p:sldId id="315" r:id="rId55"/>
    <p:sldId id="309" r:id="rId56"/>
    <p:sldId id="263" r:id="rId57"/>
    <p:sldId id="261" r:id="rId58"/>
    <p:sldId id="316" r:id="rId59"/>
    <p:sldId id="257" r:id="rId60"/>
    <p:sldId id="317" r:id="rId61"/>
    <p:sldId id="318" r:id="rId62"/>
    <p:sldId id="321" r:id="rId63"/>
    <p:sldId id="319" r:id="rId64"/>
    <p:sldId id="320" r:id="rId65"/>
    <p:sldId id="322" r:id="rId66"/>
    <p:sldId id="323" r:id="rId67"/>
    <p:sldId id="324" r:id="rId68"/>
    <p:sldId id="38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40" r:id="rId83"/>
    <p:sldId id="341" r:id="rId84"/>
    <p:sldId id="342" r:id="rId85"/>
    <p:sldId id="415" r:id="rId86"/>
    <p:sldId id="343" r:id="rId87"/>
    <p:sldId id="344" r:id="rId88"/>
    <p:sldId id="346" r:id="rId89"/>
    <p:sldId id="352" r:id="rId90"/>
    <p:sldId id="381" r:id="rId91"/>
    <p:sldId id="414" r:id="rId92"/>
    <p:sldId id="345" r:id="rId93"/>
    <p:sldId id="348" r:id="rId94"/>
    <p:sldId id="349" r:id="rId95"/>
    <p:sldId id="350" r:id="rId96"/>
    <p:sldId id="351" r:id="rId97"/>
    <p:sldId id="355" r:id="rId98"/>
    <p:sldId id="353" r:id="rId99"/>
    <p:sldId id="354" r:id="rId100"/>
    <p:sldId id="356" r:id="rId101"/>
    <p:sldId id="357" r:id="rId102"/>
    <p:sldId id="358" r:id="rId103"/>
    <p:sldId id="359" r:id="rId104"/>
    <p:sldId id="370" r:id="rId105"/>
    <p:sldId id="364" r:id="rId106"/>
    <p:sldId id="366" r:id="rId107"/>
    <p:sldId id="367" r:id="rId108"/>
    <p:sldId id="369" r:id="rId109"/>
    <p:sldId id="371" r:id="rId110"/>
    <p:sldId id="372" r:id="rId111"/>
    <p:sldId id="373" r:id="rId112"/>
    <p:sldId id="374" r:id="rId113"/>
    <p:sldId id="375" r:id="rId114"/>
    <p:sldId id="377" r:id="rId115"/>
    <p:sldId id="376" r:id="rId116"/>
    <p:sldId id="378" r:id="rId117"/>
    <p:sldId id="416" r:id="rId118"/>
    <p:sldId id="417" r:id="rId119"/>
    <p:sldId id="379" r:id="rId120"/>
    <p:sldId id="418" r:id="rId121"/>
    <p:sldId id="380" r:id="rId122"/>
    <p:sldId id="419" r:id="rId123"/>
    <p:sldId id="382" r:id="rId124"/>
    <p:sldId id="421" r:id="rId125"/>
    <p:sldId id="386" r:id="rId126"/>
    <p:sldId id="387" r:id="rId127"/>
    <p:sldId id="383" r:id="rId128"/>
    <p:sldId id="403" r:id="rId129"/>
    <p:sldId id="402" r:id="rId130"/>
    <p:sldId id="391" r:id="rId131"/>
    <p:sldId id="420" r:id="rId132"/>
    <p:sldId id="389" r:id="rId133"/>
    <p:sldId id="390" r:id="rId134"/>
    <p:sldId id="392" r:id="rId135"/>
    <p:sldId id="398" r:id="rId136"/>
    <p:sldId id="399" r:id="rId137"/>
    <p:sldId id="396" r:id="rId138"/>
    <p:sldId id="397" r:id="rId139"/>
    <p:sldId id="400" r:id="rId140"/>
    <p:sldId id="401" r:id="rId141"/>
    <p:sldId id="404" r:id="rId1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4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BB8A8-31B7-42AE-ACDB-DE84463EB615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fr-FR"/>
        </a:p>
      </dgm:t>
    </dgm:pt>
    <dgm:pt modelId="{4A5E42DF-9E65-4123-B431-6F8FBAAB2173}">
      <dgm:prSet/>
      <dgm:spPr/>
      <dgm:t>
        <a:bodyPr/>
        <a:lstStyle/>
        <a:p>
          <a:pPr rtl="0"/>
          <a:r>
            <a:rPr lang="fr-FR" dirty="0" smtClean="0"/>
            <a:t>Aorte abdominale</a:t>
          </a:r>
          <a:endParaRPr lang="fr-FR" dirty="0"/>
        </a:p>
      </dgm:t>
    </dgm:pt>
    <dgm:pt modelId="{28767F85-1F05-4637-BAD2-6978E09E729C}" type="parTrans" cxnId="{8256ED71-49DE-41A2-9E00-119CB781A391}">
      <dgm:prSet/>
      <dgm:spPr/>
      <dgm:t>
        <a:bodyPr/>
        <a:lstStyle/>
        <a:p>
          <a:endParaRPr lang="fr-FR"/>
        </a:p>
      </dgm:t>
    </dgm:pt>
    <dgm:pt modelId="{A458E6EE-4298-4156-8104-454DA87FC3E9}" type="sibTrans" cxnId="{8256ED71-49DE-41A2-9E00-119CB781A391}">
      <dgm:prSet/>
      <dgm:spPr/>
      <dgm:t>
        <a:bodyPr/>
        <a:lstStyle/>
        <a:p>
          <a:endParaRPr lang="fr-FR"/>
        </a:p>
      </dgm:t>
    </dgm:pt>
    <dgm:pt modelId="{66079ABC-12EF-4046-BCFE-F279D3949EF6}">
      <dgm:prSet/>
      <dgm:spPr/>
      <dgm:t>
        <a:bodyPr/>
        <a:lstStyle/>
        <a:p>
          <a:pPr rtl="0"/>
          <a:r>
            <a:rPr lang="fr-FR" dirty="0" smtClean="0"/>
            <a:t>Artère iliaque</a:t>
          </a:r>
          <a:endParaRPr lang="fr-FR" dirty="0"/>
        </a:p>
      </dgm:t>
    </dgm:pt>
    <dgm:pt modelId="{1ED1BE96-31EE-4774-95BA-7E85DC1478BB}" type="parTrans" cxnId="{1C0A9887-8AA0-4F0E-A57D-A63CC05B8693}">
      <dgm:prSet/>
      <dgm:spPr/>
      <dgm:t>
        <a:bodyPr/>
        <a:lstStyle/>
        <a:p>
          <a:endParaRPr lang="fr-FR"/>
        </a:p>
      </dgm:t>
    </dgm:pt>
    <dgm:pt modelId="{0CAD2B28-6A4A-4A08-87E0-B7D38595420A}" type="sibTrans" cxnId="{1C0A9887-8AA0-4F0E-A57D-A63CC05B8693}">
      <dgm:prSet/>
      <dgm:spPr/>
      <dgm:t>
        <a:bodyPr/>
        <a:lstStyle/>
        <a:p>
          <a:endParaRPr lang="fr-FR"/>
        </a:p>
      </dgm:t>
    </dgm:pt>
    <dgm:pt modelId="{E84DCE6F-F175-44B3-831C-9388DD5C3F7B}">
      <dgm:prSet/>
      <dgm:spPr/>
      <dgm:t>
        <a:bodyPr/>
        <a:lstStyle/>
        <a:p>
          <a:pPr rtl="0"/>
          <a:r>
            <a:rPr lang="fr-FR" dirty="0" smtClean="0"/>
            <a:t>Artère fémorale</a:t>
          </a:r>
          <a:endParaRPr lang="fr-FR" dirty="0"/>
        </a:p>
      </dgm:t>
    </dgm:pt>
    <dgm:pt modelId="{9D97A143-7100-4E06-B940-9F1C0F00CC41}" type="parTrans" cxnId="{3C551411-9DFD-439F-8500-DE3BD529463B}">
      <dgm:prSet/>
      <dgm:spPr/>
      <dgm:t>
        <a:bodyPr/>
        <a:lstStyle/>
        <a:p>
          <a:endParaRPr lang="fr-FR"/>
        </a:p>
      </dgm:t>
    </dgm:pt>
    <dgm:pt modelId="{73C1D485-703D-4D17-AE47-AE773B5AAA9D}" type="sibTrans" cxnId="{3C551411-9DFD-439F-8500-DE3BD529463B}">
      <dgm:prSet/>
      <dgm:spPr/>
      <dgm:t>
        <a:bodyPr/>
        <a:lstStyle/>
        <a:p>
          <a:endParaRPr lang="fr-FR"/>
        </a:p>
      </dgm:t>
    </dgm:pt>
    <dgm:pt modelId="{9C760C6C-0C08-40FC-8040-FDCD7B7B2FAF}">
      <dgm:prSet/>
      <dgm:spPr/>
      <dgm:t>
        <a:bodyPr/>
        <a:lstStyle/>
        <a:p>
          <a:pPr rtl="0"/>
          <a:r>
            <a:rPr lang="fr-FR" dirty="0" smtClean="0"/>
            <a:t>Artère poplité</a:t>
          </a:r>
          <a:endParaRPr lang="fr-FR" dirty="0"/>
        </a:p>
      </dgm:t>
    </dgm:pt>
    <dgm:pt modelId="{573EA942-C403-47B5-9791-32F34367615D}" type="parTrans" cxnId="{8702A75B-AF61-4E64-AAFB-E1BC01679FA2}">
      <dgm:prSet/>
      <dgm:spPr/>
      <dgm:t>
        <a:bodyPr/>
        <a:lstStyle/>
        <a:p>
          <a:endParaRPr lang="fr-FR"/>
        </a:p>
      </dgm:t>
    </dgm:pt>
    <dgm:pt modelId="{1229C165-71C3-4D2C-9F89-026D48909920}" type="sibTrans" cxnId="{8702A75B-AF61-4E64-AAFB-E1BC01679FA2}">
      <dgm:prSet/>
      <dgm:spPr/>
      <dgm:t>
        <a:bodyPr/>
        <a:lstStyle/>
        <a:p>
          <a:endParaRPr lang="fr-FR"/>
        </a:p>
      </dgm:t>
    </dgm:pt>
    <dgm:pt modelId="{7366D55B-CAED-4DAB-8FB4-D7E804CA35BD}">
      <dgm:prSet/>
      <dgm:spPr/>
      <dgm:t>
        <a:bodyPr/>
        <a:lstStyle/>
        <a:p>
          <a:pPr rtl="0"/>
          <a:r>
            <a:rPr lang="fr-FR" dirty="0" smtClean="0"/>
            <a:t>Artère tibiale antérieure</a:t>
          </a:r>
          <a:endParaRPr lang="fr-FR" dirty="0"/>
        </a:p>
      </dgm:t>
    </dgm:pt>
    <dgm:pt modelId="{21E19356-B122-4A1C-B632-953A5ED64B24}" type="parTrans" cxnId="{EACEE2F3-3262-4899-B9E2-886A4DD30BBF}">
      <dgm:prSet/>
      <dgm:spPr/>
      <dgm:t>
        <a:bodyPr/>
        <a:lstStyle/>
        <a:p>
          <a:endParaRPr lang="fr-FR"/>
        </a:p>
      </dgm:t>
    </dgm:pt>
    <dgm:pt modelId="{ED2E419A-3CE2-4D6C-83AE-7D12B79697C5}" type="sibTrans" cxnId="{EACEE2F3-3262-4899-B9E2-886A4DD30BBF}">
      <dgm:prSet/>
      <dgm:spPr/>
      <dgm:t>
        <a:bodyPr/>
        <a:lstStyle/>
        <a:p>
          <a:endParaRPr lang="fr-FR"/>
        </a:p>
      </dgm:t>
    </dgm:pt>
    <dgm:pt modelId="{0A753A0F-1C7E-4DDC-A3CE-7B4BB2C964FD}">
      <dgm:prSet/>
      <dgm:spPr/>
      <dgm:t>
        <a:bodyPr/>
        <a:lstStyle/>
        <a:p>
          <a:pPr rtl="0"/>
          <a:r>
            <a:rPr lang="fr-FR" dirty="0" smtClean="0"/>
            <a:t>Artère tibiale postérieure</a:t>
          </a:r>
          <a:endParaRPr lang="fr-FR" dirty="0"/>
        </a:p>
      </dgm:t>
    </dgm:pt>
    <dgm:pt modelId="{15A69619-4C9A-41A7-9C4A-D3969446810F}" type="parTrans" cxnId="{B8F8723B-ECDD-4FC5-B85C-E28813B457D7}">
      <dgm:prSet/>
      <dgm:spPr/>
      <dgm:t>
        <a:bodyPr/>
        <a:lstStyle/>
        <a:p>
          <a:endParaRPr lang="fr-FR"/>
        </a:p>
      </dgm:t>
    </dgm:pt>
    <dgm:pt modelId="{F8AFC0C5-167F-43F1-A269-165F186557A6}" type="sibTrans" cxnId="{B8F8723B-ECDD-4FC5-B85C-E28813B457D7}">
      <dgm:prSet/>
      <dgm:spPr/>
      <dgm:t>
        <a:bodyPr/>
        <a:lstStyle/>
        <a:p>
          <a:endParaRPr lang="fr-FR"/>
        </a:p>
      </dgm:t>
    </dgm:pt>
    <dgm:pt modelId="{9DABF2E1-636E-40EB-8A3F-44E7501047FC}" type="pres">
      <dgm:prSet presAssocID="{0DBBB8A8-31B7-42AE-ACDB-DE84463EB615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193DC8B-F508-465A-AE3A-09B2C8E36F0A}" type="pres">
      <dgm:prSet presAssocID="{4A5E42DF-9E65-4123-B431-6F8FBAAB217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D6320E2-F65A-4828-97CF-623A572A4285}" type="pres">
      <dgm:prSet presAssocID="{A458E6EE-4298-4156-8104-454DA87FC3E9}" presName="sibTrans" presStyleLbl="sibTrans2D1" presStyleIdx="0" presStyleCnt="3"/>
      <dgm:spPr/>
      <dgm:t>
        <a:bodyPr/>
        <a:lstStyle/>
        <a:p>
          <a:endParaRPr lang="fr-FR"/>
        </a:p>
      </dgm:t>
    </dgm:pt>
    <dgm:pt modelId="{91139FDA-25AF-42CB-8B4F-8B430593C722}" type="pres">
      <dgm:prSet presAssocID="{A458E6EE-4298-4156-8104-454DA87FC3E9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890905E2-D486-4663-854E-679F4CBCE8A6}" type="pres">
      <dgm:prSet presAssocID="{66079ABC-12EF-4046-BCFE-F279D3949EF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2AE6F9-1B34-4542-8F8D-942571E603AD}" type="pres">
      <dgm:prSet presAssocID="{0CAD2B28-6A4A-4A08-87E0-B7D38595420A}" presName="sibTrans" presStyleLbl="sibTrans2D1" presStyleIdx="1" presStyleCnt="3"/>
      <dgm:spPr/>
      <dgm:t>
        <a:bodyPr/>
        <a:lstStyle/>
        <a:p>
          <a:endParaRPr lang="fr-FR"/>
        </a:p>
      </dgm:t>
    </dgm:pt>
    <dgm:pt modelId="{3B21CF5C-9C4F-4738-AC76-915815673BB1}" type="pres">
      <dgm:prSet presAssocID="{0CAD2B28-6A4A-4A08-87E0-B7D38595420A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336156A5-3E34-43EF-85EA-11B6F8925D6A}" type="pres">
      <dgm:prSet presAssocID="{E84DCE6F-F175-44B3-831C-9388DD5C3F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B28DB36-A7A8-48E6-8511-8294D53E4242}" type="pres">
      <dgm:prSet presAssocID="{73C1D485-703D-4D17-AE47-AE773B5AAA9D}" presName="sibTrans" presStyleLbl="sibTrans2D1" presStyleIdx="2" presStyleCnt="3"/>
      <dgm:spPr/>
      <dgm:t>
        <a:bodyPr/>
        <a:lstStyle/>
        <a:p>
          <a:endParaRPr lang="fr-FR"/>
        </a:p>
      </dgm:t>
    </dgm:pt>
    <dgm:pt modelId="{46EE26F7-5764-4B0A-AFFC-FAA8D1BF3A93}" type="pres">
      <dgm:prSet presAssocID="{73C1D485-703D-4D17-AE47-AE773B5AAA9D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EBFDDB0A-628D-4FF1-A7D5-C1D97595E87B}" type="pres">
      <dgm:prSet presAssocID="{9C760C6C-0C08-40FC-8040-FDCD7B7B2FA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C551411-9DFD-439F-8500-DE3BD529463B}" srcId="{0DBBB8A8-31B7-42AE-ACDB-DE84463EB615}" destId="{E84DCE6F-F175-44B3-831C-9388DD5C3F7B}" srcOrd="2" destOrd="0" parTransId="{9D97A143-7100-4E06-B940-9F1C0F00CC41}" sibTransId="{73C1D485-703D-4D17-AE47-AE773B5AAA9D}"/>
    <dgm:cxn modelId="{E13DD41E-6646-4273-90C5-BD68BC5BAC90}" type="presOf" srcId="{73C1D485-703D-4D17-AE47-AE773B5AAA9D}" destId="{46EE26F7-5764-4B0A-AFFC-FAA8D1BF3A93}" srcOrd="1" destOrd="0" presId="urn:microsoft.com/office/officeart/2005/8/layout/process2"/>
    <dgm:cxn modelId="{8256ED71-49DE-41A2-9E00-119CB781A391}" srcId="{0DBBB8A8-31B7-42AE-ACDB-DE84463EB615}" destId="{4A5E42DF-9E65-4123-B431-6F8FBAAB2173}" srcOrd="0" destOrd="0" parTransId="{28767F85-1F05-4637-BAD2-6978E09E729C}" sibTransId="{A458E6EE-4298-4156-8104-454DA87FC3E9}"/>
    <dgm:cxn modelId="{D2836A22-AC57-4489-A7BE-92189A2F3D24}" type="presOf" srcId="{A458E6EE-4298-4156-8104-454DA87FC3E9}" destId="{91139FDA-25AF-42CB-8B4F-8B430593C722}" srcOrd="1" destOrd="0" presId="urn:microsoft.com/office/officeart/2005/8/layout/process2"/>
    <dgm:cxn modelId="{CFF20DCD-D03C-49A9-8DB9-688317D5DBC9}" type="presOf" srcId="{0CAD2B28-6A4A-4A08-87E0-B7D38595420A}" destId="{3B21CF5C-9C4F-4738-AC76-915815673BB1}" srcOrd="1" destOrd="0" presId="urn:microsoft.com/office/officeart/2005/8/layout/process2"/>
    <dgm:cxn modelId="{11909009-79EA-4502-A45A-4D786C8F2B99}" type="presOf" srcId="{0CAD2B28-6A4A-4A08-87E0-B7D38595420A}" destId="{012AE6F9-1B34-4542-8F8D-942571E603AD}" srcOrd="0" destOrd="0" presId="urn:microsoft.com/office/officeart/2005/8/layout/process2"/>
    <dgm:cxn modelId="{50753D1F-FCA7-44DA-8324-89F648161AFD}" type="presOf" srcId="{4A5E42DF-9E65-4123-B431-6F8FBAAB2173}" destId="{A193DC8B-F508-465A-AE3A-09B2C8E36F0A}" srcOrd="0" destOrd="0" presId="urn:microsoft.com/office/officeart/2005/8/layout/process2"/>
    <dgm:cxn modelId="{83F77BC1-7CCF-47F3-95C9-6AFE914CB93C}" type="presOf" srcId="{0A753A0F-1C7E-4DDC-A3CE-7B4BB2C964FD}" destId="{EBFDDB0A-628D-4FF1-A7D5-C1D97595E87B}" srcOrd="0" destOrd="2" presId="urn:microsoft.com/office/officeart/2005/8/layout/process2"/>
    <dgm:cxn modelId="{845063BC-B8BA-4D9F-BE92-0B4FAE90F6A4}" type="presOf" srcId="{9C760C6C-0C08-40FC-8040-FDCD7B7B2FAF}" destId="{EBFDDB0A-628D-4FF1-A7D5-C1D97595E87B}" srcOrd="0" destOrd="0" presId="urn:microsoft.com/office/officeart/2005/8/layout/process2"/>
    <dgm:cxn modelId="{C843DFE3-4057-45DF-9182-B4A2E4718BB8}" type="presOf" srcId="{E84DCE6F-F175-44B3-831C-9388DD5C3F7B}" destId="{336156A5-3E34-43EF-85EA-11B6F8925D6A}" srcOrd="0" destOrd="0" presId="urn:microsoft.com/office/officeart/2005/8/layout/process2"/>
    <dgm:cxn modelId="{8E4D46D2-0378-4A51-BA90-16CB567556D6}" type="presOf" srcId="{73C1D485-703D-4D17-AE47-AE773B5AAA9D}" destId="{2B28DB36-A7A8-48E6-8511-8294D53E4242}" srcOrd="0" destOrd="0" presId="urn:microsoft.com/office/officeart/2005/8/layout/process2"/>
    <dgm:cxn modelId="{6AFFF10D-3EFF-4AA5-B8DB-5D3814CEF317}" type="presOf" srcId="{0DBBB8A8-31B7-42AE-ACDB-DE84463EB615}" destId="{9DABF2E1-636E-40EB-8A3F-44E7501047FC}" srcOrd="0" destOrd="0" presId="urn:microsoft.com/office/officeart/2005/8/layout/process2"/>
    <dgm:cxn modelId="{8702A75B-AF61-4E64-AAFB-E1BC01679FA2}" srcId="{0DBBB8A8-31B7-42AE-ACDB-DE84463EB615}" destId="{9C760C6C-0C08-40FC-8040-FDCD7B7B2FAF}" srcOrd="3" destOrd="0" parTransId="{573EA942-C403-47B5-9791-32F34367615D}" sibTransId="{1229C165-71C3-4D2C-9F89-026D48909920}"/>
    <dgm:cxn modelId="{20920D25-7288-425D-83B4-781021C0906D}" type="presOf" srcId="{66079ABC-12EF-4046-BCFE-F279D3949EF6}" destId="{890905E2-D486-4663-854E-679F4CBCE8A6}" srcOrd="0" destOrd="0" presId="urn:microsoft.com/office/officeart/2005/8/layout/process2"/>
    <dgm:cxn modelId="{1C0A9887-8AA0-4F0E-A57D-A63CC05B8693}" srcId="{0DBBB8A8-31B7-42AE-ACDB-DE84463EB615}" destId="{66079ABC-12EF-4046-BCFE-F279D3949EF6}" srcOrd="1" destOrd="0" parTransId="{1ED1BE96-31EE-4774-95BA-7E85DC1478BB}" sibTransId="{0CAD2B28-6A4A-4A08-87E0-B7D38595420A}"/>
    <dgm:cxn modelId="{EACEE2F3-3262-4899-B9E2-886A4DD30BBF}" srcId="{9C760C6C-0C08-40FC-8040-FDCD7B7B2FAF}" destId="{7366D55B-CAED-4DAB-8FB4-D7E804CA35BD}" srcOrd="0" destOrd="0" parTransId="{21E19356-B122-4A1C-B632-953A5ED64B24}" sibTransId="{ED2E419A-3CE2-4D6C-83AE-7D12B79697C5}"/>
    <dgm:cxn modelId="{1F4EC7F5-0105-4B2E-B107-6D4EBD257EB7}" type="presOf" srcId="{A458E6EE-4298-4156-8104-454DA87FC3E9}" destId="{ED6320E2-F65A-4828-97CF-623A572A4285}" srcOrd="0" destOrd="0" presId="urn:microsoft.com/office/officeart/2005/8/layout/process2"/>
    <dgm:cxn modelId="{03A40C21-3D9D-4534-AC89-C2190F112712}" type="presOf" srcId="{7366D55B-CAED-4DAB-8FB4-D7E804CA35BD}" destId="{EBFDDB0A-628D-4FF1-A7D5-C1D97595E87B}" srcOrd="0" destOrd="1" presId="urn:microsoft.com/office/officeart/2005/8/layout/process2"/>
    <dgm:cxn modelId="{B8F8723B-ECDD-4FC5-B85C-E28813B457D7}" srcId="{9C760C6C-0C08-40FC-8040-FDCD7B7B2FAF}" destId="{0A753A0F-1C7E-4DDC-A3CE-7B4BB2C964FD}" srcOrd="1" destOrd="0" parTransId="{15A69619-4C9A-41A7-9C4A-D3969446810F}" sibTransId="{F8AFC0C5-167F-43F1-A269-165F186557A6}"/>
    <dgm:cxn modelId="{2A7E7D39-13C6-46C8-805F-59C4ECBF8502}" type="presParOf" srcId="{9DABF2E1-636E-40EB-8A3F-44E7501047FC}" destId="{A193DC8B-F508-465A-AE3A-09B2C8E36F0A}" srcOrd="0" destOrd="0" presId="urn:microsoft.com/office/officeart/2005/8/layout/process2"/>
    <dgm:cxn modelId="{2EECBDA1-2061-4054-858C-89A8EDF57945}" type="presParOf" srcId="{9DABF2E1-636E-40EB-8A3F-44E7501047FC}" destId="{ED6320E2-F65A-4828-97CF-623A572A4285}" srcOrd="1" destOrd="0" presId="urn:microsoft.com/office/officeart/2005/8/layout/process2"/>
    <dgm:cxn modelId="{DCB581C5-B620-4088-9DA6-01AE0FECFF54}" type="presParOf" srcId="{ED6320E2-F65A-4828-97CF-623A572A4285}" destId="{91139FDA-25AF-42CB-8B4F-8B430593C722}" srcOrd="0" destOrd="0" presId="urn:microsoft.com/office/officeart/2005/8/layout/process2"/>
    <dgm:cxn modelId="{453A4B34-E2E7-4A0D-9F43-CB38CB314014}" type="presParOf" srcId="{9DABF2E1-636E-40EB-8A3F-44E7501047FC}" destId="{890905E2-D486-4663-854E-679F4CBCE8A6}" srcOrd="2" destOrd="0" presId="urn:microsoft.com/office/officeart/2005/8/layout/process2"/>
    <dgm:cxn modelId="{A2D667D7-114A-466E-83E9-3699AC85EE05}" type="presParOf" srcId="{9DABF2E1-636E-40EB-8A3F-44E7501047FC}" destId="{012AE6F9-1B34-4542-8F8D-942571E603AD}" srcOrd="3" destOrd="0" presId="urn:microsoft.com/office/officeart/2005/8/layout/process2"/>
    <dgm:cxn modelId="{DA3E21ED-E1C5-4798-B360-A7F9D21B1273}" type="presParOf" srcId="{012AE6F9-1B34-4542-8F8D-942571E603AD}" destId="{3B21CF5C-9C4F-4738-AC76-915815673BB1}" srcOrd="0" destOrd="0" presId="urn:microsoft.com/office/officeart/2005/8/layout/process2"/>
    <dgm:cxn modelId="{AE6EA851-7089-4642-8C84-6CBB0C4C7CBD}" type="presParOf" srcId="{9DABF2E1-636E-40EB-8A3F-44E7501047FC}" destId="{336156A5-3E34-43EF-85EA-11B6F8925D6A}" srcOrd="4" destOrd="0" presId="urn:microsoft.com/office/officeart/2005/8/layout/process2"/>
    <dgm:cxn modelId="{8BC82DD0-D5BF-4CDE-B1A1-66EA1DA78B5B}" type="presParOf" srcId="{9DABF2E1-636E-40EB-8A3F-44E7501047FC}" destId="{2B28DB36-A7A8-48E6-8511-8294D53E4242}" srcOrd="5" destOrd="0" presId="urn:microsoft.com/office/officeart/2005/8/layout/process2"/>
    <dgm:cxn modelId="{F7C36692-2DE5-442B-B20D-D104EE2C71F7}" type="presParOf" srcId="{2B28DB36-A7A8-48E6-8511-8294D53E4242}" destId="{46EE26F7-5764-4B0A-AFFC-FAA8D1BF3A93}" srcOrd="0" destOrd="0" presId="urn:microsoft.com/office/officeart/2005/8/layout/process2"/>
    <dgm:cxn modelId="{A0CE8432-5C23-479F-8E54-011AAA97A7DF}" type="presParOf" srcId="{9DABF2E1-636E-40EB-8A3F-44E7501047FC}" destId="{EBFDDB0A-628D-4FF1-A7D5-C1D97595E87B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52A94-5735-46B3-8FF0-4F58328DA84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78711C5-E050-4745-BB8D-422C15B4D274}">
      <dgm:prSet/>
      <dgm:spPr/>
      <dgm:t>
        <a:bodyPr/>
        <a:lstStyle/>
        <a:p>
          <a:pPr rtl="0"/>
          <a:r>
            <a:rPr lang="fr-FR" dirty="0" smtClean="0"/>
            <a:t>Troubles partiels</a:t>
          </a:r>
          <a:endParaRPr lang="fr-FR" dirty="0"/>
        </a:p>
      </dgm:t>
    </dgm:pt>
    <dgm:pt modelId="{71D15E51-69AE-444D-8914-E0A2F64ACCFA}" type="parTrans" cxnId="{B0D5A057-B085-461D-AF94-BA403BF84007}">
      <dgm:prSet/>
      <dgm:spPr/>
      <dgm:t>
        <a:bodyPr/>
        <a:lstStyle/>
        <a:p>
          <a:endParaRPr lang="fr-FR"/>
        </a:p>
      </dgm:t>
    </dgm:pt>
    <dgm:pt modelId="{9B065115-232A-42AF-9243-C166D08AA910}" type="sibTrans" cxnId="{B0D5A057-B085-461D-AF94-BA403BF84007}">
      <dgm:prSet/>
      <dgm:spPr/>
      <dgm:t>
        <a:bodyPr/>
        <a:lstStyle/>
        <a:p>
          <a:endParaRPr lang="fr-FR"/>
        </a:p>
      </dgm:t>
    </dgm:pt>
    <dgm:pt modelId="{C74C1AA1-927D-4DDD-A56C-9A6A929E72E2}">
      <dgm:prSet/>
      <dgm:spPr/>
      <dgm:t>
        <a:bodyPr/>
        <a:lstStyle/>
        <a:p>
          <a:pPr rtl="0"/>
          <a:r>
            <a:rPr lang="fr-FR" dirty="0" smtClean="0"/>
            <a:t>Chance de récupération si décompression &lt;6h</a:t>
          </a:r>
          <a:endParaRPr lang="fr-FR" dirty="0"/>
        </a:p>
      </dgm:t>
    </dgm:pt>
    <dgm:pt modelId="{1C09A3F4-DAF0-4708-87AD-811625E5598A}" type="parTrans" cxnId="{B8326FB8-B44A-4464-87E2-E37C11DEAA97}">
      <dgm:prSet/>
      <dgm:spPr/>
      <dgm:t>
        <a:bodyPr/>
        <a:lstStyle/>
        <a:p>
          <a:endParaRPr lang="fr-FR"/>
        </a:p>
      </dgm:t>
    </dgm:pt>
    <dgm:pt modelId="{9D35A1CC-A0B4-40DF-BC4B-E767EA4BC878}" type="sibTrans" cxnId="{B8326FB8-B44A-4464-87E2-E37C11DEAA97}">
      <dgm:prSet/>
      <dgm:spPr/>
      <dgm:t>
        <a:bodyPr/>
        <a:lstStyle/>
        <a:p>
          <a:endParaRPr lang="fr-FR"/>
        </a:p>
      </dgm:t>
    </dgm:pt>
    <dgm:pt modelId="{031609D9-DDE4-40FF-8353-0B9067DA978F}">
      <dgm:prSet/>
      <dgm:spPr/>
      <dgm:t>
        <a:bodyPr/>
        <a:lstStyle/>
        <a:p>
          <a:pPr rtl="0"/>
          <a:r>
            <a:rPr lang="fr-FR" dirty="0" smtClean="0"/>
            <a:t>Chirurgie en urgence </a:t>
          </a:r>
          <a:endParaRPr lang="fr-FR" dirty="0"/>
        </a:p>
      </dgm:t>
    </dgm:pt>
    <dgm:pt modelId="{B2549E47-9F6D-4273-BE9B-660FF7ADF168}" type="parTrans" cxnId="{DD0F63A0-B905-42DA-A1AD-F1F0C98C39CF}">
      <dgm:prSet/>
      <dgm:spPr/>
      <dgm:t>
        <a:bodyPr/>
        <a:lstStyle/>
        <a:p>
          <a:endParaRPr lang="fr-FR"/>
        </a:p>
      </dgm:t>
    </dgm:pt>
    <dgm:pt modelId="{9FE95281-E6C6-4395-9416-30F28581C146}" type="sibTrans" cxnId="{DD0F63A0-B905-42DA-A1AD-F1F0C98C39CF}">
      <dgm:prSet/>
      <dgm:spPr/>
      <dgm:t>
        <a:bodyPr/>
        <a:lstStyle/>
        <a:p>
          <a:endParaRPr lang="fr-FR"/>
        </a:p>
      </dgm:t>
    </dgm:pt>
    <dgm:pt modelId="{3C27571B-1FD2-42AB-BE28-8282AE835C42}">
      <dgm:prSet/>
      <dgm:spPr/>
      <dgm:t>
        <a:bodyPr/>
        <a:lstStyle/>
        <a:p>
          <a:pPr rtl="0"/>
          <a:r>
            <a:rPr lang="fr-FR" dirty="0" smtClean="0"/>
            <a:t>Troubles complets</a:t>
          </a:r>
          <a:endParaRPr lang="fr-FR" dirty="0"/>
        </a:p>
      </dgm:t>
    </dgm:pt>
    <dgm:pt modelId="{D14DABD6-003F-4F6C-A497-F83E466CC1A5}" type="parTrans" cxnId="{E4AB5B73-95D0-4A64-A456-5BECCF9E20EA}">
      <dgm:prSet/>
      <dgm:spPr/>
      <dgm:t>
        <a:bodyPr/>
        <a:lstStyle/>
        <a:p>
          <a:endParaRPr lang="fr-FR"/>
        </a:p>
      </dgm:t>
    </dgm:pt>
    <dgm:pt modelId="{EC007ABB-1073-486E-9141-5A888971E56B}" type="sibTrans" cxnId="{E4AB5B73-95D0-4A64-A456-5BECCF9E20EA}">
      <dgm:prSet/>
      <dgm:spPr/>
      <dgm:t>
        <a:bodyPr/>
        <a:lstStyle/>
        <a:p>
          <a:endParaRPr lang="fr-FR"/>
        </a:p>
      </dgm:t>
    </dgm:pt>
    <dgm:pt modelId="{EBC0E080-F3ED-4D2E-BB63-D2F8F73BA741}">
      <dgm:prSet/>
      <dgm:spPr/>
      <dgm:t>
        <a:bodyPr/>
        <a:lstStyle/>
        <a:p>
          <a:pPr rtl="0"/>
          <a:r>
            <a:rPr lang="fr-FR" dirty="0" smtClean="0"/>
            <a:t>Pas de chance de récupération</a:t>
          </a:r>
          <a:endParaRPr lang="fr-FR" dirty="0"/>
        </a:p>
      </dgm:t>
    </dgm:pt>
    <dgm:pt modelId="{019200BD-568E-4E40-8585-FC1666D77BD6}" type="parTrans" cxnId="{37A975B6-A2CE-427B-9F78-B41CE249D122}">
      <dgm:prSet/>
      <dgm:spPr/>
      <dgm:t>
        <a:bodyPr/>
        <a:lstStyle/>
        <a:p>
          <a:endParaRPr lang="fr-FR"/>
        </a:p>
      </dgm:t>
    </dgm:pt>
    <dgm:pt modelId="{AC50B5F2-8C6E-403A-B16D-10F303491D79}" type="sibTrans" cxnId="{37A975B6-A2CE-427B-9F78-B41CE249D122}">
      <dgm:prSet/>
      <dgm:spPr/>
      <dgm:t>
        <a:bodyPr/>
        <a:lstStyle/>
        <a:p>
          <a:endParaRPr lang="fr-FR"/>
        </a:p>
      </dgm:t>
    </dgm:pt>
    <dgm:pt modelId="{D7CA85C3-75A2-450C-86EA-04C16955F5F2}">
      <dgm:prSet/>
      <dgm:spPr/>
      <dgm:t>
        <a:bodyPr/>
        <a:lstStyle/>
        <a:p>
          <a:pPr rtl="0"/>
          <a:r>
            <a:rPr lang="fr-FR" dirty="0" smtClean="0"/>
            <a:t>Chirurgie  palliative de stabilisation</a:t>
          </a:r>
          <a:endParaRPr lang="fr-FR" dirty="0"/>
        </a:p>
      </dgm:t>
    </dgm:pt>
    <dgm:pt modelId="{215A9227-2317-4C61-815F-991462A333B2}" type="parTrans" cxnId="{DCE07D78-C393-4A83-B239-9C937736385A}">
      <dgm:prSet/>
      <dgm:spPr/>
      <dgm:t>
        <a:bodyPr/>
        <a:lstStyle/>
        <a:p>
          <a:endParaRPr lang="fr-FR"/>
        </a:p>
      </dgm:t>
    </dgm:pt>
    <dgm:pt modelId="{BEE51AA5-FEC8-4944-ABA4-CB270D68999C}" type="sibTrans" cxnId="{DCE07D78-C393-4A83-B239-9C937736385A}">
      <dgm:prSet/>
      <dgm:spPr/>
      <dgm:t>
        <a:bodyPr/>
        <a:lstStyle/>
        <a:p>
          <a:endParaRPr lang="fr-FR"/>
        </a:p>
      </dgm:t>
    </dgm:pt>
    <dgm:pt modelId="{DD466474-A4F7-4CDE-9E4D-ADF715EA4134}" type="pres">
      <dgm:prSet presAssocID="{C8752A94-5735-46B3-8FF0-4F58328DA84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691468F-C535-478F-BDD7-2F06B445EFC2}" type="pres">
      <dgm:prSet presAssocID="{E78711C5-E050-4745-BB8D-422C15B4D274}" presName="horFlow" presStyleCnt="0"/>
      <dgm:spPr/>
    </dgm:pt>
    <dgm:pt modelId="{D41DFA74-A6D8-4C40-8A55-70D2AA670F75}" type="pres">
      <dgm:prSet presAssocID="{E78711C5-E050-4745-BB8D-422C15B4D274}" presName="bigChev" presStyleLbl="node1" presStyleIdx="0" presStyleCnt="2"/>
      <dgm:spPr/>
      <dgm:t>
        <a:bodyPr/>
        <a:lstStyle/>
        <a:p>
          <a:endParaRPr lang="fr-FR"/>
        </a:p>
      </dgm:t>
    </dgm:pt>
    <dgm:pt modelId="{270659AF-E8E3-42E6-9790-06E462B32150}" type="pres">
      <dgm:prSet presAssocID="{1C09A3F4-DAF0-4708-87AD-811625E5598A}" presName="parTrans" presStyleCnt="0"/>
      <dgm:spPr/>
    </dgm:pt>
    <dgm:pt modelId="{F4E0A00D-463B-4F35-98DD-DA2696EDEA52}" type="pres">
      <dgm:prSet presAssocID="{C74C1AA1-927D-4DDD-A56C-9A6A929E72E2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46F599-AFF5-4103-B4C1-2B5446239126}" type="pres">
      <dgm:prSet presAssocID="{9D35A1CC-A0B4-40DF-BC4B-E767EA4BC878}" presName="sibTrans" presStyleCnt="0"/>
      <dgm:spPr/>
    </dgm:pt>
    <dgm:pt modelId="{53721E3E-ABDE-4A7B-9148-A5B0BB015720}" type="pres">
      <dgm:prSet presAssocID="{031609D9-DDE4-40FF-8353-0B9067DA978F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3261971-0F58-4CA6-96C7-6C392F8D4E06}" type="pres">
      <dgm:prSet presAssocID="{E78711C5-E050-4745-BB8D-422C15B4D274}" presName="vSp" presStyleCnt="0"/>
      <dgm:spPr/>
    </dgm:pt>
    <dgm:pt modelId="{BAF8E668-E5AD-43EE-97E2-A3B6262B94A6}" type="pres">
      <dgm:prSet presAssocID="{3C27571B-1FD2-42AB-BE28-8282AE835C42}" presName="horFlow" presStyleCnt="0"/>
      <dgm:spPr/>
    </dgm:pt>
    <dgm:pt modelId="{BBDA760E-0645-45AB-B6BB-B0FBCE603DE8}" type="pres">
      <dgm:prSet presAssocID="{3C27571B-1FD2-42AB-BE28-8282AE835C42}" presName="bigChev" presStyleLbl="node1" presStyleIdx="1" presStyleCnt="2"/>
      <dgm:spPr/>
      <dgm:t>
        <a:bodyPr/>
        <a:lstStyle/>
        <a:p>
          <a:endParaRPr lang="fr-FR"/>
        </a:p>
      </dgm:t>
    </dgm:pt>
    <dgm:pt modelId="{34E7C06E-4881-4845-A628-1F05D21EF7C8}" type="pres">
      <dgm:prSet presAssocID="{019200BD-568E-4E40-8585-FC1666D77BD6}" presName="parTrans" presStyleCnt="0"/>
      <dgm:spPr/>
    </dgm:pt>
    <dgm:pt modelId="{AF0ADB7A-557A-46DA-A492-B47BF020C6DE}" type="pres">
      <dgm:prSet presAssocID="{EBC0E080-F3ED-4D2E-BB63-D2F8F73BA741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A27F97-61C8-4260-8C57-96FFF35C8B10}" type="pres">
      <dgm:prSet presAssocID="{AC50B5F2-8C6E-403A-B16D-10F303491D79}" presName="sibTrans" presStyleCnt="0"/>
      <dgm:spPr/>
    </dgm:pt>
    <dgm:pt modelId="{680D6CB0-3EDC-40A7-AFF7-FC3775157D85}" type="pres">
      <dgm:prSet presAssocID="{D7CA85C3-75A2-450C-86EA-04C16955F5F2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3085758-8941-4442-86A0-17F0E248F796}" type="presOf" srcId="{031609D9-DDE4-40FF-8353-0B9067DA978F}" destId="{53721E3E-ABDE-4A7B-9148-A5B0BB015720}" srcOrd="0" destOrd="0" presId="urn:microsoft.com/office/officeart/2005/8/layout/lProcess3"/>
    <dgm:cxn modelId="{E4AB5B73-95D0-4A64-A456-5BECCF9E20EA}" srcId="{C8752A94-5735-46B3-8FF0-4F58328DA848}" destId="{3C27571B-1FD2-42AB-BE28-8282AE835C42}" srcOrd="1" destOrd="0" parTransId="{D14DABD6-003F-4F6C-A497-F83E466CC1A5}" sibTransId="{EC007ABB-1073-486E-9141-5A888971E56B}"/>
    <dgm:cxn modelId="{B8326FB8-B44A-4464-87E2-E37C11DEAA97}" srcId="{E78711C5-E050-4745-BB8D-422C15B4D274}" destId="{C74C1AA1-927D-4DDD-A56C-9A6A929E72E2}" srcOrd="0" destOrd="0" parTransId="{1C09A3F4-DAF0-4708-87AD-811625E5598A}" sibTransId="{9D35A1CC-A0B4-40DF-BC4B-E767EA4BC878}"/>
    <dgm:cxn modelId="{B0D5A057-B085-461D-AF94-BA403BF84007}" srcId="{C8752A94-5735-46B3-8FF0-4F58328DA848}" destId="{E78711C5-E050-4745-BB8D-422C15B4D274}" srcOrd="0" destOrd="0" parTransId="{71D15E51-69AE-444D-8914-E0A2F64ACCFA}" sibTransId="{9B065115-232A-42AF-9243-C166D08AA910}"/>
    <dgm:cxn modelId="{926B7881-1AD8-4F61-92DC-99CE383B0EF7}" type="presOf" srcId="{EBC0E080-F3ED-4D2E-BB63-D2F8F73BA741}" destId="{AF0ADB7A-557A-46DA-A492-B47BF020C6DE}" srcOrd="0" destOrd="0" presId="urn:microsoft.com/office/officeart/2005/8/layout/lProcess3"/>
    <dgm:cxn modelId="{14709AA0-289F-4252-8DB9-88C6CC0EAE1E}" type="presOf" srcId="{E78711C5-E050-4745-BB8D-422C15B4D274}" destId="{D41DFA74-A6D8-4C40-8A55-70D2AA670F75}" srcOrd="0" destOrd="0" presId="urn:microsoft.com/office/officeart/2005/8/layout/lProcess3"/>
    <dgm:cxn modelId="{DCE07D78-C393-4A83-B239-9C937736385A}" srcId="{3C27571B-1FD2-42AB-BE28-8282AE835C42}" destId="{D7CA85C3-75A2-450C-86EA-04C16955F5F2}" srcOrd="1" destOrd="0" parTransId="{215A9227-2317-4C61-815F-991462A333B2}" sibTransId="{BEE51AA5-FEC8-4944-ABA4-CB270D68999C}"/>
    <dgm:cxn modelId="{94805B3D-E8DF-473E-BA94-047433D265E1}" type="presOf" srcId="{C8752A94-5735-46B3-8FF0-4F58328DA848}" destId="{DD466474-A4F7-4CDE-9E4D-ADF715EA4134}" srcOrd="0" destOrd="0" presId="urn:microsoft.com/office/officeart/2005/8/layout/lProcess3"/>
    <dgm:cxn modelId="{37A975B6-A2CE-427B-9F78-B41CE249D122}" srcId="{3C27571B-1FD2-42AB-BE28-8282AE835C42}" destId="{EBC0E080-F3ED-4D2E-BB63-D2F8F73BA741}" srcOrd="0" destOrd="0" parTransId="{019200BD-568E-4E40-8585-FC1666D77BD6}" sibTransId="{AC50B5F2-8C6E-403A-B16D-10F303491D79}"/>
    <dgm:cxn modelId="{C64982C1-B068-4C40-B1E2-499A3AB15384}" type="presOf" srcId="{C74C1AA1-927D-4DDD-A56C-9A6A929E72E2}" destId="{F4E0A00D-463B-4F35-98DD-DA2696EDEA52}" srcOrd="0" destOrd="0" presId="urn:microsoft.com/office/officeart/2005/8/layout/lProcess3"/>
    <dgm:cxn modelId="{DD0F63A0-B905-42DA-A1AD-F1F0C98C39CF}" srcId="{E78711C5-E050-4745-BB8D-422C15B4D274}" destId="{031609D9-DDE4-40FF-8353-0B9067DA978F}" srcOrd="1" destOrd="0" parTransId="{B2549E47-9F6D-4273-BE9B-660FF7ADF168}" sibTransId="{9FE95281-E6C6-4395-9416-30F28581C146}"/>
    <dgm:cxn modelId="{338D935B-7E9D-4210-AD6C-0ECD28B26849}" type="presOf" srcId="{3C27571B-1FD2-42AB-BE28-8282AE835C42}" destId="{BBDA760E-0645-45AB-B6BB-B0FBCE603DE8}" srcOrd="0" destOrd="0" presId="urn:microsoft.com/office/officeart/2005/8/layout/lProcess3"/>
    <dgm:cxn modelId="{0C8573C7-CA9B-498A-8898-A6E1975FC36C}" type="presOf" srcId="{D7CA85C3-75A2-450C-86EA-04C16955F5F2}" destId="{680D6CB0-3EDC-40A7-AFF7-FC3775157D85}" srcOrd="0" destOrd="0" presId="urn:microsoft.com/office/officeart/2005/8/layout/lProcess3"/>
    <dgm:cxn modelId="{BD7D8D61-4A0E-472E-91DC-E1E01317F1AA}" type="presParOf" srcId="{DD466474-A4F7-4CDE-9E4D-ADF715EA4134}" destId="{8691468F-C535-478F-BDD7-2F06B445EFC2}" srcOrd="0" destOrd="0" presId="urn:microsoft.com/office/officeart/2005/8/layout/lProcess3"/>
    <dgm:cxn modelId="{BA0BBF54-8BA4-49EB-AA6B-0E1AE3C88B4C}" type="presParOf" srcId="{8691468F-C535-478F-BDD7-2F06B445EFC2}" destId="{D41DFA74-A6D8-4C40-8A55-70D2AA670F75}" srcOrd="0" destOrd="0" presId="urn:microsoft.com/office/officeart/2005/8/layout/lProcess3"/>
    <dgm:cxn modelId="{4D4B90AE-BEA9-492C-8091-25EAB0E57192}" type="presParOf" srcId="{8691468F-C535-478F-BDD7-2F06B445EFC2}" destId="{270659AF-E8E3-42E6-9790-06E462B32150}" srcOrd="1" destOrd="0" presId="urn:microsoft.com/office/officeart/2005/8/layout/lProcess3"/>
    <dgm:cxn modelId="{8622C110-7F6F-432A-BDF7-17B9BEE50F01}" type="presParOf" srcId="{8691468F-C535-478F-BDD7-2F06B445EFC2}" destId="{F4E0A00D-463B-4F35-98DD-DA2696EDEA52}" srcOrd="2" destOrd="0" presId="urn:microsoft.com/office/officeart/2005/8/layout/lProcess3"/>
    <dgm:cxn modelId="{E9F45E8E-8EF7-4133-80F6-AF6D731C4BF5}" type="presParOf" srcId="{8691468F-C535-478F-BDD7-2F06B445EFC2}" destId="{0F46F599-AFF5-4103-B4C1-2B5446239126}" srcOrd="3" destOrd="0" presId="urn:microsoft.com/office/officeart/2005/8/layout/lProcess3"/>
    <dgm:cxn modelId="{BA1460CC-A805-491C-A72E-88E5CE46DEE7}" type="presParOf" srcId="{8691468F-C535-478F-BDD7-2F06B445EFC2}" destId="{53721E3E-ABDE-4A7B-9148-A5B0BB015720}" srcOrd="4" destOrd="0" presId="urn:microsoft.com/office/officeart/2005/8/layout/lProcess3"/>
    <dgm:cxn modelId="{890DEB08-7AA0-4820-8258-C27612672CBE}" type="presParOf" srcId="{DD466474-A4F7-4CDE-9E4D-ADF715EA4134}" destId="{D3261971-0F58-4CA6-96C7-6C392F8D4E06}" srcOrd="1" destOrd="0" presId="urn:microsoft.com/office/officeart/2005/8/layout/lProcess3"/>
    <dgm:cxn modelId="{C0CFCB1E-E3D6-40E3-BCD9-33D3292B2AE3}" type="presParOf" srcId="{DD466474-A4F7-4CDE-9E4D-ADF715EA4134}" destId="{BAF8E668-E5AD-43EE-97E2-A3B6262B94A6}" srcOrd="2" destOrd="0" presId="urn:microsoft.com/office/officeart/2005/8/layout/lProcess3"/>
    <dgm:cxn modelId="{FF5502FE-C603-4E2B-A696-607963B2115B}" type="presParOf" srcId="{BAF8E668-E5AD-43EE-97E2-A3B6262B94A6}" destId="{BBDA760E-0645-45AB-B6BB-B0FBCE603DE8}" srcOrd="0" destOrd="0" presId="urn:microsoft.com/office/officeart/2005/8/layout/lProcess3"/>
    <dgm:cxn modelId="{90681F7C-476A-4CFF-96AE-2C8314E38AA2}" type="presParOf" srcId="{BAF8E668-E5AD-43EE-97E2-A3B6262B94A6}" destId="{34E7C06E-4881-4845-A628-1F05D21EF7C8}" srcOrd="1" destOrd="0" presId="urn:microsoft.com/office/officeart/2005/8/layout/lProcess3"/>
    <dgm:cxn modelId="{CF04084A-F9D1-4E93-9684-BF9D2A570730}" type="presParOf" srcId="{BAF8E668-E5AD-43EE-97E2-A3B6262B94A6}" destId="{AF0ADB7A-557A-46DA-A492-B47BF020C6DE}" srcOrd="2" destOrd="0" presId="urn:microsoft.com/office/officeart/2005/8/layout/lProcess3"/>
    <dgm:cxn modelId="{77534276-99B0-4BE7-AD7D-0ECC5EDA78A7}" type="presParOf" srcId="{BAF8E668-E5AD-43EE-97E2-A3B6262B94A6}" destId="{6CA27F97-61C8-4260-8C57-96FFF35C8B10}" srcOrd="3" destOrd="0" presId="urn:microsoft.com/office/officeart/2005/8/layout/lProcess3"/>
    <dgm:cxn modelId="{8F8115C5-C824-4ECF-8A81-5F292E74B4BD}" type="presParOf" srcId="{BAF8E668-E5AD-43EE-97E2-A3B6262B94A6}" destId="{680D6CB0-3EDC-40A7-AFF7-FC3775157D8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76B823-57F8-44D8-9F89-9504B52404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BA5FDC5-DA0E-4AC0-B2CA-DD442149DCAD}">
      <dgm:prSet/>
      <dgm:spPr/>
      <dgm:t>
        <a:bodyPr/>
        <a:lstStyle/>
        <a:p>
          <a:pPr rtl="0"/>
          <a:r>
            <a:rPr lang="fr-FR" dirty="0" smtClean="0"/>
            <a:t>Patients  âgés :  traumatisme à faible énergie</a:t>
          </a:r>
          <a:endParaRPr lang="fr-FR" dirty="0"/>
        </a:p>
      </dgm:t>
    </dgm:pt>
    <dgm:pt modelId="{61070BE2-CF9C-4743-B56E-E12A53CB8461}" type="parTrans" cxnId="{7DB437ED-A482-4215-B37F-ACC4A7E70993}">
      <dgm:prSet/>
      <dgm:spPr/>
      <dgm:t>
        <a:bodyPr/>
        <a:lstStyle/>
        <a:p>
          <a:endParaRPr lang="fr-FR"/>
        </a:p>
      </dgm:t>
    </dgm:pt>
    <dgm:pt modelId="{2B09998A-0FF4-4974-BEDC-74233F7200BE}" type="sibTrans" cxnId="{7DB437ED-A482-4215-B37F-ACC4A7E70993}">
      <dgm:prSet/>
      <dgm:spPr/>
      <dgm:t>
        <a:bodyPr/>
        <a:lstStyle/>
        <a:p>
          <a:endParaRPr lang="fr-FR"/>
        </a:p>
      </dgm:t>
    </dgm:pt>
    <dgm:pt modelId="{FBE92701-64D2-4303-A441-BF49571DAC26}">
      <dgm:prSet/>
      <dgm:spPr/>
      <dgm:t>
        <a:bodyPr/>
        <a:lstStyle/>
        <a:p>
          <a:pPr rtl="0"/>
          <a:r>
            <a:rPr lang="fr-FR" dirty="0" smtClean="0"/>
            <a:t>chutes (ostéoporose) </a:t>
          </a:r>
          <a:endParaRPr lang="fr-FR" dirty="0"/>
        </a:p>
      </dgm:t>
    </dgm:pt>
    <dgm:pt modelId="{5E2B5BC6-D39C-4ECB-A747-A72C1AAF4658}" type="parTrans" cxnId="{1E158AF3-2C05-4FB3-AE47-3D3A7022B9C7}">
      <dgm:prSet/>
      <dgm:spPr/>
      <dgm:t>
        <a:bodyPr/>
        <a:lstStyle/>
        <a:p>
          <a:endParaRPr lang="fr-FR"/>
        </a:p>
      </dgm:t>
    </dgm:pt>
    <dgm:pt modelId="{49F9F311-DFC9-4708-B732-C39ECF1D7551}" type="sibTrans" cxnId="{1E158AF3-2C05-4FB3-AE47-3D3A7022B9C7}">
      <dgm:prSet/>
      <dgm:spPr/>
      <dgm:t>
        <a:bodyPr/>
        <a:lstStyle/>
        <a:p>
          <a:endParaRPr lang="fr-FR"/>
        </a:p>
      </dgm:t>
    </dgm:pt>
    <dgm:pt modelId="{6B08A008-F60C-445D-891C-27802F377C5E}">
      <dgm:prSet/>
      <dgm:spPr/>
      <dgm:t>
        <a:bodyPr/>
        <a:lstStyle/>
        <a:p>
          <a:pPr rtl="0"/>
          <a:r>
            <a:rPr lang="fr-FR" dirty="0" smtClean="0"/>
            <a:t>femme&gt;homme</a:t>
          </a:r>
          <a:endParaRPr lang="fr-FR" dirty="0"/>
        </a:p>
      </dgm:t>
    </dgm:pt>
    <dgm:pt modelId="{C74D640C-7D02-4B18-A9DE-3406B9CBC5DA}" type="parTrans" cxnId="{017735C1-C570-4F11-89F3-5D7868009331}">
      <dgm:prSet/>
      <dgm:spPr/>
      <dgm:t>
        <a:bodyPr/>
        <a:lstStyle/>
        <a:p>
          <a:endParaRPr lang="fr-FR"/>
        </a:p>
      </dgm:t>
    </dgm:pt>
    <dgm:pt modelId="{440B1CF1-4FC7-422D-A6A7-80A3EBFB5851}" type="sibTrans" cxnId="{017735C1-C570-4F11-89F3-5D7868009331}">
      <dgm:prSet/>
      <dgm:spPr/>
      <dgm:t>
        <a:bodyPr/>
        <a:lstStyle/>
        <a:p>
          <a:endParaRPr lang="fr-FR"/>
        </a:p>
      </dgm:t>
    </dgm:pt>
    <dgm:pt modelId="{615AAF3B-5B16-4EE2-88D5-72D30C1FA345}">
      <dgm:prSet/>
      <dgm:spPr/>
      <dgm:t>
        <a:bodyPr/>
        <a:lstStyle/>
        <a:p>
          <a:pPr rtl="0"/>
          <a:r>
            <a:rPr lang="fr-FR" dirty="0" smtClean="0"/>
            <a:t>risque de saignement est faible pour les fractures peu déplacées</a:t>
          </a:r>
          <a:endParaRPr lang="fr-FR" dirty="0"/>
        </a:p>
      </dgm:t>
    </dgm:pt>
    <dgm:pt modelId="{BFBAAA01-696A-45F9-A919-751FDFE4CBB2}" type="parTrans" cxnId="{3309B7F8-6924-47C9-B78B-64DAD670F3D4}">
      <dgm:prSet/>
      <dgm:spPr/>
      <dgm:t>
        <a:bodyPr/>
        <a:lstStyle/>
        <a:p>
          <a:endParaRPr lang="fr-FR"/>
        </a:p>
      </dgm:t>
    </dgm:pt>
    <dgm:pt modelId="{872A382E-4237-4AEC-A315-8AAD44B7CC80}" type="sibTrans" cxnId="{3309B7F8-6924-47C9-B78B-64DAD670F3D4}">
      <dgm:prSet/>
      <dgm:spPr/>
      <dgm:t>
        <a:bodyPr/>
        <a:lstStyle/>
        <a:p>
          <a:endParaRPr lang="fr-FR"/>
        </a:p>
      </dgm:t>
    </dgm:pt>
    <dgm:pt modelId="{ABF6EEA7-F2C8-44D7-99A9-B46733A17492}">
      <dgm:prSet/>
      <dgm:spPr/>
      <dgm:t>
        <a:bodyPr/>
        <a:lstStyle/>
        <a:p>
          <a:pPr rtl="0"/>
          <a:r>
            <a:rPr lang="fr-FR" dirty="0" smtClean="0"/>
            <a:t>Patients jeunes:  traumatisme à haute énergie </a:t>
          </a:r>
          <a:endParaRPr lang="fr-FR" dirty="0"/>
        </a:p>
      </dgm:t>
    </dgm:pt>
    <dgm:pt modelId="{04ABA0E9-DFDE-4900-9368-2CC5F6B80A84}" type="parTrans" cxnId="{24584ABC-61A8-414E-93D3-E4022354A99E}">
      <dgm:prSet/>
      <dgm:spPr/>
      <dgm:t>
        <a:bodyPr/>
        <a:lstStyle/>
        <a:p>
          <a:endParaRPr lang="fr-FR"/>
        </a:p>
      </dgm:t>
    </dgm:pt>
    <dgm:pt modelId="{124C058C-D2D9-45D7-B3F3-1290B34E3F6C}" type="sibTrans" cxnId="{24584ABC-61A8-414E-93D3-E4022354A99E}">
      <dgm:prSet/>
      <dgm:spPr/>
      <dgm:t>
        <a:bodyPr/>
        <a:lstStyle/>
        <a:p>
          <a:endParaRPr lang="fr-FR"/>
        </a:p>
      </dgm:t>
    </dgm:pt>
    <dgm:pt modelId="{8B4173D1-B928-4B1E-85E6-4DD485BECCD8}">
      <dgm:prSet/>
      <dgm:spPr/>
      <dgm:t>
        <a:bodyPr/>
        <a:lstStyle/>
        <a:p>
          <a:pPr rtl="0"/>
          <a:r>
            <a:rPr lang="fr-FR" dirty="0" smtClean="0"/>
            <a:t>accident de voie publique </a:t>
          </a:r>
          <a:endParaRPr lang="fr-FR" dirty="0"/>
        </a:p>
      </dgm:t>
    </dgm:pt>
    <dgm:pt modelId="{D0A3A75D-E87A-4816-8817-6752A9FD71EA}" type="parTrans" cxnId="{DC100EAB-6B06-4D4E-98E1-6359F2AEFC05}">
      <dgm:prSet/>
      <dgm:spPr/>
      <dgm:t>
        <a:bodyPr/>
        <a:lstStyle/>
        <a:p>
          <a:endParaRPr lang="fr-FR"/>
        </a:p>
      </dgm:t>
    </dgm:pt>
    <dgm:pt modelId="{90B1E5D1-D3B1-4417-99B1-3D77C7118E5C}" type="sibTrans" cxnId="{DC100EAB-6B06-4D4E-98E1-6359F2AEFC05}">
      <dgm:prSet/>
      <dgm:spPr/>
      <dgm:t>
        <a:bodyPr/>
        <a:lstStyle/>
        <a:p>
          <a:endParaRPr lang="fr-FR"/>
        </a:p>
      </dgm:t>
    </dgm:pt>
    <dgm:pt modelId="{87FFEFC7-6E8B-4075-A0CD-B67218F298B4}">
      <dgm:prSet/>
      <dgm:spPr/>
      <dgm:t>
        <a:bodyPr/>
        <a:lstStyle/>
        <a:p>
          <a:pPr rtl="0"/>
          <a:r>
            <a:rPr lang="fr-FR" dirty="0" smtClean="0"/>
            <a:t>homme&gt;femme</a:t>
          </a:r>
          <a:endParaRPr lang="fr-FR" dirty="0"/>
        </a:p>
      </dgm:t>
    </dgm:pt>
    <dgm:pt modelId="{13494CBA-F12F-43C3-9E4E-5E24DA7AE53C}" type="parTrans" cxnId="{CFEB387E-D481-43F6-BFD0-6FAF3CB80EE7}">
      <dgm:prSet/>
      <dgm:spPr/>
      <dgm:t>
        <a:bodyPr/>
        <a:lstStyle/>
        <a:p>
          <a:endParaRPr lang="fr-FR"/>
        </a:p>
      </dgm:t>
    </dgm:pt>
    <dgm:pt modelId="{D6FBF665-235C-4C77-8AC9-11AD05C78A7B}" type="sibTrans" cxnId="{CFEB387E-D481-43F6-BFD0-6FAF3CB80EE7}">
      <dgm:prSet/>
      <dgm:spPr/>
      <dgm:t>
        <a:bodyPr/>
        <a:lstStyle/>
        <a:p>
          <a:endParaRPr lang="fr-FR"/>
        </a:p>
      </dgm:t>
    </dgm:pt>
    <dgm:pt modelId="{574DBF57-3F9A-44FE-8D51-F7DDCB1344E4}">
      <dgm:prSet/>
      <dgm:spPr/>
      <dgm:t>
        <a:bodyPr/>
        <a:lstStyle/>
        <a:p>
          <a:pPr rtl="0"/>
          <a:r>
            <a:rPr lang="fr-FR" u="sng" dirty="0" smtClean="0">
              <a:solidFill>
                <a:srgbClr val="FF0000"/>
              </a:solidFill>
            </a:rPr>
            <a:t>risque hémorragique plus importante</a:t>
          </a:r>
          <a:r>
            <a:rPr lang="fr-FR" u="sng" dirty="0" smtClean="0"/>
            <a:t> </a:t>
          </a:r>
          <a:r>
            <a:rPr lang="fr-FR" dirty="0" smtClean="0"/>
            <a:t>:  dégâts musculaires (les artères perforantes de quadriceps)</a:t>
          </a:r>
          <a:endParaRPr lang="fr-FR" dirty="0"/>
        </a:p>
      </dgm:t>
    </dgm:pt>
    <dgm:pt modelId="{EF21E422-2F60-4C4A-AC95-66A387C6F7B3}" type="parTrans" cxnId="{C318E26F-A077-4B4E-935F-885FB877F346}">
      <dgm:prSet/>
      <dgm:spPr/>
      <dgm:t>
        <a:bodyPr/>
        <a:lstStyle/>
        <a:p>
          <a:endParaRPr lang="fr-FR"/>
        </a:p>
      </dgm:t>
    </dgm:pt>
    <dgm:pt modelId="{5BEB2C9F-D59F-4E73-A7F3-17E77599CC15}" type="sibTrans" cxnId="{C318E26F-A077-4B4E-935F-885FB877F346}">
      <dgm:prSet/>
      <dgm:spPr/>
      <dgm:t>
        <a:bodyPr/>
        <a:lstStyle/>
        <a:p>
          <a:endParaRPr lang="fr-FR"/>
        </a:p>
      </dgm:t>
    </dgm:pt>
    <dgm:pt modelId="{1A36784B-CC3C-48AF-BB55-B6E70E88F20E}" type="pres">
      <dgm:prSet presAssocID="{9F76B823-57F8-44D8-9F89-9504B52404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C19CC30-4BC0-410F-934E-115FD8BC3DE1}" type="pres">
      <dgm:prSet presAssocID="{2BA5FDC5-DA0E-4AC0-B2CA-DD442149DCA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1D904E-4C37-4A52-8144-DC56538FD861}" type="pres">
      <dgm:prSet presAssocID="{2BA5FDC5-DA0E-4AC0-B2CA-DD442149DCA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ECBCF7-6B35-49BE-A9AD-33CA9E833FD8}" type="pres">
      <dgm:prSet presAssocID="{ABF6EEA7-F2C8-44D7-99A9-B46733A1749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6051A6-004F-4292-9C01-C56B94B89DD8}" type="pres">
      <dgm:prSet presAssocID="{ABF6EEA7-F2C8-44D7-99A9-B46733A1749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E158AF3-2C05-4FB3-AE47-3D3A7022B9C7}" srcId="{2BA5FDC5-DA0E-4AC0-B2CA-DD442149DCAD}" destId="{FBE92701-64D2-4303-A441-BF49571DAC26}" srcOrd="0" destOrd="0" parTransId="{5E2B5BC6-D39C-4ECB-A747-A72C1AAF4658}" sibTransId="{49F9F311-DFC9-4708-B732-C39ECF1D7551}"/>
    <dgm:cxn modelId="{017735C1-C570-4F11-89F3-5D7868009331}" srcId="{2BA5FDC5-DA0E-4AC0-B2CA-DD442149DCAD}" destId="{6B08A008-F60C-445D-891C-27802F377C5E}" srcOrd="1" destOrd="0" parTransId="{C74D640C-7D02-4B18-A9DE-3406B9CBC5DA}" sibTransId="{440B1CF1-4FC7-422D-A6A7-80A3EBFB5851}"/>
    <dgm:cxn modelId="{3309B7F8-6924-47C9-B78B-64DAD670F3D4}" srcId="{2BA5FDC5-DA0E-4AC0-B2CA-DD442149DCAD}" destId="{615AAF3B-5B16-4EE2-88D5-72D30C1FA345}" srcOrd="2" destOrd="0" parTransId="{BFBAAA01-696A-45F9-A919-751FDFE4CBB2}" sibTransId="{872A382E-4237-4AEC-A315-8AAD44B7CC80}"/>
    <dgm:cxn modelId="{79E03006-C87C-45FA-A079-0C41ECBE4333}" type="presOf" srcId="{8B4173D1-B928-4B1E-85E6-4DD485BECCD8}" destId="{BE6051A6-004F-4292-9C01-C56B94B89DD8}" srcOrd="0" destOrd="0" presId="urn:microsoft.com/office/officeart/2005/8/layout/vList2"/>
    <dgm:cxn modelId="{6C94238E-C49A-4DB3-ACA8-2FF4E8512D71}" type="presOf" srcId="{87FFEFC7-6E8B-4075-A0CD-B67218F298B4}" destId="{BE6051A6-004F-4292-9C01-C56B94B89DD8}" srcOrd="0" destOrd="1" presId="urn:microsoft.com/office/officeart/2005/8/layout/vList2"/>
    <dgm:cxn modelId="{9F188335-BB29-4DC6-B568-FA15DE8507A0}" type="presOf" srcId="{2BA5FDC5-DA0E-4AC0-B2CA-DD442149DCAD}" destId="{7C19CC30-4BC0-410F-934E-115FD8BC3DE1}" srcOrd="0" destOrd="0" presId="urn:microsoft.com/office/officeart/2005/8/layout/vList2"/>
    <dgm:cxn modelId="{24584ABC-61A8-414E-93D3-E4022354A99E}" srcId="{9F76B823-57F8-44D8-9F89-9504B52404E3}" destId="{ABF6EEA7-F2C8-44D7-99A9-B46733A17492}" srcOrd="1" destOrd="0" parTransId="{04ABA0E9-DFDE-4900-9368-2CC5F6B80A84}" sibTransId="{124C058C-D2D9-45D7-B3F3-1290B34E3F6C}"/>
    <dgm:cxn modelId="{685C5E33-8D32-4C81-849C-915384833385}" type="presOf" srcId="{FBE92701-64D2-4303-A441-BF49571DAC26}" destId="{7A1D904E-4C37-4A52-8144-DC56538FD861}" srcOrd="0" destOrd="0" presId="urn:microsoft.com/office/officeart/2005/8/layout/vList2"/>
    <dgm:cxn modelId="{C318E26F-A077-4B4E-935F-885FB877F346}" srcId="{ABF6EEA7-F2C8-44D7-99A9-B46733A17492}" destId="{574DBF57-3F9A-44FE-8D51-F7DDCB1344E4}" srcOrd="2" destOrd="0" parTransId="{EF21E422-2F60-4C4A-AC95-66A387C6F7B3}" sibTransId="{5BEB2C9F-D59F-4E73-A7F3-17E77599CC15}"/>
    <dgm:cxn modelId="{BFAE5F43-F42E-4A75-9C11-7C322BD58CAA}" type="presOf" srcId="{9F76B823-57F8-44D8-9F89-9504B52404E3}" destId="{1A36784B-CC3C-48AF-BB55-B6E70E88F20E}" srcOrd="0" destOrd="0" presId="urn:microsoft.com/office/officeart/2005/8/layout/vList2"/>
    <dgm:cxn modelId="{7DB437ED-A482-4215-B37F-ACC4A7E70993}" srcId="{9F76B823-57F8-44D8-9F89-9504B52404E3}" destId="{2BA5FDC5-DA0E-4AC0-B2CA-DD442149DCAD}" srcOrd="0" destOrd="0" parTransId="{61070BE2-CF9C-4743-B56E-E12A53CB8461}" sibTransId="{2B09998A-0FF4-4974-BEDC-74233F7200BE}"/>
    <dgm:cxn modelId="{CFEB387E-D481-43F6-BFD0-6FAF3CB80EE7}" srcId="{ABF6EEA7-F2C8-44D7-99A9-B46733A17492}" destId="{87FFEFC7-6E8B-4075-A0CD-B67218F298B4}" srcOrd="1" destOrd="0" parTransId="{13494CBA-F12F-43C3-9E4E-5E24DA7AE53C}" sibTransId="{D6FBF665-235C-4C77-8AC9-11AD05C78A7B}"/>
    <dgm:cxn modelId="{DC100EAB-6B06-4D4E-98E1-6359F2AEFC05}" srcId="{ABF6EEA7-F2C8-44D7-99A9-B46733A17492}" destId="{8B4173D1-B928-4B1E-85E6-4DD485BECCD8}" srcOrd="0" destOrd="0" parTransId="{D0A3A75D-E87A-4816-8817-6752A9FD71EA}" sibTransId="{90B1E5D1-D3B1-4417-99B1-3D77C7118E5C}"/>
    <dgm:cxn modelId="{1A291CDE-E4B1-4EAE-9C93-0B100C95F384}" type="presOf" srcId="{574DBF57-3F9A-44FE-8D51-F7DDCB1344E4}" destId="{BE6051A6-004F-4292-9C01-C56B94B89DD8}" srcOrd="0" destOrd="2" presId="urn:microsoft.com/office/officeart/2005/8/layout/vList2"/>
    <dgm:cxn modelId="{A843505D-796C-43AE-9293-0E7366A152EE}" type="presOf" srcId="{6B08A008-F60C-445D-891C-27802F377C5E}" destId="{7A1D904E-4C37-4A52-8144-DC56538FD861}" srcOrd="0" destOrd="1" presId="urn:microsoft.com/office/officeart/2005/8/layout/vList2"/>
    <dgm:cxn modelId="{F9EF6B04-6431-44EA-975E-8910D1E2DA1A}" type="presOf" srcId="{ABF6EEA7-F2C8-44D7-99A9-B46733A17492}" destId="{3BECBCF7-6B35-49BE-A9AD-33CA9E833FD8}" srcOrd="0" destOrd="0" presId="urn:microsoft.com/office/officeart/2005/8/layout/vList2"/>
    <dgm:cxn modelId="{1C2D57E9-447F-466A-B341-02DD9CC7DAAE}" type="presOf" srcId="{615AAF3B-5B16-4EE2-88D5-72D30C1FA345}" destId="{7A1D904E-4C37-4A52-8144-DC56538FD861}" srcOrd="0" destOrd="2" presId="urn:microsoft.com/office/officeart/2005/8/layout/vList2"/>
    <dgm:cxn modelId="{E294DB8E-C3C7-46FF-8DD8-AEF4A8D009C6}" type="presParOf" srcId="{1A36784B-CC3C-48AF-BB55-B6E70E88F20E}" destId="{7C19CC30-4BC0-410F-934E-115FD8BC3DE1}" srcOrd="0" destOrd="0" presId="urn:microsoft.com/office/officeart/2005/8/layout/vList2"/>
    <dgm:cxn modelId="{A27AC9D6-A157-4580-8F4A-5CFBB54CB67C}" type="presParOf" srcId="{1A36784B-CC3C-48AF-BB55-B6E70E88F20E}" destId="{7A1D904E-4C37-4A52-8144-DC56538FD861}" srcOrd="1" destOrd="0" presId="urn:microsoft.com/office/officeart/2005/8/layout/vList2"/>
    <dgm:cxn modelId="{E3EC3DF4-9DD5-4F7A-B355-C16D594A6549}" type="presParOf" srcId="{1A36784B-CC3C-48AF-BB55-B6E70E88F20E}" destId="{3BECBCF7-6B35-49BE-A9AD-33CA9E833FD8}" srcOrd="2" destOrd="0" presId="urn:microsoft.com/office/officeart/2005/8/layout/vList2"/>
    <dgm:cxn modelId="{056AE006-65C4-44CF-86EE-05503CDE5419}" type="presParOf" srcId="{1A36784B-CC3C-48AF-BB55-B6E70E88F20E}" destId="{BE6051A6-004F-4292-9C01-C56B94B89DD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623239-C073-4498-82C4-580564EA16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A6D8E545-627C-460B-8942-B5D9E28E9361}">
      <dgm:prSet/>
      <dgm:spPr/>
      <dgm:t>
        <a:bodyPr/>
        <a:lstStyle/>
        <a:p>
          <a:pPr rtl="0"/>
          <a:r>
            <a:rPr lang="fr-FR" dirty="0" smtClean="0"/>
            <a:t>Traitement conservateur </a:t>
          </a:r>
          <a:endParaRPr lang="fr-FR" dirty="0"/>
        </a:p>
      </dgm:t>
    </dgm:pt>
    <dgm:pt modelId="{97D6DD5E-BDFA-40FC-8875-3FE2701D9A16}" type="parTrans" cxnId="{F21A6287-921D-438A-9628-A0DEB45107DE}">
      <dgm:prSet/>
      <dgm:spPr/>
      <dgm:t>
        <a:bodyPr/>
        <a:lstStyle/>
        <a:p>
          <a:endParaRPr lang="fr-FR"/>
        </a:p>
      </dgm:t>
    </dgm:pt>
    <dgm:pt modelId="{730F863E-7CBA-4AE6-AE5B-D8C71E2D73E7}" type="sibTrans" cxnId="{F21A6287-921D-438A-9628-A0DEB45107DE}">
      <dgm:prSet/>
      <dgm:spPr/>
      <dgm:t>
        <a:bodyPr/>
        <a:lstStyle/>
        <a:p>
          <a:endParaRPr lang="fr-FR"/>
        </a:p>
      </dgm:t>
    </dgm:pt>
    <dgm:pt modelId="{45E43686-30ED-4F8B-951B-7590CBAAA600}">
      <dgm:prSet/>
      <dgm:spPr/>
      <dgm:t>
        <a:bodyPr/>
        <a:lstStyle/>
        <a:p>
          <a:pPr rtl="0"/>
          <a:r>
            <a:rPr lang="fr-FR" dirty="0" smtClean="0"/>
            <a:t>Vissage</a:t>
          </a:r>
          <a:endParaRPr lang="fr-FR" dirty="0"/>
        </a:p>
      </dgm:t>
    </dgm:pt>
    <dgm:pt modelId="{3B13F847-9FDD-4C91-A82A-A09F682320C1}" type="parTrans" cxnId="{8CE75597-BB88-4567-8D55-A925155F77EE}">
      <dgm:prSet/>
      <dgm:spPr/>
      <dgm:t>
        <a:bodyPr/>
        <a:lstStyle/>
        <a:p>
          <a:endParaRPr lang="fr-FR"/>
        </a:p>
      </dgm:t>
    </dgm:pt>
    <dgm:pt modelId="{8311FD33-B8DB-407C-8200-311918942CFB}" type="sibTrans" cxnId="{8CE75597-BB88-4567-8D55-A925155F77EE}">
      <dgm:prSet/>
      <dgm:spPr/>
      <dgm:t>
        <a:bodyPr/>
        <a:lstStyle/>
        <a:p>
          <a:endParaRPr lang="fr-FR"/>
        </a:p>
      </dgm:t>
    </dgm:pt>
    <dgm:pt modelId="{4770D298-53FE-4793-A102-C4A788E78C35}">
      <dgm:prSet/>
      <dgm:spPr/>
      <dgm:t>
        <a:bodyPr/>
        <a:lstStyle/>
        <a:p>
          <a:pPr rtl="0"/>
          <a:r>
            <a:rPr lang="fr-FR" dirty="0" smtClean="0"/>
            <a:t>Vis plaque DHS (Dynamique Hip </a:t>
          </a:r>
          <a:r>
            <a:rPr lang="fr-FR" dirty="0" err="1" smtClean="0"/>
            <a:t>Screw</a:t>
          </a:r>
          <a:r>
            <a:rPr lang="fr-FR" dirty="0" smtClean="0"/>
            <a:t>)</a:t>
          </a:r>
          <a:endParaRPr lang="fr-FR" dirty="0"/>
        </a:p>
      </dgm:t>
    </dgm:pt>
    <dgm:pt modelId="{EEFB0BCD-57AF-425A-8956-C7625E07D820}" type="parTrans" cxnId="{7F2C6016-3C5E-46EA-B34E-314D8708BFB4}">
      <dgm:prSet/>
      <dgm:spPr/>
      <dgm:t>
        <a:bodyPr/>
        <a:lstStyle/>
        <a:p>
          <a:endParaRPr lang="fr-FR"/>
        </a:p>
      </dgm:t>
    </dgm:pt>
    <dgm:pt modelId="{196077F8-8547-4199-978E-DD7CCCAEE900}" type="sibTrans" cxnId="{7F2C6016-3C5E-46EA-B34E-314D8708BFB4}">
      <dgm:prSet/>
      <dgm:spPr/>
      <dgm:t>
        <a:bodyPr/>
        <a:lstStyle/>
        <a:p>
          <a:endParaRPr lang="fr-FR"/>
        </a:p>
      </dgm:t>
    </dgm:pt>
    <dgm:pt modelId="{5ED0274E-546D-4B83-9D4F-DA5C63A1009F}">
      <dgm:prSet/>
      <dgm:spPr/>
      <dgm:t>
        <a:bodyPr/>
        <a:lstStyle/>
        <a:p>
          <a:pPr rtl="0"/>
          <a:r>
            <a:rPr lang="fr-FR" dirty="0" smtClean="0"/>
            <a:t>Enclouage : </a:t>
          </a:r>
          <a:endParaRPr lang="fr-FR" dirty="0"/>
        </a:p>
      </dgm:t>
    </dgm:pt>
    <dgm:pt modelId="{FDDC55FA-4FB3-41E5-BE4A-E5F93391B701}" type="parTrans" cxnId="{68FD5D48-6074-4B33-80A0-1B2B859EA0AF}">
      <dgm:prSet/>
      <dgm:spPr/>
      <dgm:t>
        <a:bodyPr/>
        <a:lstStyle/>
        <a:p>
          <a:endParaRPr lang="fr-FR"/>
        </a:p>
      </dgm:t>
    </dgm:pt>
    <dgm:pt modelId="{FAB275EB-5E34-415F-BF0B-7AEAEFD3096D}" type="sibTrans" cxnId="{68FD5D48-6074-4B33-80A0-1B2B859EA0AF}">
      <dgm:prSet/>
      <dgm:spPr/>
      <dgm:t>
        <a:bodyPr/>
        <a:lstStyle/>
        <a:p>
          <a:endParaRPr lang="fr-FR"/>
        </a:p>
      </dgm:t>
    </dgm:pt>
    <dgm:pt modelId="{E54788E1-C2B8-4EDA-B70E-83C3AD210A40}">
      <dgm:prSet/>
      <dgm:spPr/>
      <dgm:t>
        <a:bodyPr/>
        <a:lstStyle/>
        <a:p>
          <a:pPr rtl="0"/>
          <a:r>
            <a:rPr lang="fr-FR" dirty="0" smtClean="0"/>
            <a:t>Clou gamma standard ou long</a:t>
          </a:r>
          <a:endParaRPr lang="fr-FR" dirty="0"/>
        </a:p>
      </dgm:t>
    </dgm:pt>
    <dgm:pt modelId="{7FB310FB-2798-4A51-8746-7C0E0AE0D52A}" type="parTrans" cxnId="{FC80EBEF-DC30-4729-9560-AF8316554D16}">
      <dgm:prSet/>
      <dgm:spPr/>
      <dgm:t>
        <a:bodyPr/>
        <a:lstStyle/>
        <a:p>
          <a:endParaRPr lang="fr-FR"/>
        </a:p>
      </dgm:t>
    </dgm:pt>
    <dgm:pt modelId="{F93A6B11-461E-4707-9F3A-07A0B647824D}" type="sibTrans" cxnId="{FC80EBEF-DC30-4729-9560-AF8316554D16}">
      <dgm:prSet/>
      <dgm:spPr/>
      <dgm:t>
        <a:bodyPr/>
        <a:lstStyle/>
        <a:p>
          <a:endParaRPr lang="fr-FR"/>
        </a:p>
      </dgm:t>
    </dgm:pt>
    <dgm:pt modelId="{ECD9586A-6838-42C5-9589-7BE3A4A9FAD7}">
      <dgm:prSet/>
      <dgm:spPr/>
      <dgm:t>
        <a:bodyPr/>
        <a:lstStyle/>
        <a:p>
          <a:pPr rtl="0"/>
          <a:r>
            <a:rPr lang="fr-FR" dirty="0" smtClean="0"/>
            <a:t>Traitement prothétique</a:t>
          </a:r>
          <a:endParaRPr lang="fr-FR" dirty="0"/>
        </a:p>
      </dgm:t>
    </dgm:pt>
    <dgm:pt modelId="{3187429E-5F30-43C0-A616-B731147C9392}" type="parTrans" cxnId="{BC878F44-35FF-4998-A0D5-29BDF2F927EF}">
      <dgm:prSet/>
      <dgm:spPr/>
      <dgm:t>
        <a:bodyPr/>
        <a:lstStyle/>
        <a:p>
          <a:endParaRPr lang="fr-FR"/>
        </a:p>
      </dgm:t>
    </dgm:pt>
    <dgm:pt modelId="{FB18EE68-528E-4151-B54D-F7C2AC318739}" type="sibTrans" cxnId="{BC878F44-35FF-4998-A0D5-29BDF2F927EF}">
      <dgm:prSet/>
      <dgm:spPr/>
      <dgm:t>
        <a:bodyPr/>
        <a:lstStyle/>
        <a:p>
          <a:endParaRPr lang="fr-FR"/>
        </a:p>
      </dgm:t>
    </dgm:pt>
    <dgm:pt modelId="{1691B857-4ACF-46B3-8C5B-50E83F9E5377}" type="pres">
      <dgm:prSet presAssocID="{79623239-C073-4498-82C4-580564EA16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CCFD8FD-A502-444C-8921-551D0EF3ADB5}" type="pres">
      <dgm:prSet presAssocID="{A6D8E545-627C-460B-8942-B5D9E28E93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23591B-AC49-43A0-8FB5-8629631E34F7}" type="pres">
      <dgm:prSet presAssocID="{A6D8E545-627C-460B-8942-B5D9E28E93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5F7168-AFAF-4C56-981B-A3FFCB6E4102}" type="pres">
      <dgm:prSet presAssocID="{ECD9586A-6838-42C5-9589-7BE3A4A9FAD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37939B-6C75-41E6-BA75-61659AB80232}" type="presOf" srcId="{ECD9586A-6838-42C5-9589-7BE3A4A9FAD7}" destId="{1C5F7168-AFAF-4C56-981B-A3FFCB6E4102}" srcOrd="0" destOrd="0" presId="urn:microsoft.com/office/officeart/2005/8/layout/vList2"/>
    <dgm:cxn modelId="{BC878F44-35FF-4998-A0D5-29BDF2F927EF}" srcId="{79623239-C073-4498-82C4-580564EA1679}" destId="{ECD9586A-6838-42C5-9589-7BE3A4A9FAD7}" srcOrd="1" destOrd="0" parTransId="{3187429E-5F30-43C0-A616-B731147C9392}" sibTransId="{FB18EE68-528E-4151-B54D-F7C2AC318739}"/>
    <dgm:cxn modelId="{17E7B41E-529D-465E-A4EC-F0D329627B20}" type="presOf" srcId="{79623239-C073-4498-82C4-580564EA1679}" destId="{1691B857-4ACF-46B3-8C5B-50E83F9E5377}" srcOrd="0" destOrd="0" presId="urn:microsoft.com/office/officeart/2005/8/layout/vList2"/>
    <dgm:cxn modelId="{A6A6AE40-F4BF-4B7B-AC4D-912F3F8E5FBD}" type="presOf" srcId="{45E43686-30ED-4F8B-951B-7590CBAAA600}" destId="{4123591B-AC49-43A0-8FB5-8629631E34F7}" srcOrd="0" destOrd="0" presId="urn:microsoft.com/office/officeart/2005/8/layout/vList2"/>
    <dgm:cxn modelId="{68FD5D48-6074-4B33-80A0-1B2B859EA0AF}" srcId="{A6D8E545-627C-460B-8942-B5D9E28E9361}" destId="{5ED0274E-546D-4B83-9D4F-DA5C63A1009F}" srcOrd="2" destOrd="0" parTransId="{FDDC55FA-4FB3-41E5-BE4A-E5F93391B701}" sibTransId="{FAB275EB-5E34-415F-BF0B-7AEAEFD3096D}"/>
    <dgm:cxn modelId="{8CE75597-BB88-4567-8D55-A925155F77EE}" srcId="{A6D8E545-627C-460B-8942-B5D9E28E9361}" destId="{45E43686-30ED-4F8B-951B-7590CBAAA600}" srcOrd="0" destOrd="0" parTransId="{3B13F847-9FDD-4C91-A82A-A09F682320C1}" sibTransId="{8311FD33-B8DB-407C-8200-311918942CFB}"/>
    <dgm:cxn modelId="{9471BF26-B831-410E-88EC-90C17DB28BE2}" type="presOf" srcId="{5ED0274E-546D-4B83-9D4F-DA5C63A1009F}" destId="{4123591B-AC49-43A0-8FB5-8629631E34F7}" srcOrd="0" destOrd="2" presId="urn:microsoft.com/office/officeart/2005/8/layout/vList2"/>
    <dgm:cxn modelId="{F5E2E17A-7847-4E17-BBE7-5EA73720DCFD}" type="presOf" srcId="{4770D298-53FE-4793-A102-C4A788E78C35}" destId="{4123591B-AC49-43A0-8FB5-8629631E34F7}" srcOrd="0" destOrd="1" presId="urn:microsoft.com/office/officeart/2005/8/layout/vList2"/>
    <dgm:cxn modelId="{7F2C6016-3C5E-46EA-B34E-314D8708BFB4}" srcId="{A6D8E545-627C-460B-8942-B5D9E28E9361}" destId="{4770D298-53FE-4793-A102-C4A788E78C35}" srcOrd="1" destOrd="0" parTransId="{EEFB0BCD-57AF-425A-8956-C7625E07D820}" sibTransId="{196077F8-8547-4199-978E-DD7CCCAEE900}"/>
    <dgm:cxn modelId="{E92D69FD-B2B1-415B-A381-EE303EB7A384}" type="presOf" srcId="{E54788E1-C2B8-4EDA-B70E-83C3AD210A40}" destId="{4123591B-AC49-43A0-8FB5-8629631E34F7}" srcOrd="0" destOrd="3" presId="urn:microsoft.com/office/officeart/2005/8/layout/vList2"/>
    <dgm:cxn modelId="{D477B5CB-206D-40AA-9F77-939CF2A70E25}" type="presOf" srcId="{A6D8E545-627C-460B-8942-B5D9E28E9361}" destId="{DCCFD8FD-A502-444C-8921-551D0EF3ADB5}" srcOrd="0" destOrd="0" presId="urn:microsoft.com/office/officeart/2005/8/layout/vList2"/>
    <dgm:cxn modelId="{F21A6287-921D-438A-9628-A0DEB45107DE}" srcId="{79623239-C073-4498-82C4-580564EA1679}" destId="{A6D8E545-627C-460B-8942-B5D9E28E9361}" srcOrd="0" destOrd="0" parTransId="{97D6DD5E-BDFA-40FC-8875-3FE2701D9A16}" sibTransId="{730F863E-7CBA-4AE6-AE5B-D8C71E2D73E7}"/>
    <dgm:cxn modelId="{FC80EBEF-DC30-4729-9560-AF8316554D16}" srcId="{5ED0274E-546D-4B83-9D4F-DA5C63A1009F}" destId="{E54788E1-C2B8-4EDA-B70E-83C3AD210A40}" srcOrd="0" destOrd="0" parTransId="{7FB310FB-2798-4A51-8746-7C0E0AE0D52A}" sibTransId="{F93A6B11-461E-4707-9F3A-07A0B647824D}"/>
    <dgm:cxn modelId="{E86EFB4F-AD0C-408E-B99B-C68B3ED41DFF}" type="presParOf" srcId="{1691B857-4ACF-46B3-8C5B-50E83F9E5377}" destId="{DCCFD8FD-A502-444C-8921-551D0EF3ADB5}" srcOrd="0" destOrd="0" presId="urn:microsoft.com/office/officeart/2005/8/layout/vList2"/>
    <dgm:cxn modelId="{C2D067B7-4C84-48AF-9F45-D0CD2BE228C7}" type="presParOf" srcId="{1691B857-4ACF-46B3-8C5B-50E83F9E5377}" destId="{4123591B-AC49-43A0-8FB5-8629631E34F7}" srcOrd="1" destOrd="0" presId="urn:microsoft.com/office/officeart/2005/8/layout/vList2"/>
    <dgm:cxn modelId="{11C0BF63-7470-4DA8-B76A-C451DEBDDFAB}" type="presParOf" srcId="{1691B857-4ACF-46B3-8C5B-50E83F9E5377}" destId="{1C5F7168-AFAF-4C56-981B-A3FFCB6E41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93DC8B-F508-465A-AE3A-09B2C8E36F0A}">
      <dsp:nvSpPr>
        <dsp:cNvPr id="0" name=""/>
        <dsp:cNvSpPr/>
      </dsp:nvSpPr>
      <dsp:spPr>
        <a:xfrm>
          <a:off x="842790" y="2302"/>
          <a:ext cx="2130842" cy="8566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Aorte abdominale</a:t>
          </a:r>
          <a:endParaRPr lang="fr-FR" sz="1600" kern="1200" dirty="0"/>
        </a:p>
      </dsp:txBody>
      <dsp:txXfrm>
        <a:off x="842790" y="2302"/>
        <a:ext cx="2130842" cy="856620"/>
      </dsp:txXfrm>
    </dsp:sp>
    <dsp:sp modelId="{ED6320E2-F65A-4828-97CF-623A572A4285}">
      <dsp:nvSpPr>
        <dsp:cNvPr id="0" name=""/>
        <dsp:cNvSpPr/>
      </dsp:nvSpPr>
      <dsp:spPr>
        <a:xfrm rot="5400000">
          <a:off x="1747595" y="880338"/>
          <a:ext cx="321232" cy="3854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5400000">
        <a:off x="1747595" y="880338"/>
        <a:ext cx="321232" cy="385479"/>
      </dsp:txXfrm>
    </dsp:sp>
    <dsp:sp modelId="{890905E2-D486-4663-854E-679F4CBCE8A6}">
      <dsp:nvSpPr>
        <dsp:cNvPr id="0" name=""/>
        <dsp:cNvSpPr/>
      </dsp:nvSpPr>
      <dsp:spPr>
        <a:xfrm>
          <a:off x="842790" y="1287232"/>
          <a:ext cx="2130842" cy="8566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Artère iliaque</a:t>
          </a:r>
          <a:endParaRPr lang="fr-FR" sz="1600" kern="1200" dirty="0"/>
        </a:p>
      </dsp:txBody>
      <dsp:txXfrm>
        <a:off x="842790" y="1287232"/>
        <a:ext cx="2130842" cy="856620"/>
      </dsp:txXfrm>
    </dsp:sp>
    <dsp:sp modelId="{012AE6F9-1B34-4542-8F8D-942571E603AD}">
      <dsp:nvSpPr>
        <dsp:cNvPr id="0" name=""/>
        <dsp:cNvSpPr/>
      </dsp:nvSpPr>
      <dsp:spPr>
        <a:xfrm rot="5400000">
          <a:off x="1747595" y="2165268"/>
          <a:ext cx="321232" cy="3854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5400000">
        <a:off x="1747595" y="2165268"/>
        <a:ext cx="321232" cy="385479"/>
      </dsp:txXfrm>
    </dsp:sp>
    <dsp:sp modelId="{336156A5-3E34-43EF-85EA-11B6F8925D6A}">
      <dsp:nvSpPr>
        <dsp:cNvPr id="0" name=""/>
        <dsp:cNvSpPr/>
      </dsp:nvSpPr>
      <dsp:spPr>
        <a:xfrm>
          <a:off x="842790" y="2572163"/>
          <a:ext cx="2130842" cy="8566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Artère fémorale</a:t>
          </a:r>
          <a:endParaRPr lang="fr-FR" sz="1600" kern="1200" dirty="0"/>
        </a:p>
      </dsp:txBody>
      <dsp:txXfrm>
        <a:off x="842790" y="2572163"/>
        <a:ext cx="2130842" cy="856620"/>
      </dsp:txXfrm>
    </dsp:sp>
    <dsp:sp modelId="{2B28DB36-A7A8-48E6-8511-8294D53E4242}">
      <dsp:nvSpPr>
        <dsp:cNvPr id="0" name=""/>
        <dsp:cNvSpPr/>
      </dsp:nvSpPr>
      <dsp:spPr>
        <a:xfrm rot="5400000">
          <a:off x="1747595" y="3450198"/>
          <a:ext cx="321232" cy="3854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5400000">
        <a:off x="1747595" y="3450198"/>
        <a:ext cx="321232" cy="385479"/>
      </dsp:txXfrm>
    </dsp:sp>
    <dsp:sp modelId="{EBFDDB0A-628D-4FF1-A7D5-C1D97595E87B}">
      <dsp:nvSpPr>
        <dsp:cNvPr id="0" name=""/>
        <dsp:cNvSpPr/>
      </dsp:nvSpPr>
      <dsp:spPr>
        <a:xfrm>
          <a:off x="842790" y="3857093"/>
          <a:ext cx="2130842" cy="8566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Artère poplité</a:t>
          </a:r>
          <a:endParaRPr lang="fr-FR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Artère tibiale antérieure</a:t>
          </a:r>
          <a:endParaRPr lang="fr-FR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Artère tibiale postérieure</a:t>
          </a:r>
          <a:endParaRPr lang="fr-FR" sz="1200" kern="1200" dirty="0"/>
        </a:p>
      </dsp:txBody>
      <dsp:txXfrm>
        <a:off x="842790" y="3857093"/>
        <a:ext cx="2130842" cy="8566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1DFA74-A6D8-4C40-8A55-70D2AA670F75}">
      <dsp:nvSpPr>
        <dsp:cNvPr id="0" name=""/>
        <dsp:cNvSpPr/>
      </dsp:nvSpPr>
      <dsp:spPr>
        <a:xfrm>
          <a:off x="2082" y="908584"/>
          <a:ext cx="3218259" cy="12873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smtClean="0"/>
            <a:t>Troubles partiels</a:t>
          </a:r>
          <a:endParaRPr lang="fr-FR" sz="3300" kern="1200" dirty="0"/>
        </a:p>
      </dsp:txBody>
      <dsp:txXfrm>
        <a:off x="2082" y="908584"/>
        <a:ext cx="3218259" cy="1287303"/>
      </dsp:txXfrm>
    </dsp:sp>
    <dsp:sp modelId="{F4E0A00D-463B-4F35-98DD-DA2696EDEA52}">
      <dsp:nvSpPr>
        <dsp:cNvPr id="0" name=""/>
        <dsp:cNvSpPr/>
      </dsp:nvSpPr>
      <dsp:spPr>
        <a:xfrm>
          <a:off x="2801968" y="1018005"/>
          <a:ext cx="2671155" cy="106846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Chance de récupération si décompression &lt;6h</a:t>
          </a:r>
          <a:endParaRPr lang="fr-FR" sz="1600" kern="1200" dirty="0"/>
        </a:p>
      </dsp:txBody>
      <dsp:txXfrm>
        <a:off x="2801968" y="1018005"/>
        <a:ext cx="2671155" cy="1068462"/>
      </dsp:txXfrm>
    </dsp:sp>
    <dsp:sp modelId="{53721E3E-ABDE-4A7B-9148-A5B0BB015720}">
      <dsp:nvSpPr>
        <dsp:cNvPr id="0" name=""/>
        <dsp:cNvSpPr/>
      </dsp:nvSpPr>
      <dsp:spPr>
        <a:xfrm>
          <a:off x="5099161" y="1018005"/>
          <a:ext cx="2671155" cy="106846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Chirurgie en urgence </a:t>
          </a:r>
          <a:endParaRPr lang="fr-FR" sz="1600" kern="1200" dirty="0"/>
        </a:p>
      </dsp:txBody>
      <dsp:txXfrm>
        <a:off x="5099161" y="1018005"/>
        <a:ext cx="2671155" cy="1068462"/>
      </dsp:txXfrm>
    </dsp:sp>
    <dsp:sp modelId="{BBDA760E-0645-45AB-B6BB-B0FBCE603DE8}">
      <dsp:nvSpPr>
        <dsp:cNvPr id="0" name=""/>
        <dsp:cNvSpPr/>
      </dsp:nvSpPr>
      <dsp:spPr>
        <a:xfrm>
          <a:off x="2082" y="2376111"/>
          <a:ext cx="3218259" cy="12873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smtClean="0"/>
            <a:t>Troubles complets</a:t>
          </a:r>
          <a:endParaRPr lang="fr-FR" sz="3300" kern="1200" dirty="0"/>
        </a:p>
      </dsp:txBody>
      <dsp:txXfrm>
        <a:off x="2082" y="2376111"/>
        <a:ext cx="3218259" cy="1287303"/>
      </dsp:txXfrm>
    </dsp:sp>
    <dsp:sp modelId="{AF0ADB7A-557A-46DA-A492-B47BF020C6DE}">
      <dsp:nvSpPr>
        <dsp:cNvPr id="0" name=""/>
        <dsp:cNvSpPr/>
      </dsp:nvSpPr>
      <dsp:spPr>
        <a:xfrm>
          <a:off x="2801968" y="2485532"/>
          <a:ext cx="2671155" cy="106846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Pas de chance de récupération</a:t>
          </a:r>
          <a:endParaRPr lang="fr-FR" sz="1600" kern="1200" dirty="0"/>
        </a:p>
      </dsp:txBody>
      <dsp:txXfrm>
        <a:off x="2801968" y="2485532"/>
        <a:ext cx="2671155" cy="1068462"/>
      </dsp:txXfrm>
    </dsp:sp>
    <dsp:sp modelId="{680D6CB0-3EDC-40A7-AFF7-FC3775157D85}">
      <dsp:nvSpPr>
        <dsp:cNvPr id="0" name=""/>
        <dsp:cNvSpPr/>
      </dsp:nvSpPr>
      <dsp:spPr>
        <a:xfrm>
          <a:off x="5099161" y="2485532"/>
          <a:ext cx="2671155" cy="106846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Chirurgie  palliative de stabilisation</a:t>
          </a:r>
          <a:endParaRPr lang="fr-FR" sz="1600" kern="1200" dirty="0"/>
        </a:p>
      </dsp:txBody>
      <dsp:txXfrm>
        <a:off x="5099161" y="2485532"/>
        <a:ext cx="2671155" cy="10684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19CC30-4BC0-410F-934E-115FD8BC3DE1}">
      <dsp:nvSpPr>
        <dsp:cNvPr id="0" name=""/>
        <dsp:cNvSpPr/>
      </dsp:nvSpPr>
      <dsp:spPr>
        <a:xfrm>
          <a:off x="0" y="319957"/>
          <a:ext cx="778674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Patients  âgés :  traumatisme à faible énergie</a:t>
          </a:r>
          <a:endParaRPr lang="fr-FR" sz="2600" kern="1200" dirty="0"/>
        </a:p>
      </dsp:txBody>
      <dsp:txXfrm>
        <a:off x="0" y="319957"/>
        <a:ext cx="7786742" cy="623610"/>
      </dsp:txXfrm>
    </dsp:sp>
    <dsp:sp modelId="{7A1D904E-4C37-4A52-8144-DC56538FD861}">
      <dsp:nvSpPr>
        <dsp:cNvPr id="0" name=""/>
        <dsp:cNvSpPr/>
      </dsp:nvSpPr>
      <dsp:spPr>
        <a:xfrm>
          <a:off x="0" y="943567"/>
          <a:ext cx="7786742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229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000" kern="1200" dirty="0" smtClean="0"/>
            <a:t>chutes (ostéoporose) 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000" kern="1200" dirty="0" smtClean="0"/>
            <a:t>femme&gt;homme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000" kern="1200" dirty="0" smtClean="0"/>
            <a:t>risque de saignement est faible pour les fractures peu déplacées</a:t>
          </a:r>
          <a:endParaRPr lang="fr-FR" sz="2000" kern="1200" dirty="0"/>
        </a:p>
      </dsp:txBody>
      <dsp:txXfrm>
        <a:off x="0" y="943567"/>
        <a:ext cx="7786742" cy="1318590"/>
      </dsp:txXfrm>
    </dsp:sp>
    <dsp:sp modelId="{3BECBCF7-6B35-49BE-A9AD-33CA9E833FD8}">
      <dsp:nvSpPr>
        <dsp:cNvPr id="0" name=""/>
        <dsp:cNvSpPr/>
      </dsp:nvSpPr>
      <dsp:spPr>
        <a:xfrm>
          <a:off x="0" y="2262157"/>
          <a:ext cx="778674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Patients jeunes:  traumatisme à haute énergie </a:t>
          </a:r>
          <a:endParaRPr lang="fr-FR" sz="2600" kern="1200" dirty="0"/>
        </a:p>
      </dsp:txBody>
      <dsp:txXfrm>
        <a:off x="0" y="2262157"/>
        <a:ext cx="7786742" cy="623610"/>
      </dsp:txXfrm>
    </dsp:sp>
    <dsp:sp modelId="{BE6051A6-004F-4292-9C01-C56B94B89DD8}">
      <dsp:nvSpPr>
        <dsp:cNvPr id="0" name=""/>
        <dsp:cNvSpPr/>
      </dsp:nvSpPr>
      <dsp:spPr>
        <a:xfrm>
          <a:off x="0" y="2885767"/>
          <a:ext cx="7786742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229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000" kern="1200" dirty="0" smtClean="0"/>
            <a:t>accident de voie publique 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000" kern="1200" dirty="0" smtClean="0"/>
            <a:t>homme&gt;femme</a:t>
          </a:r>
          <a:endParaRPr lang="fr-FR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000" u="sng" kern="1200" dirty="0" smtClean="0">
              <a:solidFill>
                <a:srgbClr val="FF0000"/>
              </a:solidFill>
            </a:rPr>
            <a:t>risque hémorragique plus importante</a:t>
          </a:r>
          <a:r>
            <a:rPr lang="fr-FR" sz="2000" u="sng" kern="1200" dirty="0" smtClean="0"/>
            <a:t> </a:t>
          </a:r>
          <a:r>
            <a:rPr lang="fr-FR" sz="2000" kern="1200" dirty="0" smtClean="0"/>
            <a:t>:  dégâts musculaires (les artères perforantes de quadriceps)</a:t>
          </a:r>
          <a:endParaRPr lang="fr-FR" sz="2000" kern="1200" dirty="0"/>
        </a:p>
      </dsp:txBody>
      <dsp:txXfrm>
        <a:off x="0" y="2885767"/>
        <a:ext cx="7786742" cy="131859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CFD8FD-A502-444C-8921-551D0EF3ADB5}">
      <dsp:nvSpPr>
        <dsp:cNvPr id="0" name=""/>
        <dsp:cNvSpPr/>
      </dsp:nvSpPr>
      <dsp:spPr>
        <a:xfrm>
          <a:off x="0" y="239481"/>
          <a:ext cx="77724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Traitement conservateur </a:t>
          </a:r>
          <a:endParaRPr lang="fr-FR" sz="3600" kern="1200" dirty="0"/>
        </a:p>
      </dsp:txBody>
      <dsp:txXfrm>
        <a:off x="0" y="239481"/>
        <a:ext cx="7772400" cy="863460"/>
      </dsp:txXfrm>
    </dsp:sp>
    <dsp:sp modelId="{4123591B-AC49-43A0-8FB5-8629631E34F7}">
      <dsp:nvSpPr>
        <dsp:cNvPr id="0" name=""/>
        <dsp:cNvSpPr/>
      </dsp:nvSpPr>
      <dsp:spPr>
        <a:xfrm>
          <a:off x="0" y="1102942"/>
          <a:ext cx="777240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Vissage</a:t>
          </a:r>
          <a:endParaRPr lang="fr-F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Vis plaque DHS (Dynamique Hip </a:t>
          </a:r>
          <a:r>
            <a:rPr lang="fr-FR" sz="2800" kern="1200" dirty="0" err="1" smtClean="0"/>
            <a:t>Screw</a:t>
          </a:r>
          <a:r>
            <a:rPr lang="fr-FR" sz="2800" kern="1200" dirty="0" smtClean="0"/>
            <a:t>)</a:t>
          </a:r>
          <a:endParaRPr lang="fr-F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Enclouage : </a:t>
          </a:r>
          <a:endParaRPr lang="fr-FR" sz="2800" kern="1200" dirty="0"/>
        </a:p>
        <a:p>
          <a:pPr marL="571500" lvl="2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Clou gamma standard ou long</a:t>
          </a:r>
          <a:endParaRPr lang="fr-FR" sz="2800" kern="1200" dirty="0"/>
        </a:p>
      </dsp:txBody>
      <dsp:txXfrm>
        <a:off x="0" y="1102942"/>
        <a:ext cx="7772400" cy="1937520"/>
      </dsp:txXfrm>
    </dsp:sp>
    <dsp:sp modelId="{1C5F7168-AFAF-4C56-981B-A3FFCB6E4102}">
      <dsp:nvSpPr>
        <dsp:cNvPr id="0" name=""/>
        <dsp:cNvSpPr/>
      </dsp:nvSpPr>
      <dsp:spPr>
        <a:xfrm>
          <a:off x="0" y="3040462"/>
          <a:ext cx="77724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Traitement prothétique</a:t>
          </a:r>
          <a:endParaRPr lang="fr-FR" sz="3600" kern="1200" dirty="0"/>
        </a:p>
      </dsp:txBody>
      <dsp:txXfrm>
        <a:off x="0" y="3040462"/>
        <a:ext cx="7772400" cy="86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AC2B1-D9BD-45E1-989C-89DBE1884469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D58E3-3723-4709-9954-7F74954F7C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D58E3-3723-4709-9954-7F74954F7CF8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D58E3-3723-4709-9954-7F74954F7CF8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61ACA-21C8-4340-939D-8D39F57D0503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5A3E5-26CD-4769-84D6-C68D264CFAA1}" type="slidenum">
              <a:rPr lang="fr-FR" smtClean="0"/>
              <a:pPr/>
              <a:t>93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5A3E5-26CD-4769-84D6-C68D264CFAA1}" type="slidenum">
              <a:rPr lang="fr-FR" smtClean="0"/>
              <a:pPr/>
              <a:t>94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5A3E5-26CD-4769-84D6-C68D264CFAA1}" type="slidenum">
              <a:rPr lang="fr-FR" smtClean="0"/>
              <a:pPr/>
              <a:t>95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5A3E5-26CD-4769-84D6-C68D264CFAA1}" type="slidenum">
              <a:rPr lang="fr-FR" smtClean="0"/>
              <a:pPr/>
              <a:t>96</a:t>
            </a:fld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5A3E5-26CD-4769-84D6-C68D264CFAA1}" type="slidenum">
              <a:rPr lang="fr-FR" smtClean="0"/>
              <a:pPr/>
              <a:t>123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96925"/>
            <a:ext cx="4264025" cy="319881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B3065A6-4535-4A6F-9AC5-B4BABB770652}" type="datetimeFigureOut">
              <a:rPr lang="fr-FR" smtClean="0"/>
              <a:pPr/>
              <a:t>19/10/2011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B2D04FC-2D5A-43A4-9964-A9EE45257C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3.jpeg"/><Relationship Id="rId7" Type="http://schemas.openxmlformats.org/officeDocument/2006/relationships/image" Target="../media/image166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59.jpeg"/><Relationship Id="rId9" Type="http://schemas.openxmlformats.org/officeDocument/2006/relationships/image" Target="../media/image16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gi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6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gi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Traumatisme rachis bassin et membres inferieurs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Dermatome</a:t>
            </a:r>
            <a:r>
              <a:rPr lang="fr-FR" dirty="0" smtClean="0"/>
              <a:t> (sensibilité)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1412776"/>
            <a:ext cx="3096344" cy="4572000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Chaque nerf rachidien innerve une zone spécifique</a:t>
            </a:r>
          </a:p>
          <a:p>
            <a:r>
              <a:rPr lang="fr-FR" sz="2400" dirty="0" smtClean="0"/>
              <a:t>Cervical= mb sup</a:t>
            </a:r>
          </a:p>
          <a:p>
            <a:r>
              <a:rPr lang="fr-FR" sz="2400" dirty="0" smtClean="0"/>
              <a:t>Thoracique= tronc</a:t>
            </a:r>
          </a:p>
          <a:p>
            <a:r>
              <a:rPr lang="fr-FR" sz="2400" dirty="0" err="1" smtClean="0"/>
              <a:t>Lombo</a:t>
            </a:r>
            <a:r>
              <a:rPr lang="fr-FR" sz="2400" dirty="0" smtClean="0"/>
              <a:t> sacré = membre inférieur et périnée</a:t>
            </a:r>
          </a:p>
          <a:p>
            <a:endParaRPr lang="fr-FR" sz="2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268760"/>
            <a:ext cx="335856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>
                <a:solidFill>
                  <a:srgbClr val="FFFF00"/>
                </a:solidFill>
              </a:rPr>
              <a:t>Fractures de l’extrémité distale du fémur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435" name="Rectangle 3" descr="Sans titre - 1"/>
          <p:cNvSpPr>
            <a:spLocks noGrp="1" noChangeAspect="1" noChangeArrowheads="1"/>
          </p:cNvSpPr>
          <p:nvPr isPhoto="1"/>
        </p:nvSpPr>
        <p:spPr bwMode="auto">
          <a:xfrm>
            <a:off x="899592" y="3573016"/>
            <a:ext cx="2859088" cy="22066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7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36" name="Rectangle 4" descr="Sans titre - 2"/>
          <p:cNvSpPr>
            <a:spLocks noGrp="1" noChangeAspect="1" noChangeArrowheads="1"/>
          </p:cNvSpPr>
          <p:nvPr isPhoto="1"/>
        </p:nvSpPr>
        <p:spPr bwMode="auto">
          <a:xfrm>
            <a:off x="827584" y="764704"/>
            <a:ext cx="4427537" cy="23812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5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11188" y="2603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</a:rPr>
              <a:t>fractures </a:t>
            </a:r>
            <a:r>
              <a:rPr lang="fr-FR" sz="2400" b="1" dirty="0">
                <a:solidFill>
                  <a:srgbClr val="FFFF00"/>
                </a:solidFill>
              </a:rPr>
              <a:t>de </a:t>
            </a:r>
            <a:r>
              <a:rPr lang="fr-FR" sz="2400" b="1" dirty="0" smtClean="0">
                <a:solidFill>
                  <a:srgbClr val="FFFF00"/>
                </a:solidFill>
              </a:rPr>
              <a:t>l’extrémité  inférieure </a:t>
            </a:r>
            <a:r>
              <a:rPr lang="fr-FR" sz="2400" b="1" dirty="0">
                <a:solidFill>
                  <a:srgbClr val="FFFF00"/>
                </a:solidFill>
              </a:rPr>
              <a:t>du fémur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619672" y="836712"/>
            <a:ext cx="302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</a:rPr>
              <a:t>Supra </a:t>
            </a:r>
            <a:r>
              <a:rPr lang="fr-FR" b="1" dirty="0" smtClean="0">
                <a:solidFill>
                  <a:schemeClr val="bg1"/>
                </a:solidFill>
              </a:rPr>
              <a:t>condyliennes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440" name="Rectangle 8" descr="Hoffa"/>
          <p:cNvSpPr>
            <a:spLocks noGrp="1" noChangeAspect="1" noChangeArrowheads="1"/>
          </p:cNvSpPr>
          <p:nvPr isPhoto="1"/>
        </p:nvSpPr>
        <p:spPr bwMode="auto">
          <a:xfrm>
            <a:off x="5219700" y="3789363"/>
            <a:ext cx="1658938" cy="206057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441" name="Rectangle 9" descr="Trélat"/>
          <p:cNvSpPr>
            <a:spLocks noGrp="1" noChangeAspect="1" noChangeArrowheads="1"/>
          </p:cNvSpPr>
          <p:nvPr isPhoto="1"/>
        </p:nvSpPr>
        <p:spPr bwMode="auto">
          <a:xfrm>
            <a:off x="7027863" y="3860800"/>
            <a:ext cx="1905000" cy="194468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82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2707" name="Rectangle 3" descr="Sans titre - 13"/>
          <p:cNvSpPr>
            <a:spLocks noGrp="1" noChangeAspect="1" noChangeArrowheads="1"/>
          </p:cNvSpPr>
          <p:nvPr isPhoto="1"/>
        </p:nvSpPr>
        <p:spPr bwMode="auto">
          <a:xfrm>
            <a:off x="611188" y="2205038"/>
            <a:ext cx="3359150" cy="35004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2708" name="Rectangle 4" descr="Sans titre - 14"/>
          <p:cNvSpPr>
            <a:spLocks noGrp="1" noChangeAspect="1" noChangeArrowheads="1"/>
          </p:cNvSpPr>
          <p:nvPr isPhoto="1"/>
        </p:nvSpPr>
        <p:spPr bwMode="auto">
          <a:xfrm>
            <a:off x="4427538" y="2276475"/>
            <a:ext cx="4302125" cy="32639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3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187450" y="981075"/>
            <a:ext cx="6983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rgbClr val="FFFF00"/>
                </a:solidFill>
              </a:rPr>
              <a:t>Ostéosynthèse des fractures distales du fémur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68313" y="6092825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             </a:t>
            </a:r>
            <a:r>
              <a:rPr lang="fr-FR" b="1">
                <a:solidFill>
                  <a:srgbClr val="FFFF00"/>
                </a:solidFill>
              </a:rPr>
              <a:t>Lame-plaque AO                                    Plaque vissées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795" name="Rectangle 3" descr="Sans titre - 22"/>
          <p:cNvSpPr>
            <a:spLocks noGrp="1" noChangeAspect="1" noChangeArrowheads="1"/>
          </p:cNvSpPr>
          <p:nvPr isPhoto="1"/>
        </p:nvSpPr>
        <p:spPr bwMode="auto">
          <a:xfrm flipH="1">
            <a:off x="179388" y="1412875"/>
            <a:ext cx="1689100" cy="42211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38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796" name="Rectangle 4" descr="Sans titre - 23"/>
          <p:cNvSpPr>
            <a:spLocks noGrp="1" noChangeAspect="1" noChangeArrowheads="1"/>
          </p:cNvSpPr>
          <p:nvPr isPhoto="1"/>
        </p:nvSpPr>
        <p:spPr bwMode="auto">
          <a:xfrm>
            <a:off x="6084888" y="1628775"/>
            <a:ext cx="1581150" cy="396081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52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797" name="Rectangle 5" descr="clou retro"/>
          <p:cNvSpPr>
            <a:spLocks noGrp="1" noChangeAspect="1" noChangeArrowheads="1"/>
          </p:cNvSpPr>
          <p:nvPr isPhoto="1"/>
        </p:nvSpPr>
        <p:spPr bwMode="auto">
          <a:xfrm>
            <a:off x="1979613" y="1773238"/>
            <a:ext cx="3960812" cy="38481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12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258888" y="404813"/>
            <a:ext cx="6481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>
                <a:solidFill>
                  <a:srgbClr val="FFFF00"/>
                </a:solidFill>
              </a:rPr>
              <a:t>Enclouage rétrograde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95288" y="6021388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solidFill>
                  <a:srgbClr val="FFFF00"/>
                </a:solidFill>
              </a:rPr>
              <a:t>Introduction par le genou (en bas de la trochlée) stabilisation par des vis aux deux extrémités</a:t>
            </a:r>
          </a:p>
        </p:txBody>
      </p:sp>
      <p:sp>
        <p:nvSpPr>
          <p:cNvPr id="33800" name="Rectangle 8" descr="clou rétroograde xr"/>
          <p:cNvSpPr>
            <a:spLocks noGrp="1" noChangeAspect="1" noChangeArrowheads="1"/>
          </p:cNvSpPr>
          <p:nvPr isPhoto="1"/>
        </p:nvSpPr>
        <p:spPr bwMode="auto">
          <a:xfrm>
            <a:off x="7794625" y="1727200"/>
            <a:ext cx="1314450" cy="378936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52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132856"/>
            <a:ext cx="8280920" cy="2952328"/>
          </a:xfrm>
          <a:noFill/>
          <a:ln w="25400" cap="flat">
            <a:solidFill>
              <a:srgbClr val="FAFD00"/>
            </a:solidFill>
          </a:ln>
        </p:spPr>
        <p:txBody>
          <a:bodyPr/>
          <a:lstStyle/>
          <a:p>
            <a:r>
              <a:rPr lang="fr-FR" sz="4800" dirty="0">
                <a:solidFill>
                  <a:srgbClr val="FAFD00"/>
                </a:solidFill>
                <a:latin typeface="Verdana" pitchFamily="34" charset="0"/>
              </a:rPr>
              <a:t>Fractures de l’extrémité proximale  du tibia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</a:rPr>
              <a:t>étiologie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>
          <a:xfrm>
            <a:off x="1835150" y="1844675"/>
            <a:ext cx="5830888" cy="4114800"/>
          </a:xfrm>
        </p:spPr>
        <p:txBody>
          <a:bodyPr>
            <a:normAutofit lnSpcReduction="10000"/>
          </a:bodyPr>
          <a:lstStyle/>
          <a:p>
            <a:r>
              <a:rPr lang="fr-FR">
                <a:solidFill>
                  <a:srgbClr val="FFFFFF"/>
                </a:solidFill>
              </a:rPr>
              <a:t>Accidents de la circulation</a:t>
            </a:r>
          </a:p>
          <a:p>
            <a:r>
              <a:rPr lang="fr-FR">
                <a:solidFill>
                  <a:srgbClr val="FFFFFF"/>
                </a:solidFill>
              </a:rPr>
              <a:t>Chute d’un lieu élévé (travail)</a:t>
            </a:r>
          </a:p>
          <a:p>
            <a:pPr lvl="1">
              <a:buFontTx/>
              <a:buNone/>
            </a:pPr>
            <a:r>
              <a:rPr lang="fr-FR">
                <a:solidFill>
                  <a:srgbClr val="FFFFFF"/>
                </a:solidFill>
              </a:rPr>
              <a:t>	- Compression verticale</a:t>
            </a:r>
          </a:p>
          <a:p>
            <a:pPr lvl="1">
              <a:buFontTx/>
              <a:buNone/>
            </a:pPr>
            <a:r>
              <a:rPr lang="fr-FR">
                <a:solidFill>
                  <a:srgbClr val="FFFFFF"/>
                </a:solidFill>
              </a:rPr>
              <a:t>	+ composante de valgus </a:t>
            </a:r>
          </a:p>
          <a:p>
            <a:pPr lvl="1">
              <a:buFontTx/>
              <a:buNone/>
            </a:pPr>
            <a:r>
              <a:rPr lang="fr-FR">
                <a:solidFill>
                  <a:srgbClr val="FFFFFF"/>
                </a:solidFill>
              </a:rPr>
              <a:t>	ou de varus</a:t>
            </a:r>
          </a:p>
          <a:p>
            <a:r>
              <a:rPr lang="fr-FR">
                <a:solidFill>
                  <a:srgbClr val="FFFFFF"/>
                </a:solidFill>
              </a:rPr>
              <a:t>Sport (torsion)</a:t>
            </a:r>
          </a:p>
          <a:p>
            <a:pPr lvl="2">
              <a:buFontTx/>
              <a:buNone/>
            </a:pPr>
            <a:r>
              <a:rPr lang="fr-FR">
                <a:solidFill>
                  <a:srgbClr val="FFFFFF"/>
                </a:solidFill>
              </a:rPr>
              <a:t>- Association de lésions ligamentaires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frac tass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484313"/>
            <a:ext cx="3327400" cy="2159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18115" name="Picture 3" descr="Fract EST Sép + en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341438"/>
            <a:ext cx="2171700" cy="2349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218116" name="Picture 4" descr="ract T sépa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484313"/>
            <a:ext cx="2222500" cy="2171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1042988" y="333375"/>
            <a:ext cx="748945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dirty="0" smtClean="0">
                <a:solidFill>
                  <a:srgbClr val="FAFD00"/>
                </a:solidFill>
                <a:effectLst/>
              </a:rPr>
              <a:t>Fracture de plateau tibial externe</a:t>
            </a:r>
            <a:endParaRPr lang="fr-FR" sz="4000" b="1" dirty="0">
              <a:solidFill>
                <a:srgbClr val="FAFD00"/>
              </a:solidFill>
              <a:effectLst/>
            </a:endParaRPr>
          </a:p>
        </p:txBody>
      </p:sp>
      <p:pic>
        <p:nvPicPr>
          <p:cNvPr id="218120" name="Picture 8" descr="frac enfonce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7888" y="3860800"/>
            <a:ext cx="2344737" cy="2447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860800"/>
            <a:ext cx="1719262" cy="2527300"/>
          </a:xfrm>
          <a:prstGeom prst="rect">
            <a:avLst/>
          </a:prstGeom>
          <a:noFill/>
        </p:spPr>
      </p:pic>
      <p:pic>
        <p:nvPicPr>
          <p:cNvPr id="21812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3956050"/>
            <a:ext cx="2395538" cy="2281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72400" cy="1143000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</a:rPr>
              <a:t>Traitement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28775"/>
            <a:ext cx="7772400" cy="4114800"/>
          </a:xfrm>
        </p:spPr>
        <p:txBody>
          <a:bodyPr/>
          <a:lstStyle/>
          <a:p>
            <a:r>
              <a:rPr lang="fr-FR" dirty="0">
                <a:solidFill>
                  <a:srgbClr val="FAFD00"/>
                </a:solidFill>
              </a:rPr>
              <a:t>Traitement </a:t>
            </a:r>
            <a:r>
              <a:rPr lang="fr-FR" dirty="0" smtClean="0">
                <a:solidFill>
                  <a:srgbClr val="FAFD00"/>
                </a:solidFill>
              </a:rPr>
              <a:t>orthopédique si non déplacée</a:t>
            </a:r>
          </a:p>
          <a:p>
            <a:endParaRPr lang="fr-FR" dirty="0">
              <a:solidFill>
                <a:srgbClr val="FAFD00"/>
              </a:solidFill>
            </a:endParaRPr>
          </a:p>
          <a:p>
            <a:endParaRPr lang="fr-FR" dirty="0" smtClean="0">
              <a:solidFill>
                <a:srgbClr val="FAFD00"/>
              </a:solidFill>
            </a:endParaRPr>
          </a:p>
          <a:p>
            <a:r>
              <a:rPr lang="fr-FR" dirty="0" smtClean="0">
                <a:solidFill>
                  <a:srgbClr val="FAFD00"/>
                </a:solidFill>
              </a:rPr>
              <a:t>Traitement </a:t>
            </a:r>
            <a:r>
              <a:rPr lang="fr-FR" dirty="0">
                <a:solidFill>
                  <a:srgbClr val="FAFD00"/>
                </a:solidFill>
              </a:rPr>
              <a:t>chirurgical</a:t>
            </a:r>
          </a:p>
          <a:p>
            <a:pPr>
              <a:buFontTx/>
              <a:buNone/>
            </a:pPr>
            <a:r>
              <a:rPr lang="fr-FR" dirty="0">
                <a:solidFill>
                  <a:srgbClr val="FAFD00"/>
                </a:solidFill>
              </a:rPr>
              <a:t>			- ostéosynthèse : vis, plaques</a:t>
            </a:r>
          </a:p>
          <a:p>
            <a:pPr>
              <a:buFontTx/>
              <a:buNone/>
            </a:pPr>
            <a:r>
              <a:rPr lang="fr-FR" dirty="0">
                <a:solidFill>
                  <a:srgbClr val="FAFD00"/>
                </a:solidFill>
              </a:rPr>
              <a:t>			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060848"/>
            <a:ext cx="3970337" cy="13350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9138" y="260350"/>
            <a:ext cx="8424862" cy="4318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sz="3200" b="1">
                <a:solidFill>
                  <a:srgbClr val="FAFD00"/>
                </a:solidFill>
              </a:rPr>
              <a:t>Ostéosynthèse des fractures-séparation</a:t>
            </a:r>
          </a:p>
        </p:txBody>
      </p:sp>
      <p:pic>
        <p:nvPicPr>
          <p:cNvPr id="23581" name="Picture 29" descr="plaqu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38988" y="3213100"/>
            <a:ext cx="2005012" cy="2179638"/>
          </a:xfrm>
          <a:noFill/>
          <a:ln w="9525">
            <a:solidFill>
              <a:srgbClr val="FFFFFF"/>
            </a:solidFill>
          </a:ln>
        </p:spPr>
      </p:pic>
      <p:pic>
        <p:nvPicPr>
          <p:cNvPr id="23583" name="Picture 31" descr="Sans titre - 4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0" y="3284538"/>
            <a:ext cx="1524000" cy="2159000"/>
          </a:xfrm>
          <a:noFill/>
          <a:ln w="9525">
            <a:solidFill>
              <a:srgbClr val="FFFFFF"/>
            </a:solidFill>
          </a:ln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725" y="836613"/>
            <a:ext cx="1784350" cy="2624137"/>
          </a:xfrm>
          <a:prstGeom prst="rect">
            <a:avLst/>
          </a:prstGeom>
          <a:noFill/>
        </p:spPr>
      </p:pic>
      <p:pic>
        <p:nvPicPr>
          <p:cNvPr id="2357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836613"/>
            <a:ext cx="1922463" cy="2592387"/>
          </a:xfrm>
          <a:prstGeom prst="rect">
            <a:avLst/>
          </a:prstGeom>
          <a:noFill/>
        </p:spPr>
      </p:pic>
      <p:pic>
        <p:nvPicPr>
          <p:cNvPr id="23576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836613"/>
            <a:ext cx="1825625" cy="2571750"/>
          </a:xfrm>
          <a:prstGeom prst="rect">
            <a:avLst/>
          </a:prstGeom>
          <a:noFill/>
        </p:spPr>
      </p:pic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836613"/>
            <a:ext cx="1598613" cy="2592387"/>
          </a:xfrm>
          <a:prstGeom prst="rect">
            <a:avLst/>
          </a:prstGeom>
          <a:noFill/>
        </p:spPr>
      </p:pic>
      <p:pic>
        <p:nvPicPr>
          <p:cNvPr id="23578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356992"/>
            <a:ext cx="3670300" cy="2209800"/>
          </a:xfrm>
          <a:prstGeom prst="rect">
            <a:avLst/>
          </a:prstGeom>
          <a:noFill/>
        </p:spPr>
      </p:pic>
      <p:pic>
        <p:nvPicPr>
          <p:cNvPr id="23586" name="Picture 34" descr="Sans titre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3212976"/>
            <a:ext cx="1554163" cy="21605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971600" y="5733256"/>
            <a:ext cx="6985000" cy="91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effectLst/>
              </a:rPr>
              <a:t>Ostéosynthèse du fragment avec des vis ou une plaque vissée</a:t>
            </a:r>
          </a:p>
          <a:p>
            <a:r>
              <a:rPr lang="fr-FR" sz="1800" dirty="0">
                <a:solidFill>
                  <a:srgbClr val="FFFFFF"/>
                </a:solidFill>
                <a:effectLst/>
              </a:rPr>
              <a:t>Mobilisation douce et précoce pour récupérer la flexion</a:t>
            </a:r>
          </a:p>
          <a:p>
            <a:r>
              <a:rPr lang="fr-FR" sz="1800" dirty="0">
                <a:solidFill>
                  <a:srgbClr val="FFFFFF"/>
                </a:solidFill>
                <a:effectLst/>
              </a:rPr>
              <a:t>Vissage percutané possible  avec un contrôle </a:t>
            </a:r>
            <a:r>
              <a:rPr lang="fr-FR" sz="1800" dirty="0" err="1">
                <a:solidFill>
                  <a:srgbClr val="FFFFFF"/>
                </a:solidFill>
                <a:effectLst/>
              </a:rPr>
              <a:t>arthroscopique</a:t>
            </a:r>
            <a:endParaRPr lang="fr-FR" sz="1800" dirty="0"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0605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sz="6000" b="1">
                <a:solidFill>
                  <a:srgbClr val="FFFFFF"/>
                </a:solidFill>
              </a:rPr>
              <a:t>2/ Ruptures du tendon quadricipital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Bassin anneau pelvien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Constitué de deux os iliaque et le sacrum</a:t>
            </a:r>
          </a:p>
          <a:p>
            <a:r>
              <a:rPr lang="fr-FR" dirty="0" smtClean="0"/>
              <a:t>En arrière : sacrum et les deux articulations sacro-iliaques</a:t>
            </a:r>
          </a:p>
          <a:p>
            <a:r>
              <a:rPr lang="fr-FR" dirty="0" smtClean="0"/>
              <a:t>En avant : symphyse pubienne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grimau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96925"/>
            <a:ext cx="2973388" cy="44608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363" name="Picture 3" descr="Grimau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711325"/>
            <a:ext cx="1743075" cy="261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364" name="AutoShape 4"/>
          <p:cNvSpPr>
            <a:spLocks noChangeArrowheads="1"/>
          </p:cNvSpPr>
          <p:nvPr/>
        </p:nvSpPr>
        <p:spPr bwMode="auto">
          <a:xfrm rot="19462592">
            <a:off x="2844800" y="2346325"/>
            <a:ext cx="290513" cy="174625"/>
          </a:xfrm>
          <a:prstGeom prst="leftArrow">
            <a:avLst>
              <a:gd name="adj1" fmla="val 50000"/>
              <a:gd name="adj2" fmla="val 41591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365" name="Rectangle 5"/>
          <p:cNvSpPr>
            <a:spLocks noGrp="1" noChangeArrowheads="1"/>
          </p:cNvSpPr>
          <p:nvPr>
            <p:ph idx="1"/>
          </p:nvPr>
        </p:nvSpPr>
        <p:spPr>
          <a:xfrm>
            <a:off x="1066800" y="5334000"/>
            <a:ext cx="6858000" cy="10287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</a:pPr>
            <a:r>
              <a:rPr lang="fr-FR" sz="2000">
                <a:solidFill>
                  <a:srgbClr val="FAFD00"/>
                </a:solidFill>
              </a:rPr>
              <a:t>C... 13 ans</a:t>
            </a:r>
          </a:p>
          <a:p>
            <a:pPr>
              <a:buFont typeface="Wingdings" pitchFamily="2" charset="2"/>
              <a:buNone/>
            </a:pPr>
            <a:r>
              <a:rPr lang="fr-FR" sz="2000" b="1">
                <a:solidFill>
                  <a:srgbClr val="FAFD00"/>
                </a:solidFill>
              </a:rPr>
              <a:t> </a:t>
            </a:r>
            <a:r>
              <a:rPr lang="fr-FR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Accident au Basket : réception de saut / craquement</a:t>
            </a:r>
            <a:endParaRPr lang="fr-FR" sz="16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fr-FR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Appui impossible </a:t>
            </a:r>
          </a:p>
          <a:p>
            <a:pPr>
              <a:buFont typeface="Wingdings" pitchFamily="2" charset="2"/>
              <a:buNone/>
            </a:pPr>
            <a:r>
              <a:rPr lang="fr-FR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</p:txBody>
      </p:sp>
      <p:pic>
        <p:nvPicPr>
          <p:cNvPr id="143366" name="Picture 6" descr="Avulsion Q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04900"/>
            <a:ext cx="5029200" cy="37719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685800" y="152400"/>
            <a:ext cx="8153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3200" b="1">
                <a:solidFill>
                  <a:srgbClr val="FFFFFF"/>
                </a:solidFill>
              </a:rPr>
              <a:t>Décallotement quadricipital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276475"/>
            <a:ext cx="7772400" cy="1143000"/>
          </a:xfrm>
        </p:spPr>
        <p:txBody>
          <a:bodyPr/>
          <a:lstStyle/>
          <a:p>
            <a:r>
              <a:rPr lang="fr-FR" b="1">
                <a:solidFill>
                  <a:srgbClr val="FFFFFF"/>
                </a:solidFill>
              </a:rPr>
              <a:t>Ruptures du tendon rotulien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0705" y="1981200"/>
            <a:ext cx="2900190" cy="4114800"/>
          </a:xfrm>
          <a:noFill/>
          <a:ln w="28575">
            <a:solidFill>
              <a:srgbClr val="FFFFFF"/>
            </a:solidFill>
          </a:ln>
        </p:spPr>
      </p:pic>
      <p:pic>
        <p:nvPicPr>
          <p:cNvPr id="15370" name="Picture 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057400"/>
            <a:ext cx="2576513" cy="4114800"/>
          </a:xfrm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09600" y="1219200"/>
            <a:ext cx="8153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2000" b="1">
                <a:solidFill>
                  <a:srgbClr val="FFFFFF"/>
                </a:solidFill>
              </a:rPr>
              <a:t>Ruptures en plein tendon ou arrachement de l’insertion tibiale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173832"/>
          </a:xfrm>
        </p:spPr>
        <p:txBody>
          <a:bodyPr/>
          <a:lstStyle/>
          <a:p>
            <a:r>
              <a:rPr lang="fr-FR" dirty="0" smtClean="0"/>
              <a:t>Lésion méniscale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3717032"/>
            <a:ext cx="7772400" cy="244827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dirty="0" smtClean="0"/>
              <a:t>Écrasement en flexion forcé</a:t>
            </a:r>
          </a:p>
          <a:p>
            <a:pPr algn="l"/>
            <a:r>
              <a:rPr lang="fr-FR" dirty="0" smtClean="0"/>
              <a:t>Chez les patients &gt; 30 ans ou associé avec une lésion du ligament croisé</a:t>
            </a:r>
          </a:p>
          <a:p>
            <a:pPr algn="l"/>
            <a:r>
              <a:rPr lang="fr-FR" dirty="0" smtClean="0"/>
              <a:t>Des douleurs internes ou externe à la marche</a:t>
            </a:r>
          </a:p>
          <a:p>
            <a:pPr algn="l"/>
            <a:r>
              <a:rPr lang="fr-FR" dirty="0" smtClean="0"/>
              <a:t>Anatomiquement : des fissures de la partie postérieure</a:t>
            </a:r>
          </a:p>
          <a:p>
            <a:pPr algn="l"/>
            <a:r>
              <a:rPr lang="fr-FR" dirty="0" smtClean="0"/>
              <a:t>Le traitement, repos ou méniscectomie par arthroscopie</a:t>
            </a:r>
          </a:p>
          <a:p>
            <a:pPr algn="l"/>
            <a:endParaRPr lang="fr-FR" dirty="0" smtClean="0"/>
          </a:p>
          <a:p>
            <a:pPr algn="l"/>
            <a:endParaRPr lang="fr-FR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2" y="1700808"/>
            <a:ext cx="9073008" cy="159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  <a:noFill/>
          <a:ln/>
        </p:spPr>
        <p:txBody>
          <a:bodyPr>
            <a:normAutofit fontScale="90000"/>
          </a:bodyPr>
          <a:lstStyle/>
          <a:p>
            <a:r>
              <a:rPr lang="fr-FR" sz="3200" b="1">
                <a:solidFill>
                  <a:srgbClr val="FFFFFF"/>
                </a:solidFill>
              </a:rPr>
              <a:t>Blocage du ménisque interne</a:t>
            </a:r>
            <a:br>
              <a:rPr lang="fr-FR" sz="3200" b="1">
                <a:solidFill>
                  <a:srgbClr val="FFFFFF"/>
                </a:solidFill>
              </a:rPr>
            </a:br>
            <a:r>
              <a:rPr lang="fr-FR" sz="2000" b="1">
                <a:solidFill>
                  <a:srgbClr val="FAFD00"/>
                </a:solidFill>
              </a:rPr>
              <a:t>impossibilité d’extension du genou</a:t>
            </a:r>
          </a:p>
        </p:txBody>
      </p:sp>
      <p:pic>
        <p:nvPicPr>
          <p:cNvPr id="17426" name="Picture 1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524000"/>
            <a:ext cx="3352800" cy="2239963"/>
          </a:xfrm>
        </p:spPr>
      </p:pic>
      <p:pic>
        <p:nvPicPr>
          <p:cNvPr id="17418" name="Picture 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0" y="1676400"/>
            <a:ext cx="3003550" cy="4114800"/>
          </a:xfrm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848475" y="5181600"/>
            <a:ext cx="22955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1800">
                <a:solidFill>
                  <a:srgbClr val="FFFFFF"/>
                </a:solidFill>
              </a:rPr>
              <a:t>Anse de seau</a:t>
            </a:r>
          </a:p>
        </p:txBody>
      </p:sp>
      <p:pic>
        <p:nvPicPr>
          <p:cNvPr id="17427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62400"/>
            <a:ext cx="3352800" cy="1905000"/>
          </a:xfrm>
          <a:prstGeom prst="rect">
            <a:avLst/>
          </a:prstGeom>
          <a:noFill/>
        </p:spPr>
      </p:pic>
      <p:pic>
        <p:nvPicPr>
          <p:cNvPr id="1742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514600"/>
            <a:ext cx="1952625" cy="22098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381000" y="5876925"/>
            <a:ext cx="8534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sz="2000">
                <a:solidFill>
                  <a:srgbClr val="FFFFFF"/>
                </a:solidFill>
              </a:rPr>
              <a:t>L’anse de seau vient s’interposer en avant du condyle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Ligaments du genou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Souvent traumatisme indirect</a:t>
            </a:r>
          </a:p>
          <a:p>
            <a:r>
              <a:rPr lang="fr-FR" dirty="0" smtClean="0"/>
              <a:t>Flexion forcée, rotation </a:t>
            </a:r>
          </a:p>
          <a:p>
            <a:r>
              <a:rPr lang="fr-FR" dirty="0" smtClean="0"/>
              <a:t>Entorse bénigne</a:t>
            </a:r>
          </a:p>
          <a:p>
            <a:r>
              <a:rPr lang="fr-FR" dirty="0" smtClean="0"/>
              <a:t>Entorse grave: atteinte du ligament croisé antérieur ,( craquement et hémarthrose) sang dans le genou</a:t>
            </a:r>
          </a:p>
          <a:p>
            <a:r>
              <a:rPr lang="fr-FR" dirty="0" smtClean="0"/>
              <a:t>Pas de chirurgie d’emblée, seulement pour des genoux instables = réparation</a:t>
            </a:r>
            <a:endParaRPr lang="fr-FR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Fracture de jambe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www.thesoccerdoc.com/images/medical_collateral_knee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952328" cy="3702711"/>
          </a:xfrm>
          <a:prstGeom prst="rect">
            <a:avLst/>
          </a:prstGeom>
          <a:noFill/>
        </p:spPr>
      </p:pic>
      <p:pic>
        <p:nvPicPr>
          <p:cNvPr id="166916" name="Picture 4" descr="http://images.conquestchronicles.com/images/admin/acl_t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935" y="332656"/>
            <a:ext cx="4608799" cy="3240360"/>
          </a:xfrm>
          <a:prstGeom prst="rect">
            <a:avLst/>
          </a:prstGeom>
          <a:noFill/>
        </p:spPr>
      </p:pic>
      <p:pic>
        <p:nvPicPr>
          <p:cNvPr id="166918" name="Picture 6" descr="http://www.physioroom.com/images/anatomy/lcl_acl_pcl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645024"/>
            <a:ext cx="4696252" cy="305256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83568" y="4365104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Entorse du ligament interne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15816" y="4509120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Lésion du ligament croisé antérieur</a:t>
            </a:r>
            <a:endParaRPr lang="fr-FR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http://t1.gstatic.com/images?q=tbn:ANd9GcS2nSdAIYl3M-9--fC2pSlERKnkoRPlFLMu4F_FH43xxBsqscbZHX5asb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36712"/>
            <a:ext cx="3672408" cy="367240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907704" y="465313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Ligmentoplastie</a:t>
            </a:r>
            <a:r>
              <a:rPr lang="fr-FR" dirty="0" smtClean="0"/>
              <a:t> du ligament croisé antérieur</a:t>
            </a:r>
            <a:endParaRPr lang="fr-FR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des os de la jambe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Choc direct ou indirect</a:t>
            </a:r>
          </a:p>
          <a:p>
            <a:r>
              <a:rPr lang="fr-FR" dirty="0" smtClean="0"/>
              <a:t>Fracture déplacée ou non</a:t>
            </a:r>
          </a:p>
          <a:p>
            <a:r>
              <a:rPr lang="fr-FR" dirty="0" smtClean="0"/>
              <a:t>Fermée ou ouverte   (classification de CAUCHOIX)</a:t>
            </a:r>
          </a:p>
          <a:p>
            <a:r>
              <a:rPr lang="fr-FR" dirty="0" smtClean="0"/>
              <a:t>Clinique: douleur impotence déformation (angulation rotation)</a:t>
            </a:r>
          </a:p>
          <a:p>
            <a:r>
              <a:rPr lang="fr-FR" dirty="0" smtClean="0"/>
              <a:t>Immobilisation temporaire par une attelle 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548680"/>
            <a:ext cx="5076056" cy="489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Anatomie  bassin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Sacrum</a:t>
            </a:r>
          </a:p>
          <a:p>
            <a:r>
              <a:rPr lang="fr-FR" sz="2400" dirty="0" smtClean="0"/>
              <a:t>Sacro-iliaque</a:t>
            </a:r>
          </a:p>
          <a:p>
            <a:r>
              <a:rPr lang="fr-FR" sz="2400" dirty="0" smtClean="0"/>
              <a:t>Aile iliaque</a:t>
            </a:r>
          </a:p>
          <a:p>
            <a:r>
              <a:rPr lang="fr-FR" sz="2400" dirty="0" smtClean="0"/>
              <a:t>cotyle</a:t>
            </a:r>
          </a:p>
          <a:p>
            <a:r>
              <a:rPr lang="fr-FR" sz="2400" dirty="0" smtClean="0"/>
              <a:t>Pubis</a:t>
            </a:r>
          </a:p>
          <a:p>
            <a:r>
              <a:rPr lang="fr-FR" sz="2400" dirty="0" smtClean="0"/>
              <a:t>Ischion</a:t>
            </a:r>
          </a:p>
          <a:p>
            <a:r>
              <a:rPr lang="fr-FR" sz="2400" dirty="0" smtClean="0"/>
              <a:t>Symphyse pubienne </a:t>
            </a:r>
            <a:endParaRPr lang="fr-FR" sz="2400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483768" y="2060848"/>
            <a:ext cx="3672408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059832" y="2564904"/>
            <a:ext cx="273630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843808" y="2996952"/>
            <a:ext cx="1872208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411760" y="3429000"/>
            <a:ext cx="302433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339752" y="3933056"/>
            <a:ext cx="396044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483768" y="4437112"/>
            <a:ext cx="316835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995936" y="4797152"/>
            <a:ext cx="252028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228184" y="5157192"/>
            <a:ext cx="169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Trou obturateur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 rot="16200000" flipV="1">
            <a:off x="7092280" y="4869160"/>
            <a:ext cx="432048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pic.hkcos.org.hk/hkcoswebcontents/f/q3U3xri6ncMGQIlIOvbJFSR5to9GWTpyqUOg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05064"/>
            <a:ext cx="4536505" cy="2026305"/>
          </a:xfrm>
          <a:prstGeom prst="rect">
            <a:avLst/>
          </a:prstGeom>
          <a:noFill/>
        </p:spPr>
      </p:pic>
      <p:pic>
        <p:nvPicPr>
          <p:cNvPr id="168966" name="Picture 6" descr="http://www0.sun.ac.za/ortho/webct-ortho/general/exfix/tibia-openfract-clini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2857500" cy="3810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764704"/>
            <a:ext cx="54360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Classification CAUCHOIX</a:t>
            </a:r>
          </a:p>
          <a:p>
            <a:endParaRPr lang="fr-FR" sz="2400" dirty="0" smtClean="0"/>
          </a:p>
          <a:p>
            <a:r>
              <a:rPr lang="fr-FR" sz="2400" dirty="0" smtClean="0"/>
              <a:t>I  </a:t>
            </a:r>
            <a:r>
              <a:rPr lang="fr-FR" sz="2400" cap="all" dirty="0" smtClean="0">
                <a:latin typeface="Comic Sans MS" pitchFamily="66" charset="0"/>
              </a:rPr>
              <a:t>	 </a:t>
            </a:r>
            <a:r>
              <a:rPr lang="fr-FR" sz="2400" cap="all" dirty="0" err="1" smtClean="0">
                <a:latin typeface="Comic Sans MS" pitchFamily="66" charset="0"/>
              </a:rPr>
              <a:t>suturable</a:t>
            </a:r>
            <a:endParaRPr lang="fr-FR" sz="2400" cap="all" dirty="0" smtClean="0">
              <a:latin typeface="Comic Sans MS" pitchFamily="66" charset="0"/>
            </a:endParaRPr>
          </a:p>
          <a:p>
            <a:endParaRPr lang="fr-FR" sz="2400" cap="all" dirty="0" smtClean="0">
              <a:latin typeface="Comic Sans MS" pitchFamily="66" charset="0"/>
            </a:endParaRPr>
          </a:p>
          <a:p>
            <a:endParaRPr lang="fr-FR" sz="2400" cap="all" dirty="0" smtClean="0">
              <a:latin typeface="Comic Sans MS" pitchFamily="66" charset="0"/>
            </a:endParaRPr>
          </a:p>
          <a:p>
            <a:r>
              <a:rPr lang="fr-FR" sz="2400" cap="all" dirty="0" smtClean="0">
                <a:latin typeface="Comic Sans MS" pitchFamily="66" charset="0"/>
              </a:rPr>
              <a:t>II   	</a:t>
            </a:r>
            <a:r>
              <a:rPr lang="fr-FR" sz="2400" cap="all" dirty="0" err="1" smtClean="0">
                <a:latin typeface="Comic Sans MS" pitchFamily="66" charset="0"/>
              </a:rPr>
              <a:t>suturable</a:t>
            </a:r>
            <a:r>
              <a:rPr lang="fr-FR" sz="2400" cap="all" dirty="0" smtClean="0">
                <a:latin typeface="Comic Sans MS" pitchFamily="66" charset="0"/>
              </a:rPr>
              <a:t> avec tension</a:t>
            </a:r>
          </a:p>
          <a:p>
            <a:endParaRPr lang="fr-FR" sz="2400" cap="all" dirty="0" smtClean="0">
              <a:latin typeface="Comic Sans MS" pitchFamily="66" charset="0"/>
            </a:endParaRPr>
          </a:p>
          <a:p>
            <a:endParaRPr lang="fr-FR" sz="2400" cap="all" dirty="0" smtClean="0">
              <a:latin typeface="Comic Sans MS" pitchFamily="66" charset="0"/>
            </a:endParaRPr>
          </a:p>
          <a:p>
            <a:endParaRPr lang="fr-FR" sz="2400" cap="all" dirty="0" smtClean="0">
              <a:latin typeface="Comic Sans MS" pitchFamily="66" charset="0"/>
            </a:endParaRPr>
          </a:p>
          <a:p>
            <a:endParaRPr lang="fr-FR" sz="2400" cap="all" dirty="0" smtClean="0">
              <a:latin typeface="Comic Sans MS" pitchFamily="66" charset="0"/>
            </a:endParaRPr>
          </a:p>
          <a:p>
            <a:r>
              <a:rPr lang="fr-FR" sz="2400" cap="all" dirty="0" smtClean="0">
                <a:latin typeface="Comic Sans MS" pitchFamily="66" charset="0"/>
              </a:rPr>
              <a:t>III  	non </a:t>
            </a:r>
            <a:r>
              <a:rPr lang="fr-FR" sz="2400" cap="all" dirty="0" err="1" smtClean="0">
                <a:latin typeface="Comic Sans MS" pitchFamily="66" charset="0"/>
              </a:rPr>
              <a:t>suturable</a:t>
            </a:r>
            <a:endParaRPr lang="fr-FR" sz="2400" cap="all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orthopédique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268760"/>
            <a:ext cx="7772400" cy="4572000"/>
          </a:xfrm>
        </p:spPr>
        <p:txBody>
          <a:bodyPr/>
          <a:lstStyle/>
          <a:p>
            <a:r>
              <a:rPr lang="fr-FR" dirty="0" smtClean="0"/>
              <a:t>Surtout chez les enfants</a:t>
            </a:r>
          </a:p>
          <a:p>
            <a:r>
              <a:rPr lang="fr-FR" dirty="0" smtClean="0"/>
              <a:t>Plâtre </a:t>
            </a:r>
            <a:r>
              <a:rPr lang="fr-FR" dirty="0" err="1" smtClean="0"/>
              <a:t>cruro</a:t>
            </a:r>
            <a:r>
              <a:rPr lang="fr-FR" dirty="0" smtClean="0"/>
              <a:t> pédieux: cuisse genou cheville pied</a:t>
            </a:r>
          </a:p>
          <a:p>
            <a:r>
              <a:rPr lang="fr-FR" sz="2000" dirty="0" smtClean="0"/>
              <a:t>Risque de déplacement </a:t>
            </a:r>
          </a:p>
          <a:p>
            <a:pPr>
              <a:buNone/>
            </a:pPr>
            <a:r>
              <a:rPr lang="fr-FR" sz="2000" dirty="0" smtClean="0"/>
              <a:t>Secondaire</a:t>
            </a:r>
          </a:p>
          <a:p>
            <a:pPr>
              <a:buNone/>
            </a:pPr>
            <a:r>
              <a:rPr lang="fr-FR" sz="2000" dirty="0" smtClean="0"/>
              <a:t>Surveillance de plâtre</a:t>
            </a:r>
          </a:p>
          <a:p>
            <a:pPr>
              <a:buNone/>
            </a:pPr>
            <a:r>
              <a:rPr lang="fr-FR" sz="2000" dirty="0" smtClean="0"/>
              <a:t>Repos surélever le membre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r>
              <a:rPr lang="fr-FR" sz="2800" dirty="0" smtClean="0">
                <a:solidFill>
                  <a:srgbClr val="FF0000"/>
                </a:solidFill>
              </a:rPr>
              <a:t>Syndrome des loges  !!!!</a:t>
            </a:r>
          </a:p>
          <a:p>
            <a:pPr>
              <a:buNone/>
            </a:pPr>
            <a:endParaRPr lang="fr-FR" sz="2000" dirty="0"/>
          </a:p>
        </p:txBody>
      </p:sp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852936"/>
            <a:ext cx="3710731" cy="312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complications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Aigue : peau, vascularisation neurologique, syndrome des loges, infections</a:t>
            </a:r>
          </a:p>
          <a:p>
            <a:r>
              <a:rPr lang="fr-FR" dirty="0" smtClean="0"/>
              <a:t>Retard de consolidation</a:t>
            </a:r>
          </a:p>
          <a:p>
            <a:r>
              <a:rPr lang="fr-FR" dirty="0" smtClean="0"/>
              <a:t>Pseudarthrose</a:t>
            </a:r>
          </a:p>
          <a:p>
            <a:r>
              <a:rPr lang="fr-FR" dirty="0" smtClean="0"/>
              <a:t>Ostéite chronique: pseudarthrose </a:t>
            </a:r>
            <a:r>
              <a:rPr lang="fr-FR" dirty="0" err="1" smtClean="0"/>
              <a:t>séptique</a:t>
            </a:r>
            <a:r>
              <a:rPr lang="fr-FR" dirty="0" smtClean="0"/>
              <a:t> 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chirurgical</a:t>
            </a:r>
            <a:br>
              <a:rPr lang="fr-FR" dirty="0" smtClean="0"/>
            </a:br>
            <a:r>
              <a:rPr lang="fr-FR" dirty="0" smtClean="0"/>
              <a:t>broche centromédullaire</a:t>
            </a:r>
            <a:endParaRPr lang="fr-FR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771360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ailbox://C%7C/Users/ghavamian/AppData/Roaming/Thunderbird/Profiles/p4eketv3.default/Mail/pop.orange.fr/Inbox?number=158664490&amp;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mailbox://C%7C/Users/ghavamian/AppData/Roaming/Thunderbird/Profiles/p4eketv3.default/Mail/pop.orange.fr/Inbox?number=158664490&amp;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mailbox://C%7C/Users/ghavamian/AppData/Roaming/Thunderbird/Profiles/p4eketv3.default/Mail/pop.orange.fr/Inbox?number=158664490&amp;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http://www.learningradiology.com/caseofweek/caseoftheweekpix2007-1/cow278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050992" cy="6120680"/>
          </a:xfrm>
          <a:prstGeom prst="rect">
            <a:avLst/>
          </a:prstGeom>
          <a:noFill/>
        </p:spPr>
      </p:pic>
      <p:pic>
        <p:nvPicPr>
          <p:cNvPr id="1034" name="Picture 10" descr="http://t2.gstatic.com/images?q=tbn:ANd9GcTejQWi8jt7xBQF5s6SSy_vK7w-SSj1LCu2rpjjuXwzC6k_TDbL-vW4HMgz3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104456" cy="375514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148064" y="46531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Pseudarthrose </a:t>
            </a:r>
            <a:r>
              <a:rPr lang="fr-FR" smtClean="0"/>
              <a:t>de tibia</a:t>
            </a:r>
            <a:endParaRPr lang="fr-FR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8" name="Rectangle 8"/>
          <p:cNvSpPr>
            <a:spLocks noGrp="1" noChangeArrowheads="1"/>
          </p:cNvSpPr>
          <p:nvPr>
            <p:ph type="title"/>
          </p:nvPr>
        </p:nvSpPr>
        <p:spPr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altLang="fr-FR" sz="2800" b="1" dirty="0">
                <a:solidFill>
                  <a:schemeClr val="bg1"/>
                </a:solidFill>
              </a:rPr>
              <a:t>Installation pour enclouage du tibia</a:t>
            </a:r>
          </a:p>
        </p:txBody>
      </p:sp>
      <p:pic>
        <p:nvPicPr>
          <p:cNvPr id="184331" name="Picture 11" descr="technique clo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9838" y="1341438"/>
            <a:ext cx="4968875" cy="3892550"/>
          </a:xfrm>
          <a:noFill/>
          <a:ln>
            <a:solidFill>
              <a:schemeClr val="bg1"/>
            </a:solidFill>
          </a:ln>
        </p:spPr>
      </p:pic>
      <p:pic>
        <p:nvPicPr>
          <p:cNvPr id="184325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12875"/>
            <a:ext cx="3033713" cy="3810000"/>
          </a:xfrm>
          <a:noFill/>
          <a:ln w="28575">
            <a:solidFill>
              <a:schemeClr val="folHlink"/>
            </a:solidFill>
          </a:ln>
        </p:spPr>
      </p:pic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762000" y="5562600"/>
            <a:ext cx="7848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FR" altLang="fr-FR">
                <a:solidFill>
                  <a:srgbClr val="FFFF00"/>
                </a:solidFill>
              </a:rPr>
              <a:t> Le canal médullaire est abordé en avant des épines tibiales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fr-FR" altLang="fr-FR">
                <a:solidFill>
                  <a:srgbClr val="FFFF00"/>
                </a:solidFill>
              </a:rPr>
              <a:t> Introduction du guide puis des alésoires et enfin du clou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228600"/>
            <a:ext cx="8458200" cy="762000"/>
          </a:xfrm>
        </p:spPr>
        <p:txBody>
          <a:bodyPr/>
          <a:lstStyle/>
          <a:p>
            <a:r>
              <a:rPr lang="fr-FR" altLang="fr-FR" sz="3600" b="1">
                <a:solidFill>
                  <a:srgbClr val="FFFF00"/>
                </a:solidFill>
              </a:rPr>
              <a:t>Clou pour tibia</a:t>
            </a: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36587" y="1981200"/>
            <a:ext cx="1108425" cy="1981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432152" name="Picture 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1196752"/>
            <a:ext cx="1633538" cy="4117975"/>
          </a:xfrm>
          <a:ln w="19050">
            <a:solidFill>
              <a:schemeClr val="bg1"/>
            </a:solidFill>
          </a:ln>
        </p:spPr>
      </p:pic>
      <p:pic>
        <p:nvPicPr>
          <p:cNvPr id="432150" name="Picture 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800" y="1124744"/>
            <a:ext cx="2036763" cy="4114800"/>
          </a:xfrm>
          <a:ln w="19050">
            <a:solidFill>
              <a:schemeClr val="bg1"/>
            </a:solidFill>
          </a:ln>
        </p:spPr>
      </p:pic>
      <p:pic>
        <p:nvPicPr>
          <p:cNvPr id="432155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990600"/>
            <a:ext cx="1554163" cy="4495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Ostéosynthèse par plaque 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907704" y="1412775"/>
            <a:ext cx="5328592" cy="469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86755" name="Rectangle 3" descr="chouteau 147"/>
          <p:cNvSpPr>
            <a:spLocks noGrp="1" noChangeAspect="1" noChangeArrowheads="1"/>
          </p:cNvSpPr>
          <p:nvPr isPhoto="1"/>
        </p:nvSpPr>
        <p:spPr bwMode="auto">
          <a:xfrm>
            <a:off x="323850" y="908050"/>
            <a:ext cx="4235450" cy="42941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3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6757" name="Text Box 5"/>
          <p:cNvSpPr txBox="1">
            <a:spLocks noChangeArrowheads="1"/>
          </p:cNvSpPr>
          <p:nvPr/>
        </p:nvSpPr>
        <p:spPr bwMode="auto">
          <a:xfrm>
            <a:off x="467544" y="5301208"/>
            <a:ext cx="8135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FFFFFF"/>
                </a:solidFill>
              </a:rPr>
              <a:t>Fixateur avec combinaison de grosses broches dans le tibia et de fines broches dans la cheville ou le pied</a:t>
            </a:r>
          </a:p>
        </p:txBody>
      </p:sp>
      <p:sp>
        <p:nvSpPr>
          <p:cNvPr id="586758" name="Rectangle 6" descr="chouteau 148"/>
          <p:cNvSpPr>
            <a:spLocks noGrp="1" noChangeAspect="1" noChangeArrowheads="1"/>
          </p:cNvSpPr>
          <p:nvPr isPhoto="1"/>
        </p:nvSpPr>
        <p:spPr bwMode="auto">
          <a:xfrm>
            <a:off x="5003800" y="908050"/>
            <a:ext cx="3270250" cy="43656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24"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Fixateur externe</a:t>
            </a:r>
            <a:endParaRPr lang="fr-FR" dirty="0"/>
          </a:p>
        </p:txBody>
      </p:sp>
      <p:pic>
        <p:nvPicPr>
          <p:cNvPr id="4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412776"/>
            <a:ext cx="2476500" cy="4318000"/>
          </a:xfrm>
          <a:prstGeom prst="rect">
            <a:avLst/>
          </a:prstGeom>
          <a:noFill/>
          <a:ln w="9525">
            <a:solidFill>
              <a:srgbClr val="F9FCB8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5301208"/>
            <a:ext cx="6552728" cy="1187624"/>
          </a:xfrm>
        </p:spPr>
        <p:txBody>
          <a:bodyPr>
            <a:normAutofit fontScale="47500" lnSpcReduction="20000"/>
          </a:bodyPr>
          <a:lstStyle/>
          <a:p>
            <a:r>
              <a:rPr lang="fr-FR" dirty="0" smtClean="0"/>
              <a:t>Permettre de transmettre le poids de rachis aux membres inférieurs</a:t>
            </a:r>
          </a:p>
          <a:p>
            <a:r>
              <a:rPr lang="fr-FR" i="1" u="sng" dirty="0" smtClean="0"/>
              <a:t>Partie postérieure</a:t>
            </a:r>
            <a:r>
              <a:rPr lang="fr-FR" dirty="0" smtClean="0"/>
              <a:t>: très vascularisée et innervée</a:t>
            </a:r>
          </a:p>
          <a:p>
            <a:r>
              <a:rPr lang="fr-FR" i="1" u="sng" dirty="0" smtClean="0"/>
              <a:t>Partie moyenne </a:t>
            </a:r>
            <a:r>
              <a:rPr lang="fr-FR" dirty="0" smtClean="0"/>
              <a:t>: cotyle , la hanche</a:t>
            </a:r>
          </a:p>
          <a:p>
            <a:r>
              <a:rPr lang="fr-FR" i="1" u="sng" dirty="0" smtClean="0"/>
              <a:t>Partie antérieure </a:t>
            </a:r>
            <a:r>
              <a:rPr lang="fr-FR" dirty="0" smtClean="0"/>
              <a:t>: cadre obturateur , symphyse pubienne:  risque (lésion vessie ou urètre )</a:t>
            </a:r>
            <a:endParaRPr lang="fr-FR" dirty="0"/>
          </a:p>
        </p:txBody>
      </p:sp>
      <p:pic>
        <p:nvPicPr>
          <p:cNvPr id="4" name="Image 3" descr="Pelvis and perineum ~ main (female)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888" y="0"/>
            <a:ext cx="4869160" cy="4869160"/>
          </a:xfrm>
          <a:prstGeom prst="rect">
            <a:avLst/>
          </a:prstGeom>
        </p:spPr>
      </p:pic>
      <p:pic>
        <p:nvPicPr>
          <p:cNvPr id="5" name="Image 4" descr="Pelvis and perineum ~ main (female)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4869160" cy="4869160"/>
          </a:xfrm>
          <a:prstGeom prst="rect">
            <a:avLst/>
          </a:prstGeom>
        </p:spPr>
      </p:pic>
      <p:pic>
        <p:nvPicPr>
          <p:cNvPr id="6" name="Image 5" descr="Pelvis and perineum ~ main (female)(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0"/>
            <a:ext cx="4913784" cy="4913784"/>
          </a:xfrm>
          <a:prstGeom prst="rect">
            <a:avLst/>
          </a:prstGeom>
        </p:spPr>
      </p:pic>
      <p:pic>
        <p:nvPicPr>
          <p:cNvPr id="7" name="Image 6" descr="Pelvis and perineum ~ main (female)(4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88640"/>
            <a:ext cx="475252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de cheville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Lésion fréquente car l’articulation de la  cheville n’a qu’un plan de mobilité (flexion extension) </a:t>
            </a:r>
          </a:p>
          <a:p>
            <a:r>
              <a:rPr lang="fr-FR" dirty="0" smtClean="0"/>
              <a:t>Risque de fracture si rotation ou inclinaison forcée</a:t>
            </a:r>
          </a:p>
          <a:p>
            <a:r>
              <a:rPr lang="fr-FR" dirty="0" smtClean="0"/>
              <a:t>Fracture une malléole, </a:t>
            </a:r>
            <a:r>
              <a:rPr lang="fr-FR" dirty="0" err="1" smtClean="0"/>
              <a:t>bimalléole</a:t>
            </a:r>
            <a:r>
              <a:rPr lang="fr-FR" dirty="0" smtClean="0"/>
              <a:t> ou fracture luxation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iropractic-help.com/images/sprained-ankle-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20688"/>
            <a:ext cx="4145821" cy="3024336"/>
          </a:xfrm>
          <a:prstGeom prst="rect">
            <a:avLst/>
          </a:prstGeom>
          <a:noFill/>
        </p:spPr>
      </p:pic>
      <p:pic>
        <p:nvPicPr>
          <p:cNvPr id="1028" name="Picture 4" descr="http://www.orthoanswer.org/images/anatomy/foot-ankle/di-ankle-fractures-outline-c2-label%20cop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716016" cy="2947510"/>
          </a:xfrm>
          <a:prstGeom prst="rect">
            <a:avLst/>
          </a:prstGeom>
          <a:noFill/>
        </p:spPr>
      </p:pic>
      <p:sp>
        <p:nvSpPr>
          <p:cNvPr id="5" name="Flèche courbée vers le haut 4" descr="inclinaison interne"/>
          <p:cNvSpPr/>
          <p:nvPr/>
        </p:nvSpPr>
        <p:spPr>
          <a:xfrm>
            <a:off x="395536" y="3573016"/>
            <a:ext cx="1440160" cy="6480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Flèche courbée vers la gauche 6"/>
          <p:cNvSpPr/>
          <p:nvPr/>
        </p:nvSpPr>
        <p:spPr>
          <a:xfrm rot="5400000">
            <a:off x="2366044" y="3114676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 en arc 7"/>
          <p:cNvSpPr/>
          <p:nvPr/>
        </p:nvSpPr>
        <p:spPr>
          <a:xfrm rot="11084909">
            <a:off x="3597917" y="3109368"/>
            <a:ext cx="1012069" cy="86409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429309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Varus	    valgus	rotation externe forcée</a:t>
            </a:r>
            <a:endParaRPr lang="fr-FR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hidden="1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FF"/>
            </a:solidFill>
          </a:ln>
        </p:spPr>
        <p:txBody>
          <a:bodyPr/>
          <a:lstStyle/>
          <a:p>
            <a:pPr defTabSz="914400"/>
            <a:endParaRPr lang="fr-FR"/>
          </a:p>
        </p:txBody>
      </p:sp>
      <p:sp>
        <p:nvSpPr>
          <p:cNvPr id="175107" name="Rectangle 3" descr="chouteau 048"/>
          <p:cNvSpPr>
            <a:spLocks noGrp="1" noChangeAspect="1" noChangeArrowheads="1"/>
          </p:cNvSpPr>
          <p:nvPr isPhoto="1"/>
        </p:nvSpPr>
        <p:spPr bwMode="auto">
          <a:xfrm flipH="1">
            <a:off x="155223" y="1628775"/>
            <a:ext cx="2403123" cy="37163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9778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5108" name="Rectangle 4" descr="chouteau 049"/>
          <p:cNvSpPr>
            <a:spLocks noGrp="1" noChangeAspect="1" noChangeArrowheads="1"/>
          </p:cNvSpPr>
          <p:nvPr isPhoto="1"/>
        </p:nvSpPr>
        <p:spPr bwMode="auto">
          <a:xfrm>
            <a:off x="2587978" y="188914"/>
            <a:ext cx="2010834" cy="31464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2415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5109" name="Rectangle 5" descr="chouteau 050"/>
          <p:cNvSpPr>
            <a:spLocks noGrp="1" noChangeAspect="1" noChangeArrowheads="1"/>
          </p:cNvSpPr>
          <p:nvPr isPhoto="1"/>
        </p:nvSpPr>
        <p:spPr bwMode="auto">
          <a:xfrm>
            <a:off x="2587978" y="3500439"/>
            <a:ext cx="2033412" cy="28543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b="-12536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5110" name="Rectangle 6" descr="chouteau 051"/>
          <p:cNvSpPr>
            <a:spLocks noGrp="1" noChangeAspect="1" noChangeArrowheads="1"/>
          </p:cNvSpPr>
          <p:nvPr isPhoto="1"/>
        </p:nvSpPr>
        <p:spPr bwMode="auto">
          <a:xfrm flipH="1">
            <a:off x="4859867" y="1778000"/>
            <a:ext cx="1961444" cy="35242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1614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5111" name="Rectangle 7" descr="chouteau 052"/>
          <p:cNvSpPr>
            <a:spLocks noGrp="1" noChangeAspect="1" noChangeArrowheads="1"/>
          </p:cNvSpPr>
          <p:nvPr isPhoto="1"/>
        </p:nvSpPr>
        <p:spPr bwMode="auto">
          <a:xfrm>
            <a:off x="6877756" y="1773239"/>
            <a:ext cx="2067278" cy="3500437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b="-12460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860032" y="548680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Fracture </a:t>
            </a:r>
            <a:r>
              <a:rPr lang="fr-FR" sz="2800" dirty="0" err="1" smtClean="0"/>
              <a:t>bimalléolaire</a:t>
            </a:r>
            <a:endParaRPr lang="fr-FR" sz="2800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67" y="2057400"/>
            <a:ext cx="4165600" cy="278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334" y="1066800"/>
            <a:ext cx="1955800" cy="4800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6533" y="1066800"/>
            <a:ext cx="1919111" cy="4787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115616" y="260648"/>
            <a:ext cx="6792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Fracture luxation de cheville</a:t>
            </a:r>
          </a:p>
          <a:p>
            <a:r>
              <a:rPr lang="fr-FR" sz="2400" dirty="0" smtClean="0">
                <a:solidFill>
                  <a:srgbClr val="FFC000"/>
                </a:solidFill>
              </a:rPr>
              <a:t>Réduction en urgence = risque complication cutanée</a:t>
            </a:r>
            <a:endParaRPr lang="fr-FR" sz="2400" dirty="0">
              <a:solidFill>
                <a:srgbClr val="FFC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75656" y="2636912"/>
            <a:ext cx="1152128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rot="5400000">
            <a:off x="2303748" y="1304764"/>
            <a:ext cx="144016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76672"/>
            <a:ext cx="1959889" cy="243532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95536" y="1556792"/>
            <a:ext cx="4419600" cy="216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fr-FR" sz="1800" dirty="0">
                <a:solidFill>
                  <a:srgbClr val="FFFFFF"/>
                </a:solidFill>
              </a:rPr>
              <a:t>Traumatismes du sport, dans la majorité des </a:t>
            </a:r>
            <a:r>
              <a:rPr lang="fr-FR" sz="1800" dirty="0" smtClean="0">
                <a:solidFill>
                  <a:srgbClr val="FFFFFF"/>
                </a:solidFill>
              </a:rPr>
              <a:t>cas</a:t>
            </a:r>
            <a:endParaRPr lang="fr-FR" sz="1800" dirty="0">
              <a:solidFill>
                <a:srgbClr val="FFFFFF"/>
              </a:solidFill>
            </a:endParaRPr>
          </a:p>
          <a:p>
            <a:pPr algn="ctr" defTabSz="762000">
              <a:spcBef>
                <a:spcPct val="50000"/>
              </a:spcBef>
            </a:pPr>
            <a:r>
              <a:rPr lang="fr-FR" sz="1800" dirty="0">
                <a:solidFill>
                  <a:srgbClr val="FFFFFF"/>
                </a:solidFill>
              </a:rPr>
              <a:t>Le siège est le plus souvent à distance de l’insertion sur le </a:t>
            </a:r>
            <a:r>
              <a:rPr lang="fr-FR" sz="1800" dirty="0" smtClean="0">
                <a:solidFill>
                  <a:srgbClr val="FFFFFF"/>
                </a:solidFill>
              </a:rPr>
              <a:t>calcanéum </a:t>
            </a:r>
            <a:endParaRPr lang="fr-FR" sz="1800" dirty="0">
              <a:solidFill>
                <a:srgbClr val="FFFFFF"/>
              </a:solidFill>
            </a:endParaRPr>
          </a:p>
          <a:p>
            <a:pPr algn="ctr" defTabSz="762000">
              <a:spcBef>
                <a:spcPct val="50000"/>
              </a:spcBef>
            </a:pPr>
            <a:r>
              <a:rPr lang="fr-FR" sz="1800" dirty="0">
                <a:solidFill>
                  <a:srgbClr val="FFFFFF"/>
                </a:solidFill>
              </a:rPr>
              <a:t>(4 à 6 cm</a:t>
            </a:r>
            <a:r>
              <a:rPr lang="fr-FR" sz="1800" dirty="0" smtClean="0">
                <a:solidFill>
                  <a:srgbClr val="FFFFFF"/>
                </a:solidFill>
              </a:rPr>
              <a:t>)</a:t>
            </a:r>
            <a:endParaRPr lang="fr-FR" sz="1800" dirty="0">
              <a:solidFill>
                <a:srgbClr val="FFFFFF"/>
              </a:solidFill>
            </a:endParaRPr>
          </a:p>
          <a:p>
            <a:pPr algn="ctr" defTabSz="762000">
              <a:spcBef>
                <a:spcPct val="50000"/>
              </a:spcBef>
            </a:pPr>
            <a:r>
              <a:rPr lang="fr-FR" sz="1800" dirty="0">
                <a:solidFill>
                  <a:srgbClr val="FFFFFF"/>
                </a:solidFill>
              </a:rPr>
              <a:t>Ruptures souvent effilochées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140968"/>
            <a:ext cx="4191000" cy="21986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4038600" cy="21986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5256584" cy="1008112"/>
          </a:xfrm>
          <a:noFill/>
          <a:ln w="25400" cap="flat">
            <a:solidFill>
              <a:srgbClr val="FAFD00"/>
            </a:solidFill>
          </a:ln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FFFFFF"/>
                </a:solidFill>
                <a:latin typeface="Arial" charset="0"/>
              </a:rPr>
              <a:t>Ruptures du tendon d’Achille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06400" y="1752600"/>
            <a:ext cx="4673600" cy="4876800"/>
          </a:xfrm>
          <a:noFill/>
          <a:ln w="25400" cap="flat">
            <a:solidFill>
              <a:srgbClr val="FFFFFF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fr-FR" sz="1800" b="1" dirty="0">
                <a:solidFill>
                  <a:srgbClr val="FFFFFF"/>
                </a:solidFill>
              </a:rPr>
              <a:t>     </a:t>
            </a:r>
            <a:r>
              <a:rPr lang="fr-FR" sz="2400" b="1" dirty="0" smtClean="0">
                <a:solidFill>
                  <a:srgbClr val="FFFFFF"/>
                </a:solidFill>
              </a:rPr>
              <a:t>CIRCONSTANCES</a:t>
            </a:r>
            <a:endParaRPr lang="fr-FR" sz="1800" b="1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FF"/>
                </a:solidFill>
              </a:rPr>
              <a:t>Âge moyen : 4O ans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FF"/>
                </a:solidFill>
              </a:rPr>
              <a:t>Hommes : 87 %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FF"/>
                </a:solidFill>
              </a:rPr>
              <a:t>Trauma : Loisir : 75 % 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FF"/>
                </a:solidFill>
              </a:rPr>
              <a:t>	         Travail : 15 %  (chutes : 45%)</a:t>
            </a:r>
          </a:p>
          <a:p>
            <a:pPr>
              <a:spcBef>
                <a:spcPct val="50000"/>
              </a:spcBef>
            </a:pPr>
            <a:r>
              <a:rPr lang="fr-FR" sz="2000" b="1" dirty="0" err="1">
                <a:solidFill>
                  <a:srgbClr val="FFFFFF"/>
                </a:solidFill>
              </a:rPr>
              <a:t>Fract</a:t>
            </a:r>
            <a:r>
              <a:rPr lang="fr-FR" sz="2000" b="1" dirty="0">
                <a:solidFill>
                  <a:srgbClr val="FFFFFF"/>
                </a:solidFill>
              </a:rPr>
              <a:t>. ouvertes : 3 %</a:t>
            </a:r>
          </a:p>
          <a:p>
            <a:pPr lvl="2">
              <a:spcBef>
                <a:spcPct val="50000"/>
              </a:spcBef>
            </a:pPr>
            <a:endParaRPr lang="fr-FR" sz="1400" b="1" dirty="0">
              <a:solidFill>
                <a:srgbClr val="FFFFFF"/>
              </a:solidFill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11289" y="1524000"/>
            <a:ext cx="9045222" cy="0"/>
          </a:xfrm>
          <a:prstGeom prst="line">
            <a:avLst/>
          </a:prstGeom>
          <a:noFill/>
          <a:ln w="25400">
            <a:solidFill>
              <a:srgbClr val="FAFD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80622" y="393700"/>
            <a:ext cx="8511822" cy="889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0487" tIns="44450" rIns="90487" bIns="44450" anchor="ctr"/>
          <a:lstStyle/>
          <a:p>
            <a:pPr algn="ctr" defTabSz="762000"/>
            <a:r>
              <a:rPr lang="fr-F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Fractures du </a:t>
            </a:r>
            <a:r>
              <a:rPr lang="fr-F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calcanéum</a:t>
            </a:r>
            <a:endParaRPr lang="fr-FR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2800" y="1905000"/>
            <a:ext cx="2551289" cy="4318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764704"/>
            <a:ext cx="4109156" cy="4089400"/>
          </a:xfrm>
          <a:noFill/>
          <a:ln w="25400" cap="flat">
            <a:solidFill>
              <a:srgbClr val="FFFFFF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fr-FR" sz="2000" b="1" dirty="0">
                <a:solidFill>
                  <a:srgbClr val="FFFFFF"/>
                </a:solidFill>
              </a:rPr>
              <a:t>               </a:t>
            </a:r>
            <a:r>
              <a:rPr lang="fr-FR" b="1" dirty="0">
                <a:solidFill>
                  <a:srgbClr val="FFFFFF"/>
                </a:solidFill>
              </a:rPr>
              <a:t>EXAMEN</a:t>
            </a:r>
            <a:endParaRPr lang="fr-FR" sz="2000" b="1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endParaRPr lang="fr-FR" sz="2000" b="1" dirty="0">
              <a:solidFill>
                <a:srgbClr val="FFFFFF"/>
              </a:solidFill>
            </a:endParaRPr>
          </a:p>
          <a:p>
            <a:r>
              <a:rPr lang="fr-FR" sz="2000" b="1" dirty="0">
                <a:solidFill>
                  <a:srgbClr val="FFFFFF"/>
                </a:solidFill>
              </a:rPr>
              <a:t>Gonflement de la plante</a:t>
            </a:r>
          </a:p>
          <a:p>
            <a:endParaRPr lang="fr-FR" sz="2000" b="1" dirty="0">
              <a:solidFill>
                <a:srgbClr val="FFFFFF"/>
              </a:solidFill>
            </a:endParaRPr>
          </a:p>
          <a:p>
            <a:r>
              <a:rPr lang="fr-FR" sz="2000" b="1" dirty="0">
                <a:solidFill>
                  <a:srgbClr val="FFFFFF"/>
                </a:solidFill>
              </a:rPr>
              <a:t>Empâtement sous les malléoles</a:t>
            </a:r>
          </a:p>
          <a:p>
            <a:endParaRPr lang="fr-FR" sz="2000" b="1" dirty="0">
              <a:solidFill>
                <a:srgbClr val="FFFFFF"/>
              </a:solidFill>
            </a:endParaRPr>
          </a:p>
          <a:p>
            <a:r>
              <a:rPr lang="fr-FR" sz="2000" b="1" dirty="0">
                <a:solidFill>
                  <a:srgbClr val="FFFFFF"/>
                </a:solidFill>
              </a:rPr>
              <a:t>Ecchymose plantaire précoce</a:t>
            </a:r>
            <a:endParaRPr lang="fr-FR" sz="2000" b="1" dirty="0">
              <a:solidFill>
                <a:srgbClr val="FAFD00"/>
              </a:solidFill>
            </a:endParaRPr>
          </a:p>
          <a:p>
            <a:endParaRPr lang="fr-FR" sz="2000" b="1" dirty="0">
              <a:solidFill>
                <a:srgbClr val="FAFD00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4267200" cy="2882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15555" y="241300"/>
            <a:ext cx="4109156" cy="1117600"/>
          </a:xfrm>
          <a:noFill/>
          <a:ln/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Verdana" pitchFamily="34" charset="0"/>
              </a:rPr>
              <a:t>Scanner 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1333" y="1600200"/>
            <a:ext cx="4165600" cy="4178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67" y="457200"/>
            <a:ext cx="3838222" cy="2857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67" y="3505200"/>
            <a:ext cx="3838222" cy="2819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06400" y="457201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>
                <a:solidFill>
                  <a:srgbClr val="FFFFFF"/>
                </a:solidFill>
                <a:effectLst/>
              </a:rPr>
              <a:t>OSTEOSYNTHESE   définitive</a:t>
            </a:r>
            <a:endParaRPr lang="fr-FR" sz="2000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>
            <a:off x="8382000" y="3505200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5422068" cy="30265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6876256" y="2348880"/>
            <a:ext cx="120738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sz="3200" dirty="0">
                <a:solidFill>
                  <a:srgbClr val="FAFD00"/>
                </a:solidFill>
                <a:effectLst/>
              </a:rPr>
              <a:t>greffe</a:t>
            </a:r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 flipH="1">
            <a:off x="5868144" y="2780928"/>
            <a:ext cx="1016000" cy="228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6235700" y="6597650"/>
            <a:ext cx="262466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200">
                <a:solidFill>
                  <a:srgbClr val="FFFFFF"/>
                </a:solidFill>
                <a:effectLst/>
              </a:rPr>
              <a:t>Photos JL Besse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7" y="1295400"/>
            <a:ext cx="2146300" cy="3708400"/>
          </a:xfrm>
          <a:prstGeom prst="rect">
            <a:avLst/>
          </a:prstGeom>
          <a:noFill/>
          <a:ln w="9525">
            <a:solidFill>
              <a:srgbClr val="DADADA"/>
            </a:solidFill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1295400"/>
            <a:ext cx="2190044" cy="3721100"/>
          </a:xfrm>
          <a:prstGeom prst="rect">
            <a:avLst/>
          </a:prstGeom>
          <a:noFill/>
          <a:ln w="9525">
            <a:solidFill>
              <a:srgbClr val="DADADA"/>
            </a:solidFill>
            <a:miter lim="800000"/>
            <a:headEnd/>
            <a:tailEnd/>
          </a:ln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400" y="1524000"/>
            <a:ext cx="2562578" cy="3390900"/>
          </a:xfrm>
          <a:prstGeom prst="rect">
            <a:avLst/>
          </a:prstGeom>
          <a:noFill/>
          <a:ln w="9525">
            <a:solidFill>
              <a:srgbClr val="DADADA"/>
            </a:solidFill>
            <a:miter lim="800000"/>
            <a:headEnd/>
            <a:tailEnd/>
          </a:ln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000" y="1295400"/>
            <a:ext cx="1986844" cy="3657600"/>
          </a:xfrm>
          <a:prstGeom prst="rect">
            <a:avLst/>
          </a:prstGeom>
          <a:noFill/>
          <a:ln w="9525">
            <a:solidFill>
              <a:srgbClr val="DADADA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03848" y="476672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Fracture luxation de pied </a:t>
            </a:r>
          </a:p>
          <a:p>
            <a:r>
              <a:rPr lang="fr-FR" dirty="0" smtClean="0"/>
              <a:t>Réduction et  broche</a:t>
            </a:r>
            <a:endParaRPr lang="fr-FR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dian section (male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3" name="Image 2" descr="Median section (male)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4" name="Image 3" descr="Median section (male)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5" name="Image 4" descr="Median section (male)(3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chirurgical</a:t>
            </a:r>
            <a:endParaRPr lang="fr-FR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5400600" cy="4493182"/>
          </a:xfrm>
          <a:prstGeom prst="rect">
            <a:avLst/>
          </a:prstGeom>
          <a:noFill/>
          <a:ln w="9525">
            <a:solidFill>
              <a:srgbClr val="DADADA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484784"/>
            <a:ext cx="3024336" cy="4582744"/>
          </a:xfrm>
        </p:spPr>
        <p:txBody>
          <a:bodyPr/>
          <a:lstStyle/>
          <a:p>
            <a:r>
              <a:rPr lang="fr-FR" dirty="0" smtClean="0"/>
              <a:t>Plexus vasculaire</a:t>
            </a:r>
          </a:p>
          <a:p>
            <a:endParaRPr lang="fr-FR" dirty="0" smtClean="0"/>
          </a:p>
          <a:p>
            <a:r>
              <a:rPr lang="fr-FR" dirty="0" smtClean="0"/>
              <a:t>Vessie  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564470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>
            <a:off x="2411760" y="1916832"/>
            <a:ext cx="3096344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5436096" y="2420888"/>
            <a:ext cx="1584176" cy="12961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267744" y="3501008"/>
            <a:ext cx="367240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469459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25987" cy="476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5940152" y="2564904"/>
            <a:ext cx="864096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547664" y="53012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vessie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39552" y="537321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pubis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627784" y="522920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utérus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851920" y="544522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sacrum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12" idx="0"/>
          </p:cNvCxnSpPr>
          <p:nvPr/>
        </p:nvCxnSpPr>
        <p:spPr>
          <a:xfrm rot="5400000" flipH="1" flipV="1">
            <a:off x="677554" y="4071058"/>
            <a:ext cx="1512168" cy="1092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5400000" flipH="1" flipV="1">
            <a:off x="1367644" y="4185084"/>
            <a:ext cx="165618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16200000" flipV="1">
            <a:off x="1799692" y="4185084"/>
            <a:ext cx="20882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16200000" flipV="1">
            <a:off x="2843808" y="3717032"/>
            <a:ext cx="309634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796136" y="5589240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Urètre postérieure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rot="5400000" flipH="1" flipV="1">
            <a:off x="5220072" y="4365104"/>
            <a:ext cx="194421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hanche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L’articulation entre le bassin  (Cotyle) et fémur </a:t>
            </a:r>
          </a:p>
          <a:p>
            <a:r>
              <a:rPr lang="fr-FR" sz="2000" dirty="0" smtClean="0"/>
              <a:t>Soumise à des contraintes majeures</a:t>
            </a:r>
          </a:p>
          <a:p>
            <a:pPr>
              <a:buNone/>
            </a:pPr>
            <a:r>
              <a:rPr lang="fr-FR" sz="2000" dirty="0" smtClean="0"/>
              <a:t> (x4 poids du corps à la marche</a:t>
            </a:r>
            <a:r>
              <a:rPr lang="fr-FR" sz="2800" dirty="0" smtClean="0"/>
              <a:t>)</a:t>
            </a:r>
            <a:endParaRPr lang="fr-FR" dirty="0" smtClean="0"/>
          </a:p>
          <a:p>
            <a:pPr lvl="1"/>
            <a:r>
              <a:rPr lang="fr-FR" dirty="0" smtClean="0"/>
              <a:t>Tête fémorale</a:t>
            </a:r>
          </a:p>
          <a:p>
            <a:pPr lvl="1"/>
            <a:r>
              <a:rPr lang="fr-FR" dirty="0" smtClean="0"/>
              <a:t>Capsule articulaire</a:t>
            </a:r>
          </a:p>
          <a:p>
            <a:pPr lvl="1"/>
            <a:r>
              <a:rPr lang="fr-FR" dirty="0" smtClean="0"/>
              <a:t>Col fémoral </a:t>
            </a:r>
          </a:p>
          <a:p>
            <a:pPr lvl="1"/>
            <a:r>
              <a:rPr lang="fr-FR" dirty="0" smtClean="0"/>
              <a:t>Grand trochanter</a:t>
            </a:r>
          </a:p>
          <a:p>
            <a:pPr lvl="1"/>
            <a:r>
              <a:rPr lang="fr-FR" dirty="0" smtClean="0"/>
              <a:t>Petit trochanter</a:t>
            </a:r>
            <a:endParaRPr lang="fr-F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204864"/>
            <a:ext cx="3633036" cy="38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>
            <a:off x="3923928" y="3356992"/>
            <a:ext cx="27363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4499992" y="3789040"/>
            <a:ext cx="22322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563888" y="4365104"/>
            <a:ext cx="331236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139952" y="4725144"/>
            <a:ext cx="151216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211960" y="5301208"/>
            <a:ext cx="295232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anatomie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473043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827584" y="1772816"/>
            <a:ext cx="18341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Cotyle</a:t>
            </a:r>
          </a:p>
          <a:p>
            <a:endParaRPr lang="fr-FR" dirty="0" smtClean="0"/>
          </a:p>
          <a:p>
            <a:r>
              <a:rPr lang="fr-FR" dirty="0" smtClean="0"/>
              <a:t>Tête fémorale</a:t>
            </a:r>
          </a:p>
          <a:p>
            <a:endParaRPr lang="fr-FR" dirty="0" smtClean="0"/>
          </a:p>
          <a:p>
            <a:r>
              <a:rPr lang="fr-FR" dirty="0" smtClean="0"/>
              <a:t>Col fémoral</a:t>
            </a:r>
          </a:p>
          <a:p>
            <a:endParaRPr lang="fr-FR" dirty="0" smtClean="0"/>
          </a:p>
          <a:p>
            <a:r>
              <a:rPr lang="fr-FR" dirty="0" smtClean="0"/>
              <a:t>Grand trochanter</a:t>
            </a:r>
          </a:p>
          <a:p>
            <a:endParaRPr lang="fr-FR" dirty="0" smtClean="0"/>
          </a:p>
          <a:p>
            <a:r>
              <a:rPr lang="fr-FR" dirty="0" smtClean="0"/>
              <a:t>Petit trochanter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619672" y="1988840"/>
            <a:ext cx="259228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2195736" y="2708920"/>
            <a:ext cx="172819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123728" y="3068960"/>
            <a:ext cx="1584176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16200000" flipH="1">
            <a:off x="2519772" y="3753036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195736" y="4365104"/>
            <a:ext cx="194421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3" name="Image 2" descr="Hip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4" name="Image 3" descr="Hip(2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5" name="Image 4" descr="Hip(4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24744"/>
            <a:ext cx="7772400" cy="4572000"/>
          </a:xfrm>
        </p:spPr>
        <p:txBody>
          <a:bodyPr/>
          <a:lstStyle/>
          <a:p>
            <a:r>
              <a:rPr lang="fr-FR" dirty="0" smtClean="0"/>
              <a:t>Anatomie </a:t>
            </a:r>
          </a:p>
          <a:p>
            <a:pPr lvl="1"/>
            <a:r>
              <a:rPr lang="fr-FR" dirty="0" smtClean="0"/>
              <a:t>Rachis</a:t>
            </a:r>
          </a:p>
          <a:p>
            <a:pPr lvl="1"/>
            <a:r>
              <a:rPr lang="fr-FR" dirty="0" smtClean="0"/>
              <a:t>Bassin</a:t>
            </a:r>
          </a:p>
          <a:p>
            <a:pPr lvl="1"/>
            <a:r>
              <a:rPr lang="fr-FR" dirty="0" smtClean="0"/>
              <a:t>Membres inférieures </a:t>
            </a:r>
          </a:p>
          <a:p>
            <a:r>
              <a:rPr lang="fr-FR" dirty="0" smtClean="0"/>
              <a:t>Pathologie </a:t>
            </a:r>
          </a:p>
          <a:p>
            <a:pPr lvl="1"/>
            <a:r>
              <a:rPr lang="fr-FR" dirty="0" smtClean="0"/>
              <a:t>Fracture et luxation rachis</a:t>
            </a:r>
          </a:p>
          <a:p>
            <a:pPr lvl="1"/>
            <a:r>
              <a:rPr lang="fr-FR" dirty="0" smtClean="0"/>
              <a:t>Lésion anneaux pelvien</a:t>
            </a:r>
          </a:p>
          <a:p>
            <a:pPr lvl="1"/>
            <a:r>
              <a:rPr lang="fr-FR" sz="2800" u="sng" dirty="0" smtClean="0"/>
              <a:t>Hanche fému</a:t>
            </a:r>
            <a:r>
              <a:rPr lang="fr-FR" sz="2800" dirty="0" smtClean="0"/>
              <a:t>r genou </a:t>
            </a:r>
            <a:r>
              <a:rPr lang="fr-FR" u="sng" dirty="0" smtClean="0"/>
              <a:t>jambe cheville </a:t>
            </a:r>
            <a:r>
              <a:rPr lang="fr-FR" dirty="0" smtClean="0"/>
              <a:t>pieds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ip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3" name="Image 2" descr="Hip(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4" name="Image 3" descr="Hip(7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5" name="Image 4" descr="Hip(9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fémur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Os le plus long</a:t>
            </a:r>
          </a:p>
          <a:p>
            <a:r>
              <a:rPr lang="fr-FR" dirty="0" smtClean="0"/>
              <a:t>Partie haute: </a:t>
            </a:r>
          </a:p>
          <a:p>
            <a:pPr lvl="1"/>
            <a:r>
              <a:rPr lang="fr-FR" dirty="0" smtClean="0"/>
              <a:t>trochanters</a:t>
            </a:r>
          </a:p>
          <a:p>
            <a:r>
              <a:rPr lang="fr-FR" dirty="0" smtClean="0"/>
              <a:t>Corps :diaphyse</a:t>
            </a:r>
          </a:p>
          <a:p>
            <a:r>
              <a:rPr lang="fr-FR" dirty="0" smtClean="0"/>
              <a:t>Partie basse</a:t>
            </a:r>
          </a:p>
          <a:p>
            <a:pPr lvl="1"/>
            <a:r>
              <a:rPr lang="fr-FR" dirty="0" smtClean="0"/>
              <a:t>Condyles</a:t>
            </a:r>
          </a:p>
          <a:p>
            <a:pPr lvl="1"/>
            <a:r>
              <a:rPr lang="fr-FR" dirty="0" smtClean="0"/>
              <a:t>latéraux</a:t>
            </a:r>
          </a:p>
          <a:p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0648"/>
            <a:ext cx="1944216" cy="538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flipV="1">
            <a:off x="3491880" y="1124744"/>
            <a:ext cx="2880320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004048" y="836712"/>
            <a:ext cx="194421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995936" y="2996952"/>
            <a:ext cx="23042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987824" y="4725144"/>
            <a:ext cx="25922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3491880" y="4797152"/>
            <a:ext cx="273630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ig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3" name="Image 2" descr="Thigh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4" name="Image 3" descr="Thigh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5" name="Image 4" descr="Thigh(4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6" name="Image 5" descr="Thigh(3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igh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3" name="Image 2" descr="Thigh(9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4" name="Image 3" descr="Thigh(10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5" name="Image 4" descr="Thigh(7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Coupe mi-cuisse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28800"/>
            <a:ext cx="43109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2411760" y="2708920"/>
            <a:ext cx="4281055" cy="3065318"/>
          </a:xfrm>
          <a:custGeom>
            <a:avLst/>
            <a:gdLst>
              <a:gd name="connsiteX0" fmla="*/ 0 w 4281055"/>
              <a:gd name="connsiteY0" fmla="*/ 3065318 h 3065318"/>
              <a:gd name="connsiteX1" fmla="*/ 83127 w 4281055"/>
              <a:gd name="connsiteY1" fmla="*/ 3044537 h 3065318"/>
              <a:gd name="connsiteX2" fmla="*/ 155864 w 4281055"/>
              <a:gd name="connsiteY2" fmla="*/ 2982191 h 3065318"/>
              <a:gd name="connsiteX3" fmla="*/ 218209 w 4281055"/>
              <a:gd name="connsiteY3" fmla="*/ 2930237 h 3065318"/>
              <a:gd name="connsiteX4" fmla="*/ 249382 w 4281055"/>
              <a:gd name="connsiteY4" fmla="*/ 2888673 h 3065318"/>
              <a:gd name="connsiteX5" fmla="*/ 290946 w 4281055"/>
              <a:gd name="connsiteY5" fmla="*/ 2857500 h 3065318"/>
              <a:gd name="connsiteX6" fmla="*/ 322118 w 4281055"/>
              <a:gd name="connsiteY6" fmla="*/ 2815937 h 3065318"/>
              <a:gd name="connsiteX7" fmla="*/ 353291 w 4281055"/>
              <a:gd name="connsiteY7" fmla="*/ 2784764 h 3065318"/>
              <a:gd name="connsiteX8" fmla="*/ 384464 w 4281055"/>
              <a:gd name="connsiteY8" fmla="*/ 2732809 h 3065318"/>
              <a:gd name="connsiteX9" fmla="*/ 436418 w 4281055"/>
              <a:gd name="connsiteY9" fmla="*/ 2691246 h 3065318"/>
              <a:gd name="connsiteX10" fmla="*/ 457200 w 4281055"/>
              <a:gd name="connsiteY10" fmla="*/ 2660073 h 3065318"/>
              <a:gd name="connsiteX11" fmla="*/ 529937 w 4281055"/>
              <a:gd name="connsiteY11" fmla="*/ 2587337 h 3065318"/>
              <a:gd name="connsiteX12" fmla="*/ 561109 w 4281055"/>
              <a:gd name="connsiteY12" fmla="*/ 2556164 h 3065318"/>
              <a:gd name="connsiteX13" fmla="*/ 581891 w 4281055"/>
              <a:gd name="connsiteY13" fmla="*/ 2524991 h 3065318"/>
              <a:gd name="connsiteX14" fmla="*/ 623455 w 4281055"/>
              <a:gd name="connsiteY14" fmla="*/ 2493818 h 3065318"/>
              <a:gd name="connsiteX15" fmla="*/ 654627 w 4281055"/>
              <a:gd name="connsiteY15" fmla="*/ 2452255 h 3065318"/>
              <a:gd name="connsiteX16" fmla="*/ 737755 w 4281055"/>
              <a:gd name="connsiteY16" fmla="*/ 2389909 h 3065318"/>
              <a:gd name="connsiteX17" fmla="*/ 810491 w 4281055"/>
              <a:gd name="connsiteY17" fmla="*/ 2306782 h 3065318"/>
              <a:gd name="connsiteX18" fmla="*/ 872837 w 4281055"/>
              <a:gd name="connsiteY18" fmla="*/ 2254827 h 3065318"/>
              <a:gd name="connsiteX19" fmla="*/ 924791 w 4281055"/>
              <a:gd name="connsiteY19" fmla="*/ 2161309 h 3065318"/>
              <a:gd name="connsiteX20" fmla="*/ 955964 w 4281055"/>
              <a:gd name="connsiteY20" fmla="*/ 2119746 h 3065318"/>
              <a:gd name="connsiteX21" fmla="*/ 987137 w 4281055"/>
              <a:gd name="connsiteY21" fmla="*/ 2047009 h 3065318"/>
              <a:gd name="connsiteX22" fmla="*/ 1028700 w 4281055"/>
              <a:gd name="connsiteY22" fmla="*/ 1984664 h 3065318"/>
              <a:gd name="connsiteX23" fmla="*/ 1059873 w 4281055"/>
              <a:gd name="connsiteY23" fmla="*/ 1922318 h 3065318"/>
              <a:gd name="connsiteX24" fmla="*/ 1091046 w 4281055"/>
              <a:gd name="connsiteY24" fmla="*/ 1901537 h 3065318"/>
              <a:gd name="connsiteX25" fmla="*/ 1143000 w 4281055"/>
              <a:gd name="connsiteY25" fmla="*/ 1808018 h 3065318"/>
              <a:gd name="connsiteX26" fmla="*/ 1174173 w 4281055"/>
              <a:gd name="connsiteY26" fmla="*/ 1776846 h 3065318"/>
              <a:gd name="connsiteX27" fmla="*/ 1205346 w 4281055"/>
              <a:gd name="connsiteY27" fmla="*/ 1735282 h 3065318"/>
              <a:gd name="connsiteX28" fmla="*/ 1236518 w 4281055"/>
              <a:gd name="connsiteY28" fmla="*/ 1704109 h 3065318"/>
              <a:gd name="connsiteX29" fmla="*/ 1319646 w 4281055"/>
              <a:gd name="connsiteY29" fmla="*/ 1548246 h 3065318"/>
              <a:gd name="connsiteX30" fmla="*/ 1371600 w 4281055"/>
              <a:gd name="connsiteY30" fmla="*/ 1454727 h 3065318"/>
              <a:gd name="connsiteX31" fmla="*/ 1361209 w 4281055"/>
              <a:gd name="connsiteY31" fmla="*/ 1070264 h 3065318"/>
              <a:gd name="connsiteX32" fmla="*/ 1350818 w 4281055"/>
              <a:gd name="connsiteY32" fmla="*/ 1028700 h 3065318"/>
              <a:gd name="connsiteX33" fmla="*/ 1319646 w 4281055"/>
              <a:gd name="connsiteY33" fmla="*/ 987137 h 3065318"/>
              <a:gd name="connsiteX34" fmla="*/ 1278082 w 4281055"/>
              <a:gd name="connsiteY34" fmla="*/ 914400 h 3065318"/>
              <a:gd name="connsiteX35" fmla="*/ 1246909 w 4281055"/>
              <a:gd name="connsiteY35" fmla="*/ 893618 h 3065318"/>
              <a:gd name="connsiteX36" fmla="*/ 1184564 w 4281055"/>
              <a:gd name="connsiteY36" fmla="*/ 872837 h 3065318"/>
              <a:gd name="connsiteX37" fmla="*/ 1153391 w 4281055"/>
              <a:gd name="connsiteY37" fmla="*/ 862446 h 3065318"/>
              <a:gd name="connsiteX38" fmla="*/ 1122218 w 4281055"/>
              <a:gd name="connsiteY38" fmla="*/ 852055 h 3065318"/>
              <a:gd name="connsiteX39" fmla="*/ 1091046 w 4281055"/>
              <a:gd name="connsiteY39" fmla="*/ 831273 h 3065318"/>
              <a:gd name="connsiteX40" fmla="*/ 1080655 w 4281055"/>
              <a:gd name="connsiteY40" fmla="*/ 789709 h 3065318"/>
              <a:gd name="connsiteX41" fmla="*/ 1070264 w 4281055"/>
              <a:gd name="connsiteY41" fmla="*/ 758537 h 3065318"/>
              <a:gd name="connsiteX42" fmla="*/ 1028700 w 4281055"/>
              <a:gd name="connsiteY42" fmla="*/ 696191 h 3065318"/>
              <a:gd name="connsiteX43" fmla="*/ 1007918 w 4281055"/>
              <a:gd name="connsiteY43" fmla="*/ 623455 h 3065318"/>
              <a:gd name="connsiteX44" fmla="*/ 987137 w 4281055"/>
              <a:gd name="connsiteY44" fmla="*/ 571500 h 3065318"/>
              <a:gd name="connsiteX45" fmla="*/ 976746 w 4281055"/>
              <a:gd name="connsiteY45" fmla="*/ 540327 h 3065318"/>
              <a:gd name="connsiteX46" fmla="*/ 955964 w 4281055"/>
              <a:gd name="connsiteY46" fmla="*/ 509155 h 3065318"/>
              <a:gd name="connsiteX47" fmla="*/ 966355 w 4281055"/>
              <a:gd name="connsiteY47" fmla="*/ 446809 h 3065318"/>
              <a:gd name="connsiteX48" fmla="*/ 1018309 w 4281055"/>
              <a:gd name="connsiteY48" fmla="*/ 374073 h 3065318"/>
              <a:gd name="connsiteX49" fmla="*/ 1101437 w 4281055"/>
              <a:gd name="connsiteY49" fmla="*/ 280555 h 3065318"/>
              <a:gd name="connsiteX50" fmla="*/ 1132609 w 4281055"/>
              <a:gd name="connsiteY50" fmla="*/ 259773 h 3065318"/>
              <a:gd name="connsiteX51" fmla="*/ 1174173 w 4281055"/>
              <a:gd name="connsiteY51" fmla="*/ 249382 h 3065318"/>
              <a:gd name="connsiteX52" fmla="*/ 1361209 w 4281055"/>
              <a:gd name="connsiteY52" fmla="*/ 228600 h 3065318"/>
              <a:gd name="connsiteX53" fmla="*/ 1454727 w 4281055"/>
              <a:gd name="connsiteY53" fmla="*/ 207818 h 3065318"/>
              <a:gd name="connsiteX54" fmla="*/ 1485900 w 4281055"/>
              <a:gd name="connsiteY54" fmla="*/ 197427 h 3065318"/>
              <a:gd name="connsiteX55" fmla="*/ 1537855 w 4281055"/>
              <a:gd name="connsiteY55" fmla="*/ 270164 h 3065318"/>
              <a:gd name="connsiteX56" fmla="*/ 1548246 w 4281055"/>
              <a:gd name="connsiteY56" fmla="*/ 301337 h 3065318"/>
              <a:gd name="connsiteX57" fmla="*/ 1569027 w 4281055"/>
              <a:gd name="connsiteY57" fmla="*/ 800100 h 3065318"/>
              <a:gd name="connsiteX58" fmla="*/ 1589809 w 4281055"/>
              <a:gd name="connsiteY58" fmla="*/ 831273 h 3065318"/>
              <a:gd name="connsiteX59" fmla="*/ 1652155 w 4281055"/>
              <a:gd name="connsiteY59" fmla="*/ 872837 h 3065318"/>
              <a:gd name="connsiteX60" fmla="*/ 1714500 w 4281055"/>
              <a:gd name="connsiteY60" fmla="*/ 862446 h 3065318"/>
              <a:gd name="connsiteX61" fmla="*/ 1756064 w 4281055"/>
              <a:gd name="connsiteY61" fmla="*/ 831273 h 3065318"/>
              <a:gd name="connsiteX62" fmla="*/ 1818409 w 4281055"/>
              <a:gd name="connsiteY62" fmla="*/ 768927 h 3065318"/>
              <a:gd name="connsiteX63" fmla="*/ 1859973 w 4281055"/>
              <a:gd name="connsiteY63" fmla="*/ 727364 h 3065318"/>
              <a:gd name="connsiteX64" fmla="*/ 1891146 w 4281055"/>
              <a:gd name="connsiteY64" fmla="*/ 696191 h 3065318"/>
              <a:gd name="connsiteX65" fmla="*/ 1953491 w 4281055"/>
              <a:gd name="connsiteY65" fmla="*/ 654627 h 3065318"/>
              <a:gd name="connsiteX66" fmla="*/ 1984664 w 4281055"/>
              <a:gd name="connsiteY66" fmla="*/ 633846 h 3065318"/>
              <a:gd name="connsiteX67" fmla="*/ 2057400 w 4281055"/>
              <a:gd name="connsiteY67" fmla="*/ 602673 h 3065318"/>
              <a:gd name="connsiteX68" fmla="*/ 2119746 w 4281055"/>
              <a:gd name="connsiteY68" fmla="*/ 561109 h 3065318"/>
              <a:gd name="connsiteX69" fmla="*/ 2150918 w 4281055"/>
              <a:gd name="connsiteY69" fmla="*/ 529937 h 3065318"/>
              <a:gd name="connsiteX70" fmla="*/ 2192482 w 4281055"/>
              <a:gd name="connsiteY70" fmla="*/ 519546 h 3065318"/>
              <a:gd name="connsiteX71" fmla="*/ 2223655 w 4281055"/>
              <a:gd name="connsiteY71" fmla="*/ 509155 h 3065318"/>
              <a:gd name="connsiteX72" fmla="*/ 2254827 w 4281055"/>
              <a:gd name="connsiteY72" fmla="*/ 488373 h 3065318"/>
              <a:gd name="connsiteX73" fmla="*/ 2286000 w 4281055"/>
              <a:gd name="connsiteY73" fmla="*/ 477982 h 3065318"/>
              <a:gd name="connsiteX74" fmla="*/ 2867891 w 4281055"/>
              <a:gd name="connsiteY74" fmla="*/ 467591 h 3065318"/>
              <a:gd name="connsiteX75" fmla="*/ 2971800 w 4281055"/>
              <a:gd name="connsiteY75" fmla="*/ 446809 h 3065318"/>
              <a:gd name="connsiteX76" fmla="*/ 3013364 w 4281055"/>
              <a:gd name="connsiteY76" fmla="*/ 436418 h 3065318"/>
              <a:gd name="connsiteX77" fmla="*/ 3044537 w 4281055"/>
              <a:gd name="connsiteY77" fmla="*/ 426027 h 3065318"/>
              <a:gd name="connsiteX78" fmla="*/ 3106882 w 4281055"/>
              <a:gd name="connsiteY78" fmla="*/ 415637 h 3065318"/>
              <a:gd name="connsiteX79" fmla="*/ 3169227 w 4281055"/>
              <a:gd name="connsiteY79" fmla="*/ 394855 h 3065318"/>
              <a:gd name="connsiteX80" fmla="*/ 3221182 w 4281055"/>
              <a:gd name="connsiteY80" fmla="*/ 384464 h 3065318"/>
              <a:gd name="connsiteX81" fmla="*/ 3273137 w 4281055"/>
              <a:gd name="connsiteY81" fmla="*/ 363682 h 3065318"/>
              <a:gd name="connsiteX82" fmla="*/ 3325091 w 4281055"/>
              <a:gd name="connsiteY82" fmla="*/ 353291 h 3065318"/>
              <a:gd name="connsiteX83" fmla="*/ 3449782 w 4281055"/>
              <a:gd name="connsiteY83" fmla="*/ 311727 h 3065318"/>
              <a:gd name="connsiteX84" fmla="*/ 3543300 w 4281055"/>
              <a:gd name="connsiteY84" fmla="*/ 280555 h 3065318"/>
              <a:gd name="connsiteX85" fmla="*/ 3647209 w 4281055"/>
              <a:gd name="connsiteY85" fmla="*/ 270164 h 3065318"/>
              <a:gd name="connsiteX86" fmla="*/ 3699164 w 4281055"/>
              <a:gd name="connsiteY86" fmla="*/ 249382 h 3065318"/>
              <a:gd name="connsiteX87" fmla="*/ 3740727 w 4281055"/>
              <a:gd name="connsiteY87" fmla="*/ 218209 h 3065318"/>
              <a:gd name="connsiteX88" fmla="*/ 3803073 w 4281055"/>
              <a:gd name="connsiteY88" fmla="*/ 197427 h 3065318"/>
              <a:gd name="connsiteX89" fmla="*/ 3834246 w 4281055"/>
              <a:gd name="connsiteY89" fmla="*/ 187037 h 3065318"/>
              <a:gd name="connsiteX90" fmla="*/ 3927764 w 4281055"/>
              <a:gd name="connsiteY90" fmla="*/ 145473 h 3065318"/>
              <a:gd name="connsiteX91" fmla="*/ 3969327 w 4281055"/>
              <a:gd name="connsiteY91" fmla="*/ 124691 h 3065318"/>
              <a:gd name="connsiteX92" fmla="*/ 4052455 w 4281055"/>
              <a:gd name="connsiteY92" fmla="*/ 93518 h 3065318"/>
              <a:gd name="connsiteX93" fmla="*/ 4083627 w 4281055"/>
              <a:gd name="connsiteY93" fmla="*/ 72737 h 3065318"/>
              <a:gd name="connsiteX94" fmla="*/ 4094018 w 4281055"/>
              <a:gd name="connsiteY94" fmla="*/ 41564 h 3065318"/>
              <a:gd name="connsiteX95" fmla="*/ 4177146 w 4281055"/>
              <a:gd name="connsiteY95" fmla="*/ 20782 h 3065318"/>
              <a:gd name="connsiteX96" fmla="*/ 4260273 w 4281055"/>
              <a:gd name="connsiteY96" fmla="*/ 0 h 3065318"/>
              <a:gd name="connsiteX97" fmla="*/ 4281055 w 4281055"/>
              <a:gd name="connsiteY97" fmla="*/ 0 h 30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281055" h="3065318">
                <a:moveTo>
                  <a:pt x="0" y="3065318"/>
                </a:moveTo>
                <a:cubicBezTo>
                  <a:pt x="27709" y="3058391"/>
                  <a:pt x="56285" y="3054298"/>
                  <a:pt x="83127" y="3044537"/>
                </a:cubicBezTo>
                <a:cubicBezTo>
                  <a:pt x="110749" y="3034493"/>
                  <a:pt x="136619" y="2998687"/>
                  <a:pt x="155864" y="2982191"/>
                </a:cubicBezTo>
                <a:cubicBezTo>
                  <a:pt x="207665" y="2937790"/>
                  <a:pt x="168321" y="2988440"/>
                  <a:pt x="218209" y="2930237"/>
                </a:cubicBezTo>
                <a:cubicBezTo>
                  <a:pt x="229480" y="2917088"/>
                  <a:pt x="237136" y="2900919"/>
                  <a:pt x="249382" y="2888673"/>
                </a:cubicBezTo>
                <a:cubicBezTo>
                  <a:pt x="261628" y="2876427"/>
                  <a:pt x="278700" y="2869746"/>
                  <a:pt x="290946" y="2857500"/>
                </a:cubicBezTo>
                <a:cubicBezTo>
                  <a:pt x="303192" y="2845254"/>
                  <a:pt x="310848" y="2829086"/>
                  <a:pt x="322118" y="2815937"/>
                </a:cubicBezTo>
                <a:cubicBezTo>
                  <a:pt x="331681" y="2804780"/>
                  <a:pt x="344474" y="2796520"/>
                  <a:pt x="353291" y="2784764"/>
                </a:cubicBezTo>
                <a:cubicBezTo>
                  <a:pt x="365409" y="2768607"/>
                  <a:pt x="371046" y="2747904"/>
                  <a:pt x="384464" y="2732809"/>
                </a:cubicBezTo>
                <a:cubicBezTo>
                  <a:pt x="399198" y="2716233"/>
                  <a:pt x="420736" y="2706928"/>
                  <a:pt x="436418" y="2691246"/>
                </a:cubicBezTo>
                <a:cubicBezTo>
                  <a:pt x="445249" y="2682415"/>
                  <a:pt x="448846" y="2669356"/>
                  <a:pt x="457200" y="2660073"/>
                </a:cubicBezTo>
                <a:cubicBezTo>
                  <a:pt x="480138" y="2634587"/>
                  <a:pt x="505691" y="2611583"/>
                  <a:pt x="529937" y="2587337"/>
                </a:cubicBezTo>
                <a:cubicBezTo>
                  <a:pt x="540328" y="2576946"/>
                  <a:pt x="552958" y="2568391"/>
                  <a:pt x="561109" y="2556164"/>
                </a:cubicBezTo>
                <a:cubicBezTo>
                  <a:pt x="568036" y="2545773"/>
                  <a:pt x="573060" y="2533822"/>
                  <a:pt x="581891" y="2524991"/>
                </a:cubicBezTo>
                <a:cubicBezTo>
                  <a:pt x="594137" y="2512745"/>
                  <a:pt x="611209" y="2506064"/>
                  <a:pt x="623455" y="2493818"/>
                </a:cubicBezTo>
                <a:cubicBezTo>
                  <a:pt x="635701" y="2481572"/>
                  <a:pt x="641813" y="2463904"/>
                  <a:pt x="654627" y="2452255"/>
                </a:cubicBezTo>
                <a:cubicBezTo>
                  <a:pt x="680256" y="2428956"/>
                  <a:pt x="716973" y="2417618"/>
                  <a:pt x="737755" y="2389909"/>
                </a:cubicBezTo>
                <a:cubicBezTo>
                  <a:pt x="766415" y="2351695"/>
                  <a:pt x="772824" y="2339068"/>
                  <a:pt x="810491" y="2306782"/>
                </a:cubicBezTo>
                <a:cubicBezTo>
                  <a:pt x="850515" y="2272475"/>
                  <a:pt x="836806" y="2301153"/>
                  <a:pt x="872837" y="2254827"/>
                </a:cubicBezTo>
                <a:cubicBezTo>
                  <a:pt x="1010778" y="2077473"/>
                  <a:pt x="866901" y="2262616"/>
                  <a:pt x="924791" y="2161309"/>
                </a:cubicBezTo>
                <a:cubicBezTo>
                  <a:pt x="933383" y="2146273"/>
                  <a:pt x="945573" y="2133600"/>
                  <a:pt x="955964" y="2119746"/>
                </a:cubicBezTo>
                <a:cubicBezTo>
                  <a:pt x="966714" y="2087497"/>
                  <a:pt x="967877" y="2079110"/>
                  <a:pt x="987137" y="2047009"/>
                </a:cubicBezTo>
                <a:cubicBezTo>
                  <a:pt x="999987" y="2025592"/>
                  <a:pt x="1020802" y="2008359"/>
                  <a:pt x="1028700" y="1984664"/>
                </a:cubicBezTo>
                <a:cubicBezTo>
                  <a:pt x="1037151" y="1959311"/>
                  <a:pt x="1039730" y="1942461"/>
                  <a:pt x="1059873" y="1922318"/>
                </a:cubicBezTo>
                <a:cubicBezTo>
                  <a:pt x="1068704" y="1913488"/>
                  <a:pt x="1080655" y="1908464"/>
                  <a:pt x="1091046" y="1901537"/>
                </a:cubicBezTo>
                <a:cubicBezTo>
                  <a:pt x="1105850" y="1871927"/>
                  <a:pt x="1123426" y="1834116"/>
                  <a:pt x="1143000" y="1808018"/>
                </a:cubicBezTo>
                <a:cubicBezTo>
                  <a:pt x="1151817" y="1796262"/>
                  <a:pt x="1164610" y="1788003"/>
                  <a:pt x="1174173" y="1776846"/>
                </a:cubicBezTo>
                <a:cubicBezTo>
                  <a:pt x="1185444" y="1763697"/>
                  <a:pt x="1194075" y="1748431"/>
                  <a:pt x="1205346" y="1735282"/>
                </a:cubicBezTo>
                <a:cubicBezTo>
                  <a:pt x="1214909" y="1724125"/>
                  <a:pt x="1227701" y="1715865"/>
                  <a:pt x="1236518" y="1704109"/>
                </a:cubicBezTo>
                <a:cubicBezTo>
                  <a:pt x="1280843" y="1645008"/>
                  <a:pt x="1271643" y="1620253"/>
                  <a:pt x="1319646" y="1548246"/>
                </a:cubicBezTo>
                <a:cubicBezTo>
                  <a:pt x="1367285" y="1476786"/>
                  <a:pt x="1353311" y="1509595"/>
                  <a:pt x="1371600" y="1454727"/>
                </a:cubicBezTo>
                <a:cubicBezTo>
                  <a:pt x="1368136" y="1326573"/>
                  <a:pt x="1367455" y="1198313"/>
                  <a:pt x="1361209" y="1070264"/>
                </a:cubicBezTo>
                <a:cubicBezTo>
                  <a:pt x="1360513" y="1056000"/>
                  <a:pt x="1357205" y="1041473"/>
                  <a:pt x="1350818" y="1028700"/>
                </a:cubicBezTo>
                <a:cubicBezTo>
                  <a:pt x="1343073" y="1013210"/>
                  <a:pt x="1328824" y="1001823"/>
                  <a:pt x="1319646" y="987137"/>
                </a:cubicBezTo>
                <a:cubicBezTo>
                  <a:pt x="1306063" y="965404"/>
                  <a:pt x="1297149" y="933467"/>
                  <a:pt x="1278082" y="914400"/>
                </a:cubicBezTo>
                <a:cubicBezTo>
                  <a:pt x="1269251" y="905569"/>
                  <a:pt x="1258321" y="898690"/>
                  <a:pt x="1246909" y="893618"/>
                </a:cubicBezTo>
                <a:cubicBezTo>
                  <a:pt x="1226891" y="884721"/>
                  <a:pt x="1205346" y="879764"/>
                  <a:pt x="1184564" y="872837"/>
                </a:cubicBezTo>
                <a:lnTo>
                  <a:pt x="1153391" y="862446"/>
                </a:lnTo>
                <a:lnTo>
                  <a:pt x="1122218" y="852055"/>
                </a:lnTo>
                <a:cubicBezTo>
                  <a:pt x="1111827" y="845128"/>
                  <a:pt x="1097973" y="841664"/>
                  <a:pt x="1091046" y="831273"/>
                </a:cubicBezTo>
                <a:cubicBezTo>
                  <a:pt x="1083124" y="819390"/>
                  <a:pt x="1084578" y="803441"/>
                  <a:pt x="1080655" y="789709"/>
                </a:cubicBezTo>
                <a:cubicBezTo>
                  <a:pt x="1077646" y="779178"/>
                  <a:pt x="1075583" y="768111"/>
                  <a:pt x="1070264" y="758537"/>
                </a:cubicBezTo>
                <a:cubicBezTo>
                  <a:pt x="1058134" y="736703"/>
                  <a:pt x="1028700" y="696191"/>
                  <a:pt x="1028700" y="696191"/>
                </a:cubicBezTo>
                <a:cubicBezTo>
                  <a:pt x="1020510" y="663430"/>
                  <a:pt x="1019100" y="653274"/>
                  <a:pt x="1007918" y="623455"/>
                </a:cubicBezTo>
                <a:cubicBezTo>
                  <a:pt x="1001369" y="605990"/>
                  <a:pt x="993686" y="588965"/>
                  <a:pt x="987137" y="571500"/>
                </a:cubicBezTo>
                <a:cubicBezTo>
                  <a:pt x="983291" y="561244"/>
                  <a:pt x="981644" y="550124"/>
                  <a:pt x="976746" y="540327"/>
                </a:cubicBezTo>
                <a:cubicBezTo>
                  <a:pt x="971161" y="529157"/>
                  <a:pt x="962891" y="519546"/>
                  <a:pt x="955964" y="509155"/>
                </a:cubicBezTo>
                <a:cubicBezTo>
                  <a:pt x="959428" y="488373"/>
                  <a:pt x="959692" y="466796"/>
                  <a:pt x="966355" y="446809"/>
                </a:cubicBezTo>
                <a:cubicBezTo>
                  <a:pt x="969414" y="437631"/>
                  <a:pt x="1017543" y="375145"/>
                  <a:pt x="1018309" y="374073"/>
                </a:cubicBezTo>
                <a:cubicBezTo>
                  <a:pt x="1046703" y="334320"/>
                  <a:pt x="1050712" y="314373"/>
                  <a:pt x="1101437" y="280555"/>
                </a:cubicBezTo>
                <a:cubicBezTo>
                  <a:pt x="1111828" y="273628"/>
                  <a:pt x="1121131" y="264692"/>
                  <a:pt x="1132609" y="259773"/>
                </a:cubicBezTo>
                <a:cubicBezTo>
                  <a:pt x="1145735" y="254147"/>
                  <a:pt x="1160441" y="253305"/>
                  <a:pt x="1174173" y="249382"/>
                </a:cubicBezTo>
                <a:cubicBezTo>
                  <a:pt x="1272259" y="221357"/>
                  <a:pt x="1111151" y="245271"/>
                  <a:pt x="1361209" y="228600"/>
                </a:cubicBezTo>
                <a:cubicBezTo>
                  <a:pt x="1396924" y="221457"/>
                  <a:pt x="1420485" y="217602"/>
                  <a:pt x="1454727" y="207818"/>
                </a:cubicBezTo>
                <a:cubicBezTo>
                  <a:pt x="1465259" y="204809"/>
                  <a:pt x="1475509" y="200891"/>
                  <a:pt x="1485900" y="197427"/>
                </a:cubicBezTo>
                <a:cubicBezTo>
                  <a:pt x="1537855" y="214745"/>
                  <a:pt x="1513609" y="197427"/>
                  <a:pt x="1537855" y="270164"/>
                </a:cubicBezTo>
                <a:lnTo>
                  <a:pt x="1548246" y="301337"/>
                </a:lnTo>
                <a:cubicBezTo>
                  <a:pt x="1555173" y="467591"/>
                  <a:pt x="1476726" y="661648"/>
                  <a:pt x="1569027" y="800100"/>
                </a:cubicBezTo>
                <a:cubicBezTo>
                  <a:pt x="1575954" y="810491"/>
                  <a:pt x="1580411" y="823049"/>
                  <a:pt x="1589809" y="831273"/>
                </a:cubicBezTo>
                <a:cubicBezTo>
                  <a:pt x="1608606" y="847720"/>
                  <a:pt x="1652155" y="872837"/>
                  <a:pt x="1652155" y="872837"/>
                </a:cubicBezTo>
                <a:cubicBezTo>
                  <a:pt x="1672937" y="869373"/>
                  <a:pt x="1694939" y="870271"/>
                  <a:pt x="1714500" y="862446"/>
                </a:cubicBezTo>
                <a:cubicBezTo>
                  <a:pt x="1730580" y="856014"/>
                  <a:pt x="1743191" y="842858"/>
                  <a:pt x="1756064" y="831273"/>
                </a:cubicBezTo>
                <a:cubicBezTo>
                  <a:pt x="1777909" y="811612"/>
                  <a:pt x="1797627" y="789709"/>
                  <a:pt x="1818409" y="768927"/>
                </a:cubicBezTo>
                <a:lnTo>
                  <a:pt x="1859973" y="727364"/>
                </a:lnTo>
                <a:cubicBezTo>
                  <a:pt x="1870364" y="716973"/>
                  <a:pt x="1878919" y="704342"/>
                  <a:pt x="1891146" y="696191"/>
                </a:cubicBezTo>
                <a:lnTo>
                  <a:pt x="1953491" y="654627"/>
                </a:lnTo>
                <a:cubicBezTo>
                  <a:pt x="1963882" y="647700"/>
                  <a:pt x="1972817" y="637795"/>
                  <a:pt x="1984664" y="633846"/>
                </a:cubicBezTo>
                <a:cubicBezTo>
                  <a:pt x="2010104" y="625366"/>
                  <a:pt x="2034929" y="618724"/>
                  <a:pt x="2057400" y="602673"/>
                </a:cubicBezTo>
                <a:cubicBezTo>
                  <a:pt x="2125505" y="554026"/>
                  <a:pt x="2052877" y="583399"/>
                  <a:pt x="2119746" y="561109"/>
                </a:cubicBezTo>
                <a:cubicBezTo>
                  <a:pt x="2130137" y="550718"/>
                  <a:pt x="2138159" y="537228"/>
                  <a:pt x="2150918" y="529937"/>
                </a:cubicBezTo>
                <a:cubicBezTo>
                  <a:pt x="2163317" y="522852"/>
                  <a:pt x="2178750" y="523469"/>
                  <a:pt x="2192482" y="519546"/>
                </a:cubicBezTo>
                <a:cubicBezTo>
                  <a:pt x="2203014" y="516537"/>
                  <a:pt x="2213264" y="512619"/>
                  <a:pt x="2223655" y="509155"/>
                </a:cubicBezTo>
                <a:cubicBezTo>
                  <a:pt x="2234046" y="502228"/>
                  <a:pt x="2243657" y="493958"/>
                  <a:pt x="2254827" y="488373"/>
                </a:cubicBezTo>
                <a:cubicBezTo>
                  <a:pt x="2264624" y="483475"/>
                  <a:pt x="2275053" y="478353"/>
                  <a:pt x="2286000" y="477982"/>
                </a:cubicBezTo>
                <a:cubicBezTo>
                  <a:pt x="2479883" y="471410"/>
                  <a:pt x="2673927" y="471055"/>
                  <a:pt x="2867891" y="467591"/>
                </a:cubicBezTo>
                <a:cubicBezTo>
                  <a:pt x="2902527" y="460664"/>
                  <a:pt x="2937532" y="455376"/>
                  <a:pt x="2971800" y="446809"/>
                </a:cubicBezTo>
                <a:cubicBezTo>
                  <a:pt x="2985655" y="443345"/>
                  <a:pt x="2999632" y="440341"/>
                  <a:pt x="3013364" y="436418"/>
                </a:cubicBezTo>
                <a:cubicBezTo>
                  <a:pt x="3023896" y="433409"/>
                  <a:pt x="3033845" y="428403"/>
                  <a:pt x="3044537" y="426027"/>
                </a:cubicBezTo>
                <a:cubicBezTo>
                  <a:pt x="3065104" y="421457"/>
                  <a:pt x="3086100" y="419100"/>
                  <a:pt x="3106882" y="415637"/>
                </a:cubicBezTo>
                <a:cubicBezTo>
                  <a:pt x="3127664" y="408710"/>
                  <a:pt x="3147747" y="399151"/>
                  <a:pt x="3169227" y="394855"/>
                </a:cubicBezTo>
                <a:cubicBezTo>
                  <a:pt x="3186545" y="391391"/>
                  <a:pt x="3204266" y="389539"/>
                  <a:pt x="3221182" y="384464"/>
                </a:cubicBezTo>
                <a:cubicBezTo>
                  <a:pt x="3239048" y="379104"/>
                  <a:pt x="3255271" y="369042"/>
                  <a:pt x="3273137" y="363682"/>
                </a:cubicBezTo>
                <a:cubicBezTo>
                  <a:pt x="3290053" y="358607"/>
                  <a:pt x="3308148" y="358274"/>
                  <a:pt x="3325091" y="353291"/>
                </a:cubicBezTo>
                <a:cubicBezTo>
                  <a:pt x="3367123" y="340929"/>
                  <a:pt x="3409103" y="327998"/>
                  <a:pt x="3449782" y="311727"/>
                </a:cubicBezTo>
                <a:cubicBezTo>
                  <a:pt x="3482526" y="298630"/>
                  <a:pt x="3508502" y="285526"/>
                  <a:pt x="3543300" y="280555"/>
                </a:cubicBezTo>
                <a:cubicBezTo>
                  <a:pt x="3577759" y="275632"/>
                  <a:pt x="3612573" y="273628"/>
                  <a:pt x="3647209" y="270164"/>
                </a:cubicBezTo>
                <a:cubicBezTo>
                  <a:pt x="3664527" y="263237"/>
                  <a:pt x="3682859" y="258440"/>
                  <a:pt x="3699164" y="249382"/>
                </a:cubicBezTo>
                <a:cubicBezTo>
                  <a:pt x="3714303" y="240972"/>
                  <a:pt x="3725237" y="225954"/>
                  <a:pt x="3740727" y="218209"/>
                </a:cubicBezTo>
                <a:cubicBezTo>
                  <a:pt x="3760320" y="208412"/>
                  <a:pt x="3782291" y="204354"/>
                  <a:pt x="3803073" y="197427"/>
                </a:cubicBezTo>
                <a:lnTo>
                  <a:pt x="3834246" y="187037"/>
                </a:lnTo>
                <a:cubicBezTo>
                  <a:pt x="3925941" y="125905"/>
                  <a:pt x="3779376" y="219669"/>
                  <a:pt x="3927764" y="145473"/>
                </a:cubicBezTo>
                <a:cubicBezTo>
                  <a:pt x="3941618" y="138546"/>
                  <a:pt x="3955090" y="130793"/>
                  <a:pt x="3969327" y="124691"/>
                </a:cubicBezTo>
                <a:cubicBezTo>
                  <a:pt x="4032289" y="97707"/>
                  <a:pt x="3966329" y="136580"/>
                  <a:pt x="4052455" y="93518"/>
                </a:cubicBezTo>
                <a:cubicBezTo>
                  <a:pt x="4063625" y="87933"/>
                  <a:pt x="4073236" y="79664"/>
                  <a:pt x="4083627" y="72737"/>
                </a:cubicBezTo>
                <a:cubicBezTo>
                  <a:pt x="4087091" y="62346"/>
                  <a:pt x="4084443" y="46883"/>
                  <a:pt x="4094018" y="41564"/>
                </a:cubicBezTo>
                <a:cubicBezTo>
                  <a:pt x="4118986" y="27693"/>
                  <a:pt x="4149437" y="27709"/>
                  <a:pt x="4177146" y="20782"/>
                </a:cubicBezTo>
                <a:cubicBezTo>
                  <a:pt x="4177148" y="20782"/>
                  <a:pt x="4260272" y="0"/>
                  <a:pt x="4260273" y="0"/>
                </a:cubicBezTo>
                <a:lnTo>
                  <a:pt x="4281055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499992" y="2780928"/>
            <a:ext cx="504056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923928" y="3933056"/>
            <a:ext cx="504056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99592" y="2060848"/>
            <a:ext cx="1273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Muscle</a:t>
            </a:r>
          </a:p>
          <a:p>
            <a:r>
              <a:rPr lang="fr-FR" dirty="0" smtClean="0"/>
              <a:t>Quadriceps</a:t>
            </a:r>
          </a:p>
          <a:p>
            <a:r>
              <a:rPr lang="fr-FR" dirty="0" smtClean="0"/>
              <a:t>En  avant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092280" y="4293096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muscle biceps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48264" y="1916832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Artère fémorale</a:t>
            </a:r>
          </a:p>
          <a:p>
            <a:r>
              <a:rPr lang="fr-FR" dirty="0" smtClean="0"/>
              <a:t>superficielle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36" y="4725144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Nerf sciatique</a:t>
            </a:r>
            <a:endParaRPr lang="fr-FR" dirty="0">
              <a:solidFill>
                <a:srgbClr val="FFFF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10800000" flipV="1">
            <a:off x="4067944" y="4437112"/>
            <a:ext cx="295232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948264" y="3933056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adducteurs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14" idx="1"/>
          </p:cNvCxnSpPr>
          <p:nvPr/>
        </p:nvCxnSpPr>
        <p:spPr>
          <a:xfrm rot="10800000" flipV="1">
            <a:off x="5724128" y="4117722"/>
            <a:ext cx="1224136" cy="31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043608" y="393305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fémur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1835696" y="3212976"/>
            <a:ext cx="172819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endCxn id="7" idx="2"/>
          </p:cNvCxnSpPr>
          <p:nvPr/>
        </p:nvCxnSpPr>
        <p:spPr>
          <a:xfrm flipV="1">
            <a:off x="1979712" y="4221088"/>
            <a:ext cx="1944216" cy="64807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10800000" flipV="1">
            <a:off x="5076056" y="2204864"/>
            <a:ext cx="165618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563888" y="2996952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cuisse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223428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052736"/>
            <a:ext cx="223061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99592" y="2348880"/>
            <a:ext cx="151035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Quadriceps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/>
              <a:t>Vaste externe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/>
              <a:t>Vaste interne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/>
              <a:t>Crural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/>
              <a:t>Droit antérieur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35896" y="2636912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adducteurs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84168" y="2996952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Biceps</a:t>
            </a:r>
          </a:p>
          <a:p>
            <a:r>
              <a:rPr lang="fr-FR" dirty="0" smtClean="0"/>
              <a:t>crural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860032" y="2996952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>
            <a:off x="3059832" y="2708920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499992" y="3861048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Ischio</a:t>
            </a:r>
            <a:r>
              <a:rPr lang="fr-FR" dirty="0" smtClean="0"/>
              <a:t> jambiers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907704" y="558924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Face antérieure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148064" y="558924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Face postérieure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genou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Articulation entre fémur tibia rotule et péroné</a:t>
            </a:r>
          </a:p>
          <a:p>
            <a:r>
              <a:rPr lang="fr-FR" dirty="0" smtClean="0"/>
              <a:t>Articulation mobile  0 – 140°</a:t>
            </a:r>
          </a:p>
          <a:p>
            <a:r>
              <a:rPr lang="fr-FR" dirty="0" smtClean="0"/>
              <a:t>Flexion - extension seulement </a:t>
            </a:r>
          </a:p>
          <a:p>
            <a:pPr lvl="1"/>
            <a:r>
              <a:rPr lang="fr-FR" dirty="0" smtClean="0"/>
              <a:t>Surfaces articulaire s</a:t>
            </a:r>
          </a:p>
          <a:p>
            <a:pPr lvl="1"/>
            <a:r>
              <a:rPr lang="fr-FR" dirty="0" smtClean="0"/>
              <a:t>Ligaments latéraux (interne et externe)</a:t>
            </a:r>
          </a:p>
          <a:p>
            <a:pPr lvl="1"/>
            <a:r>
              <a:rPr lang="fr-FR" dirty="0" smtClean="0"/>
              <a:t>Ligaments croisés antérieur et postérieur</a:t>
            </a:r>
          </a:p>
          <a:p>
            <a:pPr lvl="1"/>
            <a:r>
              <a:rPr lang="fr-FR" dirty="0" smtClean="0"/>
              <a:t>ménisques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Anatomie genou</a:t>
            </a:r>
            <a:endParaRPr lang="fr-FR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4098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971048" cy="49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339752" y="357301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rotule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796136" y="422108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ménisque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51720" y="2348880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Tendon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quadricipal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64088" y="3356992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Ligament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latéral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52120" y="465313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Plateau tibial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84168" y="299695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Condyle latéral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04048" y="5085184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Tête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Péroné 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Knee ~ close u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3" name="Image 2" descr="Knee ~ close up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4" name="Image 3" descr="Knee ~ close up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  <p:pic>
        <p:nvPicPr>
          <p:cNvPr id="5" name="Image 4" descr="Knee ~ close up(3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0" y="28575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Knee ~ close up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6286500" cy="6286500"/>
          </a:xfrm>
          <a:prstGeom prst="rect">
            <a:avLst/>
          </a:prstGeom>
        </p:spPr>
      </p:pic>
      <p:pic>
        <p:nvPicPr>
          <p:cNvPr id="3" name="Image 2" descr="Knee ~ close up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0648"/>
            <a:ext cx="6286500" cy="6286500"/>
          </a:xfrm>
          <a:prstGeom prst="rect">
            <a:avLst/>
          </a:prstGeom>
        </p:spPr>
      </p:pic>
      <p:pic>
        <p:nvPicPr>
          <p:cNvPr id="4" name="Image 3" descr="Knee ~ close up(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60648"/>
            <a:ext cx="6286500" cy="6286500"/>
          </a:xfrm>
          <a:prstGeom prst="rect">
            <a:avLst/>
          </a:prstGeom>
        </p:spPr>
      </p:pic>
      <p:pic>
        <p:nvPicPr>
          <p:cNvPr id="5" name="Image 4" descr="Knee ~ close up(10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0"/>
            <a:ext cx="3791322" cy="3791322"/>
          </a:xfrm>
          <a:prstGeom prst="rect">
            <a:avLst/>
          </a:prstGeom>
        </p:spPr>
      </p:pic>
      <p:pic>
        <p:nvPicPr>
          <p:cNvPr id="6" name="Image 5" descr="Knee ~ close up(7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16632"/>
            <a:ext cx="6480720" cy="6480720"/>
          </a:xfrm>
          <a:prstGeom prst="rect">
            <a:avLst/>
          </a:prstGeom>
        </p:spPr>
      </p:pic>
      <p:pic>
        <p:nvPicPr>
          <p:cNvPr id="7" name="Image 6" descr="Knee ~ close up(9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88640"/>
            <a:ext cx="6286500" cy="6286500"/>
          </a:xfrm>
          <a:prstGeom prst="rect">
            <a:avLst/>
          </a:prstGeom>
        </p:spPr>
      </p:pic>
      <p:pic>
        <p:nvPicPr>
          <p:cNvPr id="8" name="Image 7" descr="Knee ~ close up(8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88640"/>
            <a:ext cx="62865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 de rachis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783560"/>
            <a:ext cx="4233664" cy="4572000"/>
          </a:xfrm>
        </p:spPr>
        <p:txBody>
          <a:bodyPr>
            <a:normAutofit/>
          </a:bodyPr>
          <a:lstStyle/>
          <a:p>
            <a:r>
              <a:rPr lang="fr-FR" sz="1800" dirty="0" smtClean="0"/>
              <a:t>Constitue l’armature du tronc</a:t>
            </a:r>
          </a:p>
          <a:p>
            <a:r>
              <a:rPr lang="fr-FR" sz="1800" dirty="0" smtClean="0"/>
              <a:t>Souplesse : flexion extension, inclinaison latéral et rotation: distance main sol</a:t>
            </a:r>
          </a:p>
          <a:p>
            <a:r>
              <a:rPr lang="fr-FR" sz="1800" dirty="0" smtClean="0"/>
              <a:t>Rôle protecteur de la moelle épinière </a:t>
            </a:r>
          </a:p>
          <a:p>
            <a:r>
              <a:rPr lang="fr-FR" sz="1800" dirty="0" smtClean="0"/>
              <a:t>Toute fracture ou luxation risque de léser la moelle épinière  ou les nerfs rachidiens</a:t>
            </a:r>
            <a:endParaRPr lang="fr-FR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60648"/>
            <a:ext cx="3171694" cy="43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446825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312287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716016" y="3140968"/>
            <a:ext cx="109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LIGAMENT</a:t>
            </a:r>
          </a:p>
          <a:p>
            <a:r>
              <a:rPr lang="fr-FR" sz="1400" dirty="0" smtClean="0"/>
              <a:t>CROISE</a:t>
            </a:r>
          </a:p>
          <a:p>
            <a:r>
              <a:rPr lang="fr-FR" sz="1400" dirty="0" smtClean="0"/>
              <a:t>ANTERIEUR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3347864" y="3861048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MENISQUE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EXTERNE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47664" y="3501008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MENISQUE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INTERNE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67944" y="5661248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Artère veine nerf poplité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rot="10800000" flipV="1">
            <a:off x="3059832" y="3429000"/>
            <a:ext cx="1584176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2123728" y="4581128"/>
            <a:ext cx="2232248" cy="7920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740352" y="2060848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Tendon</a:t>
            </a:r>
          </a:p>
          <a:p>
            <a:r>
              <a:rPr lang="fr-FR" dirty="0" err="1" smtClean="0"/>
              <a:t>quadricipal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524328" y="3789040"/>
            <a:ext cx="950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Tendon </a:t>
            </a:r>
          </a:p>
          <a:p>
            <a:r>
              <a:rPr lang="fr-FR" dirty="0" smtClean="0"/>
              <a:t>rotulien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rot="16200000" flipV="1">
            <a:off x="7416316" y="3825044"/>
            <a:ext cx="14401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5724128" y="3429000"/>
            <a:ext cx="72008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411760" y="134076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rotule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452320" y="292494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rotule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339752" y="594928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Creux poplité =</a:t>
            </a:r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 rot="5400000" flipH="1" flipV="1">
            <a:off x="2807804" y="5553236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jambe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90456" y="764704"/>
            <a:ext cx="3153544" cy="4464496"/>
          </a:xfrm>
        </p:spPr>
        <p:txBody>
          <a:bodyPr>
            <a:normAutofit/>
          </a:bodyPr>
          <a:lstStyle/>
          <a:p>
            <a:pPr lvl="1"/>
            <a:r>
              <a:rPr lang="fr-FR" sz="2400" b="1" dirty="0" smtClean="0"/>
              <a:t>Tibia</a:t>
            </a:r>
          </a:p>
          <a:p>
            <a:r>
              <a:rPr lang="fr-FR" sz="1800" dirty="0" smtClean="0"/>
              <a:t>Plateaux tibiaux</a:t>
            </a:r>
          </a:p>
          <a:p>
            <a:r>
              <a:rPr lang="fr-FR" sz="1800" dirty="0" smtClean="0"/>
              <a:t>Tubérosité tibiale antérieure</a:t>
            </a:r>
          </a:p>
          <a:p>
            <a:endParaRPr lang="fr-FR" sz="1800" dirty="0" smtClean="0"/>
          </a:p>
          <a:p>
            <a:r>
              <a:rPr lang="fr-FR" sz="1800" dirty="0" smtClean="0"/>
              <a:t>Diaphyse</a:t>
            </a:r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Pilon tibial</a:t>
            </a:r>
          </a:p>
          <a:p>
            <a:r>
              <a:rPr lang="fr-FR" sz="1800" dirty="0" smtClean="0"/>
              <a:t>Malléole interne</a:t>
            </a:r>
            <a:endParaRPr lang="fr-FR" sz="1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1512168" cy="505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rot="10800000">
            <a:off x="5148064" y="692696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>
            <a:off x="4860032" y="105273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83768" y="3140968"/>
            <a:ext cx="223224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0800000" flipV="1">
            <a:off x="5148064" y="4509120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 flipV="1">
            <a:off x="5508104" y="4869160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10800000" flipV="1">
            <a:off x="5148064" y="2708920"/>
            <a:ext cx="93610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99592" y="1556792"/>
            <a:ext cx="1778051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Péroné</a:t>
            </a:r>
            <a:endParaRPr lang="fr-FR" b="1" dirty="0" smtClean="0"/>
          </a:p>
          <a:p>
            <a:r>
              <a:rPr lang="fr-FR" dirty="0" smtClean="0"/>
              <a:t>Tête de péroné</a:t>
            </a:r>
          </a:p>
          <a:p>
            <a:r>
              <a:rPr lang="fr-FR" dirty="0" smtClean="0"/>
              <a:t>Col de péroné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Diaphyse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Malléole externe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2483768" y="980728"/>
            <a:ext cx="180020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2483768" y="1124744"/>
            <a:ext cx="194421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699792" y="5157192"/>
            <a:ext cx="201622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0800000">
            <a:off x="4716016" y="692696"/>
            <a:ext cx="122413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Muscles de la jambe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7736" y="188640"/>
            <a:ext cx="2376264" cy="2592288"/>
          </a:xfrm>
          <a:ln w="3175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fr-FR" sz="2800" b="1" i="1" dirty="0" smtClean="0">
                <a:solidFill>
                  <a:srgbClr val="FFC000"/>
                </a:solidFill>
              </a:rPr>
              <a:t>Avant:</a:t>
            </a:r>
          </a:p>
          <a:p>
            <a:pPr lvl="1"/>
            <a:r>
              <a:rPr lang="fr-FR" sz="1800" dirty="0" smtClean="0"/>
              <a:t>Extenseur pied et  orteils</a:t>
            </a:r>
          </a:p>
          <a:p>
            <a:pPr lvl="1"/>
            <a:r>
              <a:rPr lang="fr-FR" sz="1800" dirty="0" smtClean="0"/>
              <a:t>Artère tibiale antérieure</a:t>
            </a:r>
          </a:p>
          <a:p>
            <a:pPr lvl="1"/>
            <a:r>
              <a:rPr lang="fr-FR" sz="1800" dirty="0" smtClean="0"/>
              <a:t>Nerf  tibial antérieur</a:t>
            </a:r>
          </a:p>
          <a:p>
            <a:pPr lvl="1"/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3779912" y="4869160"/>
            <a:ext cx="396044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916832"/>
            <a:ext cx="505129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avec flèche 12"/>
          <p:cNvCxnSpPr/>
          <p:nvPr/>
        </p:nvCxnSpPr>
        <p:spPr>
          <a:xfrm rot="10800000" flipV="1">
            <a:off x="5004048" y="836712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V="1">
            <a:off x="5508104" y="1124744"/>
            <a:ext cx="194421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10800000" flipV="1">
            <a:off x="5220072" y="1484784"/>
            <a:ext cx="2304256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67544" y="3789040"/>
            <a:ext cx="1544012" cy="12926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rgbClr val="FFC000"/>
                </a:solidFill>
              </a:rPr>
              <a:t>Arrière</a:t>
            </a:r>
          </a:p>
          <a:p>
            <a:r>
              <a:rPr lang="fr-FR" dirty="0" smtClean="0"/>
              <a:t>Muscle triceps</a:t>
            </a:r>
          </a:p>
          <a:p>
            <a:endParaRPr lang="fr-FR" dirty="0" smtClean="0"/>
          </a:p>
          <a:p>
            <a:r>
              <a:rPr lang="fr-FR" dirty="0" smtClean="0"/>
              <a:t>fléchisseurs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1907704" y="4293096"/>
            <a:ext cx="259228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1835696" y="4005064"/>
            <a:ext cx="280831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e libre 26"/>
          <p:cNvSpPr/>
          <p:nvPr/>
        </p:nvSpPr>
        <p:spPr>
          <a:xfrm>
            <a:off x="4263188" y="2005445"/>
            <a:ext cx="1950576" cy="2359306"/>
          </a:xfrm>
          <a:custGeom>
            <a:avLst/>
            <a:gdLst>
              <a:gd name="connsiteX0" fmla="*/ 7476 w 1950576"/>
              <a:gd name="connsiteY0" fmla="*/ 0 h 2359306"/>
              <a:gd name="connsiteX1" fmla="*/ 59430 w 1950576"/>
              <a:gd name="connsiteY1" fmla="*/ 62346 h 2359306"/>
              <a:gd name="connsiteX2" fmla="*/ 121776 w 1950576"/>
              <a:gd name="connsiteY2" fmla="*/ 124691 h 2359306"/>
              <a:gd name="connsiteX3" fmla="*/ 184121 w 1950576"/>
              <a:gd name="connsiteY3" fmla="*/ 166255 h 2359306"/>
              <a:gd name="connsiteX4" fmla="*/ 256857 w 1950576"/>
              <a:gd name="connsiteY4" fmla="*/ 218210 h 2359306"/>
              <a:gd name="connsiteX5" fmla="*/ 277639 w 1950576"/>
              <a:gd name="connsiteY5" fmla="*/ 249382 h 2359306"/>
              <a:gd name="connsiteX6" fmla="*/ 339985 w 1950576"/>
              <a:gd name="connsiteY6" fmla="*/ 270164 h 2359306"/>
              <a:gd name="connsiteX7" fmla="*/ 371157 w 1950576"/>
              <a:gd name="connsiteY7" fmla="*/ 280555 h 2359306"/>
              <a:gd name="connsiteX8" fmla="*/ 402330 w 1950576"/>
              <a:gd name="connsiteY8" fmla="*/ 290946 h 2359306"/>
              <a:gd name="connsiteX9" fmla="*/ 464676 w 1950576"/>
              <a:gd name="connsiteY9" fmla="*/ 322119 h 2359306"/>
              <a:gd name="connsiteX10" fmla="*/ 475067 w 1950576"/>
              <a:gd name="connsiteY10" fmla="*/ 426028 h 2359306"/>
              <a:gd name="connsiteX11" fmla="*/ 485457 w 1950576"/>
              <a:gd name="connsiteY11" fmla="*/ 457200 h 2359306"/>
              <a:gd name="connsiteX12" fmla="*/ 516630 w 1950576"/>
              <a:gd name="connsiteY12" fmla="*/ 561110 h 2359306"/>
              <a:gd name="connsiteX13" fmla="*/ 537412 w 1950576"/>
              <a:gd name="connsiteY13" fmla="*/ 592282 h 2359306"/>
              <a:gd name="connsiteX14" fmla="*/ 547803 w 1950576"/>
              <a:gd name="connsiteY14" fmla="*/ 623455 h 2359306"/>
              <a:gd name="connsiteX15" fmla="*/ 568585 w 1950576"/>
              <a:gd name="connsiteY15" fmla="*/ 810491 h 2359306"/>
              <a:gd name="connsiteX16" fmla="*/ 578976 w 1950576"/>
              <a:gd name="connsiteY16" fmla="*/ 883228 h 2359306"/>
              <a:gd name="connsiteX17" fmla="*/ 589367 w 1950576"/>
              <a:gd name="connsiteY17" fmla="*/ 935182 h 2359306"/>
              <a:gd name="connsiteX18" fmla="*/ 620539 w 1950576"/>
              <a:gd name="connsiteY18" fmla="*/ 1174173 h 2359306"/>
              <a:gd name="connsiteX19" fmla="*/ 651712 w 1950576"/>
              <a:gd name="connsiteY19" fmla="*/ 1194955 h 2359306"/>
              <a:gd name="connsiteX20" fmla="*/ 662103 w 1950576"/>
              <a:gd name="connsiteY20" fmla="*/ 1226128 h 2359306"/>
              <a:gd name="connsiteX21" fmla="*/ 786794 w 1950576"/>
              <a:gd name="connsiteY21" fmla="*/ 1330037 h 2359306"/>
              <a:gd name="connsiteX22" fmla="*/ 817967 w 1950576"/>
              <a:gd name="connsiteY22" fmla="*/ 1361210 h 2359306"/>
              <a:gd name="connsiteX23" fmla="*/ 838748 w 1950576"/>
              <a:gd name="connsiteY23" fmla="*/ 1392382 h 2359306"/>
              <a:gd name="connsiteX24" fmla="*/ 901094 w 1950576"/>
              <a:gd name="connsiteY24" fmla="*/ 1413164 h 2359306"/>
              <a:gd name="connsiteX25" fmla="*/ 994612 w 1950576"/>
              <a:gd name="connsiteY25" fmla="*/ 1454728 h 2359306"/>
              <a:gd name="connsiteX26" fmla="*/ 1025785 w 1950576"/>
              <a:gd name="connsiteY26" fmla="*/ 1465119 h 2359306"/>
              <a:gd name="connsiteX27" fmla="*/ 1108912 w 1950576"/>
              <a:gd name="connsiteY27" fmla="*/ 1496291 h 2359306"/>
              <a:gd name="connsiteX28" fmla="*/ 1181648 w 1950576"/>
              <a:gd name="connsiteY28" fmla="*/ 1589810 h 2359306"/>
              <a:gd name="connsiteX29" fmla="*/ 1192039 w 1950576"/>
              <a:gd name="connsiteY29" fmla="*/ 1620982 h 2359306"/>
              <a:gd name="connsiteX30" fmla="*/ 1212821 w 1950576"/>
              <a:gd name="connsiteY30" fmla="*/ 1652155 h 2359306"/>
              <a:gd name="connsiteX31" fmla="*/ 1223212 w 1950576"/>
              <a:gd name="connsiteY31" fmla="*/ 1683328 h 2359306"/>
              <a:gd name="connsiteX32" fmla="*/ 1243994 w 1950576"/>
              <a:gd name="connsiteY32" fmla="*/ 1724891 h 2359306"/>
              <a:gd name="connsiteX33" fmla="*/ 1295948 w 1950576"/>
              <a:gd name="connsiteY33" fmla="*/ 1787237 h 2359306"/>
              <a:gd name="connsiteX34" fmla="*/ 1368685 w 1950576"/>
              <a:gd name="connsiteY34" fmla="*/ 1859973 h 2359306"/>
              <a:gd name="connsiteX35" fmla="*/ 1451812 w 1950576"/>
              <a:gd name="connsiteY35" fmla="*/ 1953491 h 2359306"/>
              <a:gd name="connsiteX36" fmla="*/ 1451812 w 1950576"/>
              <a:gd name="connsiteY36" fmla="*/ 1953491 h 2359306"/>
              <a:gd name="connsiteX37" fmla="*/ 1482985 w 1950576"/>
              <a:gd name="connsiteY37" fmla="*/ 1995055 h 2359306"/>
              <a:gd name="connsiteX38" fmla="*/ 1545330 w 1950576"/>
              <a:gd name="connsiteY38" fmla="*/ 2036619 h 2359306"/>
              <a:gd name="connsiteX39" fmla="*/ 1555721 w 1950576"/>
              <a:gd name="connsiteY39" fmla="*/ 2067791 h 2359306"/>
              <a:gd name="connsiteX40" fmla="*/ 1649239 w 1950576"/>
              <a:gd name="connsiteY40" fmla="*/ 2150919 h 2359306"/>
              <a:gd name="connsiteX41" fmla="*/ 1711585 w 1950576"/>
              <a:gd name="connsiteY41" fmla="*/ 2213264 h 2359306"/>
              <a:gd name="connsiteX42" fmla="*/ 1742757 w 1950576"/>
              <a:gd name="connsiteY42" fmla="*/ 2244437 h 2359306"/>
              <a:gd name="connsiteX43" fmla="*/ 1784321 w 1950576"/>
              <a:gd name="connsiteY43" fmla="*/ 2275610 h 2359306"/>
              <a:gd name="connsiteX44" fmla="*/ 1836276 w 1950576"/>
              <a:gd name="connsiteY44" fmla="*/ 2317173 h 2359306"/>
              <a:gd name="connsiteX45" fmla="*/ 1877839 w 1950576"/>
              <a:gd name="connsiteY45" fmla="*/ 2348346 h 2359306"/>
              <a:gd name="connsiteX46" fmla="*/ 1950576 w 1950576"/>
              <a:gd name="connsiteY46" fmla="*/ 2358737 h 235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50576" h="2359306">
                <a:moveTo>
                  <a:pt x="7476" y="0"/>
                </a:moveTo>
                <a:cubicBezTo>
                  <a:pt x="26320" y="75377"/>
                  <a:pt x="0" y="14802"/>
                  <a:pt x="59430" y="62346"/>
                </a:cubicBezTo>
                <a:cubicBezTo>
                  <a:pt x="82380" y="80706"/>
                  <a:pt x="97322" y="108388"/>
                  <a:pt x="121776" y="124691"/>
                </a:cubicBezTo>
                <a:cubicBezTo>
                  <a:pt x="142558" y="138546"/>
                  <a:pt x="164140" y="151269"/>
                  <a:pt x="184121" y="166255"/>
                </a:cubicBezTo>
                <a:cubicBezTo>
                  <a:pt x="235676" y="204921"/>
                  <a:pt x="211275" y="187821"/>
                  <a:pt x="256857" y="218210"/>
                </a:cubicBezTo>
                <a:cubicBezTo>
                  <a:pt x="263784" y="228601"/>
                  <a:pt x="267049" y="242763"/>
                  <a:pt x="277639" y="249382"/>
                </a:cubicBezTo>
                <a:cubicBezTo>
                  <a:pt x="296215" y="260992"/>
                  <a:pt x="319203" y="263237"/>
                  <a:pt x="339985" y="270164"/>
                </a:cubicBezTo>
                <a:lnTo>
                  <a:pt x="371157" y="280555"/>
                </a:lnTo>
                <a:cubicBezTo>
                  <a:pt x="381548" y="284019"/>
                  <a:pt x="393216" y="284870"/>
                  <a:pt x="402330" y="290946"/>
                </a:cubicBezTo>
                <a:cubicBezTo>
                  <a:pt x="442617" y="317804"/>
                  <a:pt x="421655" y="307779"/>
                  <a:pt x="464676" y="322119"/>
                </a:cubicBezTo>
                <a:cubicBezTo>
                  <a:pt x="468140" y="356755"/>
                  <a:pt x="469774" y="391624"/>
                  <a:pt x="475067" y="426028"/>
                </a:cubicBezTo>
                <a:cubicBezTo>
                  <a:pt x="476732" y="436853"/>
                  <a:pt x="482448" y="446669"/>
                  <a:pt x="485457" y="457200"/>
                </a:cubicBezTo>
                <a:cubicBezTo>
                  <a:pt x="492717" y="482611"/>
                  <a:pt x="504284" y="542592"/>
                  <a:pt x="516630" y="561110"/>
                </a:cubicBezTo>
                <a:lnTo>
                  <a:pt x="537412" y="592282"/>
                </a:lnTo>
                <a:cubicBezTo>
                  <a:pt x="540876" y="602673"/>
                  <a:pt x="546593" y="612569"/>
                  <a:pt x="547803" y="623455"/>
                </a:cubicBezTo>
                <a:cubicBezTo>
                  <a:pt x="570042" y="823605"/>
                  <a:pt x="539389" y="722905"/>
                  <a:pt x="568585" y="810491"/>
                </a:cubicBezTo>
                <a:cubicBezTo>
                  <a:pt x="572049" y="834737"/>
                  <a:pt x="574950" y="859069"/>
                  <a:pt x="578976" y="883228"/>
                </a:cubicBezTo>
                <a:cubicBezTo>
                  <a:pt x="581879" y="900649"/>
                  <a:pt x="587959" y="917577"/>
                  <a:pt x="589367" y="935182"/>
                </a:cubicBezTo>
                <a:cubicBezTo>
                  <a:pt x="593256" y="983799"/>
                  <a:pt x="562566" y="1116200"/>
                  <a:pt x="620539" y="1174173"/>
                </a:cubicBezTo>
                <a:cubicBezTo>
                  <a:pt x="629370" y="1183004"/>
                  <a:pt x="641321" y="1188028"/>
                  <a:pt x="651712" y="1194955"/>
                </a:cubicBezTo>
                <a:cubicBezTo>
                  <a:pt x="655176" y="1205346"/>
                  <a:pt x="655378" y="1217482"/>
                  <a:pt x="662103" y="1226128"/>
                </a:cubicBezTo>
                <a:cubicBezTo>
                  <a:pt x="781259" y="1379329"/>
                  <a:pt x="666723" y="1209966"/>
                  <a:pt x="786794" y="1330037"/>
                </a:cubicBezTo>
                <a:cubicBezTo>
                  <a:pt x="797185" y="1340428"/>
                  <a:pt x="808559" y="1349921"/>
                  <a:pt x="817967" y="1361210"/>
                </a:cubicBezTo>
                <a:cubicBezTo>
                  <a:pt x="825962" y="1370804"/>
                  <a:pt x="828158" y="1385763"/>
                  <a:pt x="838748" y="1392382"/>
                </a:cubicBezTo>
                <a:cubicBezTo>
                  <a:pt x="857324" y="1403992"/>
                  <a:pt x="882867" y="1401013"/>
                  <a:pt x="901094" y="1413164"/>
                </a:cubicBezTo>
                <a:cubicBezTo>
                  <a:pt x="950494" y="1446097"/>
                  <a:pt x="920420" y="1429997"/>
                  <a:pt x="994612" y="1454728"/>
                </a:cubicBezTo>
                <a:cubicBezTo>
                  <a:pt x="1005003" y="1458192"/>
                  <a:pt x="1016671" y="1459043"/>
                  <a:pt x="1025785" y="1465119"/>
                </a:cubicBezTo>
                <a:cubicBezTo>
                  <a:pt x="1071652" y="1495697"/>
                  <a:pt x="1044712" y="1483451"/>
                  <a:pt x="1108912" y="1496291"/>
                </a:cubicBezTo>
                <a:cubicBezTo>
                  <a:pt x="1135810" y="1523189"/>
                  <a:pt x="1169218" y="1552521"/>
                  <a:pt x="1181648" y="1589810"/>
                </a:cubicBezTo>
                <a:cubicBezTo>
                  <a:pt x="1185112" y="1600201"/>
                  <a:pt x="1187141" y="1611186"/>
                  <a:pt x="1192039" y="1620982"/>
                </a:cubicBezTo>
                <a:cubicBezTo>
                  <a:pt x="1197624" y="1632152"/>
                  <a:pt x="1207236" y="1640985"/>
                  <a:pt x="1212821" y="1652155"/>
                </a:cubicBezTo>
                <a:cubicBezTo>
                  <a:pt x="1217719" y="1661952"/>
                  <a:pt x="1218897" y="1673261"/>
                  <a:pt x="1223212" y="1683328"/>
                </a:cubicBezTo>
                <a:cubicBezTo>
                  <a:pt x="1229314" y="1697565"/>
                  <a:pt x="1236309" y="1711442"/>
                  <a:pt x="1243994" y="1724891"/>
                </a:cubicBezTo>
                <a:cubicBezTo>
                  <a:pt x="1278268" y="1784870"/>
                  <a:pt x="1249661" y="1727725"/>
                  <a:pt x="1295948" y="1787237"/>
                </a:cubicBezTo>
                <a:cubicBezTo>
                  <a:pt x="1354305" y="1862268"/>
                  <a:pt x="1309117" y="1840117"/>
                  <a:pt x="1368685" y="1859973"/>
                </a:cubicBezTo>
                <a:cubicBezTo>
                  <a:pt x="1405769" y="1915600"/>
                  <a:pt x="1380636" y="1882315"/>
                  <a:pt x="1451812" y="1953491"/>
                </a:cubicBezTo>
                <a:lnTo>
                  <a:pt x="1451812" y="1953491"/>
                </a:lnTo>
                <a:cubicBezTo>
                  <a:pt x="1462203" y="1967346"/>
                  <a:pt x="1470041" y="1983549"/>
                  <a:pt x="1482985" y="1995055"/>
                </a:cubicBezTo>
                <a:cubicBezTo>
                  <a:pt x="1501653" y="2011649"/>
                  <a:pt x="1545330" y="2036619"/>
                  <a:pt x="1545330" y="2036619"/>
                </a:cubicBezTo>
                <a:cubicBezTo>
                  <a:pt x="1548794" y="2047010"/>
                  <a:pt x="1548997" y="2059145"/>
                  <a:pt x="1555721" y="2067791"/>
                </a:cubicBezTo>
                <a:cubicBezTo>
                  <a:pt x="1648957" y="2187665"/>
                  <a:pt x="1584240" y="2093142"/>
                  <a:pt x="1649239" y="2150919"/>
                </a:cubicBezTo>
                <a:cubicBezTo>
                  <a:pt x="1671205" y="2170445"/>
                  <a:pt x="1690803" y="2192482"/>
                  <a:pt x="1711585" y="2213264"/>
                </a:cubicBezTo>
                <a:cubicBezTo>
                  <a:pt x="1721976" y="2223655"/>
                  <a:pt x="1731001" y="2235620"/>
                  <a:pt x="1742757" y="2244437"/>
                </a:cubicBezTo>
                <a:cubicBezTo>
                  <a:pt x="1756612" y="2254828"/>
                  <a:pt x="1772075" y="2263364"/>
                  <a:pt x="1784321" y="2275610"/>
                </a:cubicBezTo>
                <a:cubicBezTo>
                  <a:pt x="1831321" y="2322610"/>
                  <a:pt x="1775589" y="2296944"/>
                  <a:pt x="1836276" y="2317173"/>
                </a:cubicBezTo>
                <a:cubicBezTo>
                  <a:pt x="1850130" y="2327564"/>
                  <a:pt x="1861760" y="2341914"/>
                  <a:pt x="1877839" y="2348346"/>
                </a:cubicBezTo>
                <a:cubicBezTo>
                  <a:pt x="1905240" y="2359306"/>
                  <a:pt x="1925423" y="2358737"/>
                  <a:pt x="1950576" y="235873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513425" y="3789040"/>
            <a:ext cx="1630575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Artère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tibio</a:t>
            </a:r>
            <a:r>
              <a:rPr lang="fr-FR" dirty="0" smtClean="0"/>
              <a:t> péronière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 rot="10800000">
            <a:off x="5292080" y="3717032"/>
            <a:ext cx="237626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10800000">
            <a:off x="4788024" y="3645024"/>
            <a:ext cx="28083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10800000" flipV="1">
            <a:off x="5652120" y="2132856"/>
            <a:ext cx="194421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7812360" y="4725144"/>
            <a:ext cx="1207382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Nerf tibial</a:t>
            </a:r>
          </a:p>
          <a:p>
            <a:r>
              <a:rPr lang="fr-FR" dirty="0" smtClean="0"/>
              <a:t> postérieur</a:t>
            </a:r>
            <a:endParaRPr lang="fr-FR" dirty="0"/>
          </a:p>
        </p:txBody>
      </p:sp>
      <p:cxnSp>
        <p:nvCxnSpPr>
          <p:cNvPr id="40" name="Connecteur droit avec flèche 39"/>
          <p:cNvCxnSpPr>
            <a:stCxn id="38" idx="1"/>
          </p:cNvCxnSpPr>
          <p:nvPr/>
        </p:nvCxnSpPr>
        <p:spPr>
          <a:xfrm rot="10800000">
            <a:off x="4932040" y="3789040"/>
            <a:ext cx="2880320" cy="1259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211960" y="285293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tibia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364088" y="3645024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péroné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55576" y="1772816"/>
            <a:ext cx="1351652" cy="10156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rgbClr val="FFC000"/>
                </a:solidFill>
              </a:rPr>
              <a:t>Interne </a:t>
            </a:r>
            <a:endParaRPr lang="fr-FR" b="1" i="1" dirty="0" smtClean="0">
              <a:solidFill>
                <a:srgbClr val="FFC000"/>
              </a:solidFill>
            </a:endParaRPr>
          </a:p>
          <a:p>
            <a:r>
              <a:rPr lang="fr-FR" dirty="0" smtClean="0"/>
              <a:t>Rien (risque </a:t>
            </a:r>
          </a:p>
          <a:p>
            <a:r>
              <a:rPr lang="fr-FR" dirty="0" smtClean="0"/>
              <a:t>Cutané)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979712" y="1988840"/>
            <a:ext cx="187220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rot="5400000">
            <a:off x="5364088" y="836712"/>
            <a:ext cx="1656184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691680" y="3933056"/>
            <a:ext cx="151216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cheville</a:t>
            </a:r>
            <a:endParaRPr lang="fr-F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45852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49924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75856" y="3284984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Malléole interne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3645024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Malléole</a:t>
            </a:r>
          </a:p>
          <a:p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979712" y="328498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pilon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23728" y="378904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astragale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47664" y="6237312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 de face avant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012160" y="6165304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 de face arrière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Vue latérale cheville</a:t>
            </a:r>
            <a:endParaRPr lang="fr-F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62969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265" y="1412776"/>
            <a:ext cx="4489735" cy="44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67544" y="184482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36096" y="184482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71600" y="458112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Calcanéum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16216" y="386104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astragale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51511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3143" y="476672"/>
            <a:ext cx="4890857" cy="473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635896" y="980729"/>
            <a:ext cx="11521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Fléchisseurs</a:t>
            </a:r>
          </a:p>
          <a:p>
            <a:endParaRPr lang="fr-FR" sz="1400" dirty="0" smtClean="0"/>
          </a:p>
          <a:p>
            <a:r>
              <a:rPr lang="fr-FR" sz="1400" dirty="0" smtClean="0"/>
              <a:t>Nerf et</a:t>
            </a:r>
          </a:p>
          <a:p>
            <a:r>
              <a:rPr lang="fr-FR" sz="1400" dirty="0" smtClean="0"/>
              <a:t>Artère tibiale</a:t>
            </a:r>
          </a:p>
          <a:p>
            <a:r>
              <a:rPr lang="fr-FR" sz="1400" dirty="0" smtClean="0"/>
              <a:t>postérieure</a:t>
            </a:r>
            <a:endParaRPr lang="fr-FR" sz="1400" dirty="0"/>
          </a:p>
        </p:txBody>
      </p:sp>
      <p:cxnSp>
        <p:nvCxnSpPr>
          <p:cNvPr id="8" name="Connecteur droit avec flèche 7"/>
          <p:cNvCxnSpPr>
            <a:stCxn id="6" idx="1"/>
          </p:cNvCxnSpPr>
          <p:nvPr/>
        </p:nvCxnSpPr>
        <p:spPr>
          <a:xfrm rot="10800000" flipV="1">
            <a:off x="3491880" y="1565504"/>
            <a:ext cx="144016" cy="495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740352" y="2132856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Ligament</a:t>
            </a:r>
          </a:p>
          <a:p>
            <a:r>
              <a:rPr lang="fr-FR" sz="1600" dirty="0" smtClean="0">
                <a:solidFill>
                  <a:srgbClr val="FFFF00"/>
                </a:solidFill>
              </a:rPr>
              <a:t>Latéral externe</a:t>
            </a:r>
            <a:endParaRPr lang="fr-FR" sz="1600" dirty="0">
              <a:solidFill>
                <a:srgbClr val="FFFF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10800000" flipV="1">
            <a:off x="6516216" y="2564904"/>
            <a:ext cx="1224136" cy="57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23528" y="1340768"/>
            <a:ext cx="1402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Releveurs ou</a:t>
            </a:r>
          </a:p>
          <a:p>
            <a:r>
              <a:rPr lang="fr-FR" dirty="0" smtClean="0"/>
              <a:t>Extenseurs</a:t>
            </a:r>
          </a:p>
          <a:p>
            <a:r>
              <a:rPr lang="fr-FR" dirty="0" smtClean="0"/>
              <a:t>pied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259632" y="1844824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5400000">
            <a:off x="3203848" y="1124744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148064" y="105273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péroniers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475656" y="544522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012160" y="551723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externe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Pied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980728"/>
            <a:ext cx="7772400" cy="1789456"/>
          </a:xfrm>
        </p:spPr>
        <p:txBody>
          <a:bodyPr/>
          <a:lstStyle/>
          <a:p>
            <a:r>
              <a:rPr lang="fr-FR" dirty="0" smtClean="0"/>
              <a:t>Tarse = calcanéum, astragale +  (</a:t>
            </a:r>
            <a:r>
              <a:rPr lang="fr-FR" sz="2000" dirty="0" smtClean="0"/>
              <a:t>scaphoïde tarsien cunéiforme cuboïde</a:t>
            </a:r>
            <a:r>
              <a:rPr lang="fr-FR" dirty="0" smtClean="0"/>
              <a:t> )</a:t>
            </a:r>
          </a:p>
          <a:p>
            <a:r>
              <a:rPr lang="fr-FR" dirty="0" smtClean="0"/>
              <a:t>Avant-pied: métatarses et phalanges</a:t>
            </a:r>
            <a:endParaRPr lang="fr-FR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21000" y="1207592"/>
            <a:ext cx="26289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rot="5400000">
            <a:off x="2483768" y="4005064"/>
            <a:ext cx="3096344" cy="720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195736" y="5013176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</a:rPr>
              <a:t>arrière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32040" y="5085184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</a:rPr>
              <a:t>avant</a:t>
            </a:r>
            <a:endParaRPr lang="fr-FR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Plans de pied</a:t>
            </a:r>
            <a:endParaRPr lang="fr-FR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40806" y="1071562"/>
            <a:ext cx="25934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922667" y="1070221"/>
            <a:ext cx="2365172" cy="46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Vaisseaux 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611560" y="1484784"/>
          <a:ext cx="3816424" cy="471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260648"/>
            <a:ext cx="25336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V="1">
            <a:off x="3707904" y="476672"/>
            <a:ext cx="3456384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3635896" y="1628800"/>
            <a:ext cx="2880320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3563888" y="3068960"/>
            <a:ext cx="273630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491880" y="5589240"/>
            <a:ext cx="273630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Artère de jambes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72816"/>
            <a:ext cx="28083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971600" y="1988840"/>
            <a:ext cx="2571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Artère poplité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Artère tibiale antérieure</a:t>
            </a:r>
          </a:p>
          <a:p>
            <a:endParaRPr lang="fr-FR" dirty="0" smtClean="0"/>
          </a:p>
          <a:p>
            <a:r>
              <a:rPr lang="fr-FR" dirty="0" smtClean="0"/>
              <a:t>Artère tibiale postérieure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627784" y="2132856"/>
            <a:ext cx="316835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419872" y="2996952"/>
            <a:ext cx="20162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563888" y="3645024"/>
            <a:ext cx="23042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rachis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24744"/>
            <a:ext cx="3369568" cy="4572000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 smtClean="0"/>
              <a:t>7 vertèbres cervicales </a:t>
            </a:r>
          </a:p>
          <a:p>
            <a:r>
              <a:rPr lang="fr-FR" sz="2400" dirty="0" smtClean="0"/>
              <a:t>12 vertèbres dorsales</a:t>
            </a:r>
          </a:p>
          <a:p>
            <a:r>
              <a:rPr lang="fr-FR" sz="2400" dirty="0" smtClean="0"/>
              <a:t>5 vertèbres lombaires</a:t>
            </a:r>
          </a:p>
          <a:p>
            <a:r>
              <a:rPr lang="fr-FR" sz="2400" dirty="0" smtClean="0"/>
              <a:t>5 vertèbres sacrées</a:t>
            </a:r>
          </a:p>
          <a:p>
            <a:r>
              <a:rPr lang="fr-FR" sz="2400" dirty="0" smtClean="0"/>
              <a:t>Coccyx </a:t>
            </a:r>
          </a:p>
          <a:p>
            <a:r>
              <a:rPr lang="fr-FR" sz="2400" dirty="0" smtClean="0"/>
              <a:t>2 types de courbures</a:t>
            </a:r>
          </a:p>
          <a:p>
            <a:pPr lvl="1"/>
            <a:r>
              <a:rPr lang="fr-FR" sz="2000" dirty="0" smtClean="0"/>
              <a:t>Lordose cervicale</a:t>
            </a:r>
          </a:p>
          <a:p>
            <a:pPr lvl="1"/>
            <a:r>
              <a:rPr lang="fr-FR" sz="2000" dirty="0" smtClean="0"/>
              <a:t>Cyphose dorsale</a:t>
            </a:r>
          </a:p>
          <a:p>
            <a:pPr lvl="1"/>
            <a:r>
              <a:rPr lang="fr-FR" sz="2000" dirty="0" smtClean="0"/>
              <a:t>Lordose lombaires</a:t>
            </a:r>
          </a:p>
          <a:p>
            <a:pPr lvl="1"/>
            <a:r>
              <a:rPr lang="fr-FR" sz="2000" dirty="0" smtClean="0"/>
              <a:t>Cyphose sacré</a:t>
            </a:r>
            <a:endParaRPr lang="fr-F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92696"/>
            <a:ext cx="45339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668344" y="1556792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7596336" y="3501008"/>
            <a:ext cx="108012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364088" y="2996952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Charnière zone fragile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7020272" y="2204864"/>
            <a:ext cx="72008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164288" y="3429000"/>
            <a:ext cx="43204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Nerf de membre inférieur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87624" y="1340768"/>
          <a:ext cx="7080448" cy="419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864"/>
                <a:gridCol w="2628292"/>
                <a:gridCol w="26282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Plexus </a:t>
                      </a:r>
                      <a:r>
                        <a:rPr lang="fr-FR" baseline="0" dirty="0" smtClean="0"/>
                        <a:t> lombaire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Nerfs sacré ( trous sacrés)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3256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Nerf crural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Nerf sciatique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54464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31696"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Nerf sciatique poplité externe</a:t>
                      </a:r>
                    </a:p>
                    <a:p>
                      <a:pPr algn="ctr"/>
                      <a:r>
                        <a:rPr lang="fr-FR" dirty="0" smtClean="0"/>
                        <a:t>NERF FIBULAIRE</a:t>
                      </a:r>
                      <a:r>
                        <a:rPr lang="fr-FR" baseline="0" dirty="0" smtClean="0"/>
                        <a:t> COMMUN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Nerf sciatique poplité interne </a:t>
                      </a:r>
                    </a:p>
                    <a:p>
                      <a:pPr algn="ctr"/>
                      <a:r>
                        <a:rPr lang="fr-FR" dirty="0" smtClean="0"/>
                        <a:t>NERF TIBIAL</a:t>
                      </a:r>
                      <a:endParaRPr lang="fr-FR" dirty="0"/>
                    </a:p>
                  </a:txBody>
                  <a:tcPr/>
                </a:tc>
              </a:tr>
              <a:tr h="4076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Contraction</a:t>
                      </a:r>
                    </a:p>
                    <a:p>
                      <a:pPr algn="ctr"/>
                      <a:r>
                        <a:rPr lang="fr-FR" dirty="0" smtClean="0"/>
                        <a:t>quadriceps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Contraction extenseur (releveur de pied et des orteils)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Contraction triceps sural et  fléchisseurs des orteils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 flipH="1">
            <a:off x="4572000" y="2348880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796136" y="2348880"/>
            <a:ext cx="108012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004048" y="407707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804248" y="400506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907704" y="2636912"/>
            <a:ext cx="72008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pathologie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Traumatisme rachis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adultes jeunes entre 20 et 35 ans le plus souvent de sexe masculin</a:t>
            </a:r>
          </a:p>
          <a:p>
            <a:r>
              <a:rPr lang="fr-FR" dirty="0" smtClean="0"/>
              <a:t>Un second pic entre 60 et 70 ans (tassement)</a:t>
            </a:r>
          </a:p>
          <a:p>
            <a:r>
              <a:rPr lang="fr-FR" dirty="0" smtClean="0"/>
              <a:t>Cause : AVP, défenestration, chute ,accident de sport </a:t>
            </a:r>
          </a:p>
          <a:p>
            <a:r>
              <a:rPr lang="fr-FR" dirty="0" smtClean="0"/>
              <a:t>Dix à 15 % des traumatisés du rachis s'accompagnent d'un déficit neurologique radiculaire ou médullaire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examens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Toute douleur rachidienne ou patient dans le coma est susceptible d’avoir un trauma rachidien </a:t>
            </a:r>
          </a:p>
          <a:p>
            <a:r>
              <a:rPr lang="fr-FR" dirty="0" smtClean="0"/>
              <a:t>Examens clinique, neurologique</a:t>
            </a:r>
          </a:p>
          <a:p>
            <a:r>
              <a:rPr lang="fr-FR" dirty="0" smtClean="0"/>
              <a:t>Radiographie standard face et profil</a:t>
            </a:r>
          </a:p>
          <a:p>
            <a:r>
              <a:rPr lang="fr-FR" dirty="0" smtClean="0"/>
              <a:t>Scanner ou IRM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mécanisme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 Flexion </a:t>
            </a:r>
          </a:p>
          <a:p>
            <a:r>
              <a:rPr lang="fr-FR" sz="2400" dirty="0" smtClean="0"/>
              <a:t>B Flexion et distraction</a:t>
            </a:r>
          </a:p>
          <a:p>
            <a:r>
              <a:rPr lang="fr-FR" sz="2400" dirty="0" smtClean="0"/>
              <a:t>C  Rotation </a:t>
            </a:r>
          </a:p>
          <a:p>
            <a:endParaRPr lang="fr-FR" sz="2400" dirty="0" smtClean="0"/>
          </a:p>
          <a:p>
            <a:pPr lvl="1"/>
            <a:r>
              <a:rPr lang="fr-FR" sz="2400" dirty="0" smtClean="0">
                <a:solidFill>
                  <a:srgbClr val="FFFF00"/>
                </a:solidFill>
              </a:rPr>
              <a:t>A=non neurologique</a:t>
            </a:r>
          </a:p>
          <a:p>
            <a:pPr lvl="1"/>
            <a:endParaRPr lang="fr-FR" sz="2400" dirty="0" smtClean="0">
              <a:solidFill>
                <a:srgbClr val="FFFF00"/>
              </a:solidFill>
            </a:endParaRPr>
          </a:p>
          <a:p>
            <a:pPr lvl="1"/>
            <a:r>
              <a:rPr lang="fr-FR" sz="2400" dirty="0" smtClean="0">
                <a:solidFill>
                  <a:srgbClr val="FFFF00"/>
                </a:solidFill>
              </a:rPr>
              <a:t>B+C=  neurologique car provoque instabilité de rachis</a:t>
            </a:r>
            <a:endParaRPr lang="fr-FR" sz="2000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5169" y="1124744"/>
            <a:ext cx="463883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Type de lésion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7772400" cy="4572000"/>
          </a:xfrm>
        </p:spPr>
        <p:txBody>
          <a:bodyPr/>
          <a:lstStyle/>
          <a:p>
            <a:r>
              <a:rPr lang="fr-FR" dirty="0" smtClean="0"/>
              <a:t>Lésion stable</a:t>
            </a:r>
          </a:p>
          <a:p>
            <a:pPr lvl="1"/>
            <a:r>
              <a:rPr lang="fr-FR" dirty="0" smtClean="0"/>
              <a:t>Entorse bénigne cervicale </a:t>
            </a:r>
          </a:p>
          <a:p>
            <a:pPr lvl="1"/>
            <a:r>
              <a:rPr lang="fr-FR" dirty="0" smtClean="0"/>
              <a:t>Tassement  du corps vertébral </a:t>
            </a:r>
          </a:p>
          <a:p>
            <a:pPr lvl="1"/>
            <a:r>
              <a:rPr lang="fr-FR" dirty="0" smtClean="0"/>
              <a:t>Fractures des apophyses  épineuses</a:t>
            </a:r>
          </a:p>
          <a:p>
            <a:r>
              <a:rPr lang="fr-FR" dirty="0" smtClean="0"/>
              <a:t>Lésion instable</a:t>
            </a:r>
          </a:p>
          <a:p>
            <a:pPr lvl="1"/>
            <a:r>
              <a:rPr lang="fr-FR" dirty="0" smtClean="0"/>
              <a:t>Fractures des apophyse articulaires</a:t>
            </a:r>
          </a:p>
          <a:p>
            <a:pPr lvl="1"/>
            <a:r>
              <a:rPr lang="fr-FR" dirty="0" smtClean="0"/>
              <a:t>Fractures  déplacées </a:t>
            </a:r>
          </a:p>
          <a:p>
            <a:pPr lvl="1"/>
            <a:r>
              <a:rPr lang="fr-FR" dirty="0" smtClean="0"/>
              <a:t> entorses graves cervicales</a:t>
            </a:r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Entorse bénigne cervicale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5373216"/>
            <a:ext cx="7772400" cy="637328"/>
          </a:xfrm>
        </p:spPr>
        <p:txBody>
          <a:bodyPr/>
          <a:lstStyle/>
          <a:p>
            <a:r>
              <a:rPr lang="fr-FR" dirty="0" smtClean="0"/>
              <a:t>Entorse bénigne		entorse grave</a:t>
            </a:r>
            <a:endParaRPr lang="fr-FR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3962400" cy="2552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72816"/>
            <a:ext cx="2232248" cy="260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lèche vers le bas 5"/>
          <p:cNvSpPr/>
          <p:nvPr/>
        </p:nvSpPr>
        <p:spPr>
          <a:xfrm rot="11200260">
            <a:off x="6216241" y="2841848"/>
            <a:ext cx="288032" cy="2098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Luxation rachis cervical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69358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3168352" cy="405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 rot="16200000" flipH="1">
            <a:off x="1691680" y="2996952"/>
            <a:ext cx="122413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rot="5400000">
            <a:off x="2375756" y="4401108"/>
            <a:ext cx="72008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Tassement corps vertébral 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83908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355976" cy="29601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complexe BURST</a:t>
            </a:r>
            <a:endParaRPr lang="fr-F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264696" cy="406836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051720" y="5517232"/>
            <a:ext cx="5232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Recul du mur postérieur fermeture du canal rachidien</a:t>
            </a:r>
          </a:p>
          <a:p>
            <a:r>
              <a:rPr lang="fr-FR" dirty="0" smtClean="0"/>
              <a:t>= signe neurologique 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012160" y="3429000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Vue latéral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772816"/>
            <a:ext cx="4233664" cy="4582744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Partie antérieure </a:t>
            </a:r>
            <a:r>
              <a:rPr lang="fr-FR" sz="2400" dirty="0" smtClean="0"/>
              <a:t>: </a:t>
            </a:r>
          </a:p>
          <a:p>
            <a:pPr lvl="1"/>
            <a:r>
              <a:rPr lang="fr-FR" sz="2000" dirty="0" smtClean="0"/>
              <a:t>Le corps vertébral</a:t>
            </a:r>
          </a:p>
          <a:p>
            <a:pPr lvl="1"/>
            <a:r>
              <a:rPr lang="fr-FR" sz="2000" dirty="0" smtClean="0"/>
              <a:t>Les disques vertébraux</a:t>
            </a:r>
          </a:p>
          <a:p>
            <a:r>
              <a:rPr lang="fr-FR" sz="2400" u="sng" dirty="0" smtClean="0"/>
              <a:t>Partie postérieure :</a:t>
            </a:r>
          </a:p>
          <a:p>
            <a:pPr lvl="1"/>
            <a:r>
              <a:rPr lang="fr-FR" sz="2000" dirty="0" smtClean="0"/>
              <a:t>Les apophyses articulaires </a:t>
            </a:r>
          </a:p>
          <a:p>
            <a:pPr lvl="1"/>
            <a:r>
              <a:rPr lang="fr-FR" sz="2000" dirty="0" smtClean="0"/>
              <a:t>Les apophyses transverses</a:t>
            </a:r>
          </a:p>
          <a:p>
            <a:pPr lvl="1"/>
            <a:r>
              <a:rPr lang="fr-FR" sz="2000" dirty="0" smtClean="0"/>
              <a:t>Les apophyses épineuses </a:t>
            </a:r>
          </a:p>
          <a:p>
            <a:pPr lvl="1"/>
            <a:r>
              <a:rPr lang="fr-FR" sz="2000" dirty="0" smtClean="0"/>
              <a:t>Trous conjugaisons</a:t>
            </a:r>
          </a:p>
          <a:p>
            <a:pPr lvl="1"/>
            <a:r>
              <a:rPr lang="fr-FR" sz="2000" dirty="0" smtClean="0"/>
              <a:t>Canal rachidien</a:t>
            </a:r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605" y="1412776"/>
            <a:ext cx="29311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V="1">
            <a:off x="3779912" y="2348880"/>
            <a:ext cx="194421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4211960" y="2780928"/>
            <a:ext cx="136815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4499992" y="2780928"/>
            <a:ext cx="230425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572000" y="2852936"/>
            <a:ext cx="2880320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499992" y="3068960"/>
            <a:ext cx="324036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4139952" y="3356992"/>
            <a:ext cx="2592288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H="1">
            <a:off x="4716016" y="2780928"/>
            <a:ext cx="3600400" cy="14401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6200000" flipV="1">
            <a:off x="5184068" y="2816932"/>
            <a:ext cx="3672408" cy="14401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516216" y="4941168"/>
            <a:ext cx="186621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Canal rachidien</a:t>
            </a:r>
          </a:p>
          <a:p>
            <a:r>
              <a:rPr lang="fr-FR" dirty="0" smtClean="0"/>
              <a:t>= moelle épinière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luxation 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980728"/>
            <a:ext cx="309367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482441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rot="5400000">
            <a:off x="6444208" y="2204864"/>
            <a:ext cx="2016224" cy="1440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 flipH="1">
            <a:off x="6012160" y="4365104"/>
            <a:ext cx="1800200" cy="2160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Signe neurologique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783560"/>
            <a:ext cx="8229600" cy="4572000"/>
          </a:xfrm>
        </p:spPr>
        <p:txBody>
          <a:bodyPr/>
          <a:lstStyle/>
          <a:p>
            <a:r>
              <a:rPr lang="fr-FR" dirty="0" smtClean="0"/>
              <a:t>Correspond au niveau de la lésion</a:t>
            </a:r>
          </a:p>
          <a:p>
            <a:r>
              <a:rPr lang="fr-FR" dirty="0" smtClean="0"/>
              <a:t>C1 C2		mortel</a:t>
            </a:r>
          </a:p>
          <a:p>
            <a:r>
              <a:rPr lang="fr-FR" dirty="0" smtClean="0"/>
              <a:t>C5 		tétraplégie</a:t>
            </a:r>
          </a:p>
          <a:p>
            <a:r>
              <a:rPr lang="fr-FR" dirty="0" smtClean="0"/>
              <a:t>T5			paraplégie</a:t>
            </a:r>
          </a:p>
          <a:p>
            <a:r>
              <a:rPr lang="fr-FR" dirty="0" smtClean="0"/>
              <a:t>L2			signe membre inférieure</a:t>
            </a:r>
          </a:p>
          <a:p>
            <a:r>
              <a:rPr lang="fr-FR" dirty="0" smtClean="0"/>
              <a:t>Type de déficit</a:t>
            </a:r>
          </a:p>
          <a:p>
            <a:pPr lvl="1"/>
            <a:r>
              <a:rPr lang="fr-FR" dirty="0" smtClean="0"/>
              <a:t> Anesthésie, paralysie, troubles sphinctériens (incontinence urinaire et fécale) 		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Exemples 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349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96819" marR="96819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6819" marR="96819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6819" marR="96819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6819" marR="96819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Flexion du coude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C5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Flexion de la hanche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L2</a:t>
                      </a:r>
                    </a:p>
                  </a:txBody>
                  <a:tcPr marL="40341" marR="40341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Extension du poignet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C6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Extension du genou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L3</a:t>
                      </a:r>
                    </a:p>
                  </a:txBody>
                  <a:tcPr marL="40341" marR="40341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Extension du coude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C7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Flexion dorsale du pied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L4</a:t>
                      </a:r>
                    </a:p>
                  </a:txBody>
                  <a:tcPr marL="40341" marR="40341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Flexion de P3 3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doigt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C8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Extension du gros orteil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L5</a:t>
                      </a:r>
                    </a:p>
                  </a:txBody>
                  <a:tcPr marL="40341" marR="40341" marT="38100" marB="3810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Abduction du 5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 doigt 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T1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Flexion plantaire</a:t>
                      </a:r>
                    </a:p>
                  </a:txBody>
                  <a:tcPr marL="40341" marR="40341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S1</a:t>
                      </a:r>
                    </a:p>
                  </a:txBody>
                  <a:tcPr marL="40341" marR="40341" marT="38100" marB="3810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Conduit à tenir si atteinte médullaire</a:t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755576" y="126876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Précaution: lit plan dur, pas de flexion du tronc</a:t>
            </a:r>
          </a:p>
          <a:p>
            <a:r>
              <a:rPr lang="fr-FR" dirty="0" smtClean="0"/>
              <a:t>Fonctionnel: repos, collier ou ceinture lombaire</a:t>
            </a:r>
          </a:p>
          <a:p>
            <a:r>
              <a:rPr lang="fr-FR" dirty="0" smtClean="0"/>
              <a:t>Orthopédique: plâtre ou corset rigide</a:t>
            </a:r>
          </a:p>
          <a:p>
            <a:r>
              <a:rPr lang="fr-FR" dirty="0" smtClean="0"/>
              <a:t>Chirurgical: ostéosynthèse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9" name="Picture 7" descr="Sans titre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12976"/>
            <a:ext cx="3600450" cy="31099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53956" name="Picture 4" descr="Sans titre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3375"/>
            <a:ext cx="3313112" cy="2562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53957" name="Picture 5" descr="Sans titr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813" y="333375"/>
            <a:ext cx="3411537" cy="27384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53961" name="Picture 9" descr="Sans titre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429000"/>
            <a:ext cx="4470400" cy="28321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115616" y="2420888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Collier mousse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3789040"/>
            <a:ext cx="101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Minerve </a:t>
            </a:r>
          </a:p>
          <a:p>
            <a:r>
              <a:rPr lang="fr-FR" dirty="0" smtClean="0"/>
              <a:t>C3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72000" y="5934670"/>
            <a:ext cx="30963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Orthèse 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Occipito</a:t>
            </a:r>
            <a:r>
              <a:rPr lang="fr-FR" dirty="0" smtClean="0">
                <a:solidFill>
                  <a:schemeClr val="bg1"/>
                </a:solidFill>
              </a:rPr>
              <a:t>  sternale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C4 (traction anti rotatoire)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Plâtre </a:t>
            </a:r>
            <a:r>
              <a:rPr lang="fr-FR" dirty="0" err="1" smtClean="0"/>
              <a:t>thoraco</a:t>
            </a:r>
            <a:r>
              <a:rPr lang="fr-FR" dirty="0" smtClean="0"/>
              <a:t> lombaire</a:t>
            </a:r>
            <a:endParaRPr lang="fr-FR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30417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12776"/>
            <a:ext cx="4267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Entorse grave</a:t>
            </a:r>
            <a:endParaRPr lang="fr-F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07285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</a:t>
            </a:r>
            <a:r>
              <a:rPr lang="fr-FR" dirty="0" err="1" smtClean="0"/>
              <a:t>thoracolombaire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56792"/>
            <a:ext cx="3384376" cy="462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anneau pelvien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27584" y="126876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Atteinte os iliaque sacrum </a:t>
            </a:r>
          </a:p>
          <a:p>
            <a:r>
              <a:rPr lang="fr-FR" dirty="0" smtClean="0"/>
              <a:t>Deux types de mécanismes:</a:t>
            </a:r>
          </a:p>
          <a:p>
            <a:pPr lvl="1"/>
            <a:r>
              <a:rPr lang="fr-FR" dirty="0" smtClean="0"/>
              <a:t>Polytraumatisé: à haute énergie, patient jeune </a:t>
            </a:r>
          </a:p>
          <a:p>
            <a:pPr lvl="1"/>
            <a:r>
              <a:rPr lang="fr-FR" dirty="0" smtClean="0"/>
              <a:t>Patient âgé : chute banale, </a:t>
            </a:r>
          </a:p>
          <a:p>
            <a:r>
              <a:rPr lang="fr-FR" dirty="0" smtClean="0"/>
              <a:t>Mécanisme:</a:t>
            </a:r>
          </a:p>
          <a:p>
            <a:pPr lvl="1"/>
            <a:r>
              <a:rPr lang="fr-FR" dirty="0" smtClean="0"/>
              <a:t>Ouverture: rotation externe: tableau de bord</a:t>
            </a:r>
          </a:p>
          <a:p>
            <a:pPr lvl="1"/>
            <a:r>
              <a:rPr lang="fr-FR" dirty="0" smtClean="0"/>
              <a:t>Choc latéral: piéton renversé </a:t>
            </a:r>
          </a:p>
          <a:p>
            <a:pPr lvl="1"/>
            <a:r>
              <a:rPr lang="fr-FR" dirty="0" smtClean="0"/>
              <a:t>Cisaillement vertical : défénestration </a:t>
            </a:r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ertebral column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32656"/>
            <a:ext cx="4727426" cy="4727426"/>
          </a:xfrm>
          <a:prstGeom prst="rect">
            <a:avLst/>
          </a:prstGeom>
        </p:spPr>
      </p:pic>
      <p:pic>
        <p:nvPicPr>
          <p:cNvPr id="3" name="Image 2" descr="Vertebral column(9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88640"/>
            <a:ext cx="4871442" cy="4871442"/>
          </a:xfrm>
          <a:prstGeom prst="rect">
            <a:avLst/>
          </a:prstGeom>
        </p:spPr>
      </p:pic>
      <p:pic>
        <p:nvPicPr>
          <p:cNvPr id="4" name="Image 3" descr="Vertebral colum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4608512" cy="4608512"/>
          </a:xfrm>
          <a:prstGeom prst="rect">
            <a:avLst/>
          </a:prstGeom>
        </p:spPr>
      </p:pic>
      <p:pic>
        <p:nvPicPr>
          <p:cNvPr id="5" name="Image 4" descr="Vertebral column(3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2656"/>
            <a:ext cx="4655418" cy="4655418"/>
          </a:xfrm>
          <a:prstGeom prst="rect">
            <a:avLst/>
          </a:prstGeom>
        </p:spPr>
      </p:pic>
      <p:pic>
        <p:nvPicPr>
          <p:cNvPr id="6" name="Image 5" descr="Vertebral column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2656"/>
            <a:ext cx="4727426" cy="4727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Fracture de cadre obturateur</a:t>
            </a:r>
            <a:br>
              <a:rPr lang="fr-FR" dirty="0" smtClean="0"/>
            </a:br>
            <a:r>
              <a:rPr lang="fr-FR" dirty="0" smtClean="0"/>
              <a:t>BENIGNE </a:t>
            </a:r>
            <a:endParaRPr lang="fr-FR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7979" y="1882775"/>
            <a:ext cx="6088042" cy="4572000"/>
          </a:xfrm>
        </p:spPr>
      </p:pic>
      <p:cxnSp>
        <p:nvCxnSpPr>
          <p:cNvPr id="6" name="Connecteur droit avec flèche 5"/>
          <p:cNvCxnSpPr/>
          <p:nvPr/>
        </p:nvCxnSpPr>
        <p:spPr>
          <a:xfrm rot="5400000">
            <a:off x="3959932" y="3032956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6200000" flipV="1">
            <a:off x="4355976" y="5085184"/>
            <a:ext cx="86409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851920" y="580526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Patient âgé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Haute énergie / </a:t>
            </a:r>
            <a:r>
              <a:rPr lang="fr-FR" dirty="0" smtClean="0">
                <a:solidFill>
                  <a:srgbClr val="FF0000"/>
                </a:solidFill>
              </a:rPr>
              <a:t>TRES GRAVE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556792"/>
            <a:ext cx="619554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Atteinte sacro-iliaque </a:t>
            </a:r>
            <a:endParaRPr lang="fr-FR" dirty="0"/>
          </a:p>
        </p:txBody>
      </p:sp>
      <p:pic>
        <p:nvPicPr>
          <p:cNvPr id="4" name="Picture 8" descr="cisaillement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7"/>
            <a:ext cx="4392488" cy="3424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2692" y="1700808"/>
            <a:ext cx="4501308" cy="29523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Connecteur droit avec flèche 6"/>
          <p:cNvCxnSpPr/>
          <p:nvPr/>
        </p:nvCxnSpPr>
        <p:spPr>
          <a:xfrm rot="16200000" flipV="1">
            <a:off x="1367644" y="3825044"/>
            <a:ext cx="187220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èche vers le haut 7"/>
          <p:cNvSpPr/>
          <p:nvPr/>
        </p:nvSpPr>
        <p:spPr>
          <a:xfrm>
            <a:off x="683568" y="2780928"/>
            <a:ext cx="360040" cy="13681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788024" y="465313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Cisaillement vertical </a:t>
            </a:r>
            <a:endParaRPr lang="fr-FR" sz="2400" dirty="0"/>
          </a:p>
        </p:txBody>
      </p:sp>
      <p:sp>
        <p:nvSpPr>
          <p:cNvPr id="10" name="Ellipse 9"/>
          <p:cNvSpPr/>
          <p:nvPr/>
        </p:nvSpPr>
        <p:spPr>
          <a:xfrm>
            <a:off x="7452320" y="2348880"/>
            <a:ext cx="57606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gravité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Patient stable: </a:t>
            </a:r>
          </a:p>
          <a:p>
            <a:pPr lvl="1"/>
            <a:r>
              <a:rPr lang="fr-FR" dirty="0" smtClean="0"/>
              <a:t>Fracture parcellaire</a:t>
            </a:r>
          </a:p>
          <a:p>
            <a:pPr lvl="1"/>
            <a:r>
              <a:rPr lang="fr-FR" dirty="0" smtClean="0"/>
              <a:t>Cadre obturateur</a:t>
            </a:r>
          </a:p>
          <a:p>
            <a:r>
              <a:rPr lang="fr-FR" dirty="0" smtClean="0"/>
              <a:t>Patient instable</a:t>
            </a:r>
          </a:p>
          <a:p>
            <a:pPr lvl="1"/>
            <a:r>
              <a:rPr lang="fr-FR" dirty="0" smtClean="0"/>
              <a:t>Atteinte de sacrum ou articulation sacro-iliaque</a:t>
            </a:r>
          </a:p>
          <a:p>
            <a:pPr lvl="1"/>
            <a:r>
              <a:rPr lang="fr-FR" dirty="0" err="1" smtClean="0"/>
              <a:t>Dysjonction</a:t>
            </a:r>
            <a:r>
              <a:rPr lang="fr-FR" dirty="0" smtClean="0"/>
              <a:t> de la symphyse pubienne</a:t>
            </a:r>
          </a:p>
          <a:p>
            <a:pPr lvl="2"/>
            <a:r>
              <a:rPr lang="fr-FR" sz="2800" b="1" dirty="0" smtClean="0">
                <a:solidFill>
                  <a:srgbClr val="FF0000"/>
                </a:solidFill>
              </a:rPr>
              <a:t>Risque mortel ou des séquelles graves 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en urgence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9"/>
            <a:ext cx="418052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527" y="1844824"/>
            <a:ext cx="42564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Ostéosynthèse fracture complexe de bassin</a:t>
            </a:r>
            <a:endParaRPr lang="fr-FR" dirty="0"/>
          </a:p>
        </p:txBody>
      </p:sp>
      <p:pic>
        <p:nvPicPr>
          <p:cNvPr id="4" name="Picture 4" descr="DSCN348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5561704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5500702"/>
            <a:ext cx="940304" cy="117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cap="all" dirty="0" smtClean="0">
                <a:solidFill>
                  <a:schemeClr val="accent6">
                    <a:lumMod val="50000"/>
                  </a:schemeClr>
                </a:solidFill>
              </a:rPr>
              <a:t>Fracture de col de fémur</a:t>
            </a:r>
            <a:endParaRPr lang="fr-FR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Chaque année en France, est opéré, en urgence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60 000 </a:t>
            </a:r>
            <a:r>
              <a:rPr lang="fr-FR" b="1" dirty="0" smtClean="0"/>
              <a:t>fractures du col du fémur (Enquête SFAR) dont 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8800</a:t>
            </a:r>
            <a:r>
              <a:rPr lang="fr-FR" b="1" dirty="0" smtClean="0"/>
              <a:t> décèdent dans les 6 premiers mois </a:t>
            </a:r>
          </a:p>
          <a:p>
            <a:pPr lvl="1"/>
            <a:r>
              <a:rPr lang="fr-FR" b="1" dirty="0" smtClean="0"/>
              <a:t> </a:t>
            </a:r>
            <a:r>
              <a:rPr lang="fr-FR" b="1" dirty="0" smtClean="0">
                <a:solidFill>
                  <a:srgbClr val="FFC000"/>
                </a:solidFill>
              </a:rPr>
              <a:t>19 000 </a:t>
            </a:r>
            <a:r>
              <a:rPr lang="fr-FR" b="1" dirty="0" smtClean="0"/>
              <a:t>ne rentreront jamais à leur domicile</a:t>
            </a:r>
          </a:p>
          <a:p>
            <a:r>
              <a:rPr lang="fr-FR" b="1" dirty="0" smtClean="0"/>
              <a:t>un tournant évolutif dans l’avenir d’une personne âgée jusqu’alors bien portante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47248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Vascularisation tête fémorale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256584" cy="52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084168" y="2636912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Lésion tête fémorale</a:t>
            </a:r>
          </a:p>
          <a:p>
            <a:r>
              <a:rPr lang="fr-FR" dirty="0" smtClean="0"/>
              <a:t>=lésion artère circonflexe </a:t>
            </a:r>
          </a:p>
          <a:p>
            <a:r>
              <a:rPr lang="fr-FR" dirty="0" smtClean="0"/>
              <a:t>=nécrose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04248" y="386104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Artère circonflexe 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Connecteur droit avec flèche 7"/>
          <p:cNvCxnSpPr>
            <a:stCxn id="6" idx="1"/>
          </p:cNvCxnSpPr>
          <p:nvPr/>
        </p:nvCxnSpPr>
        <p:spPr>
          <a:xfrm rot="10800000" flipV="1">
            <a:off x="5796136" y="4045714"/>
            <a:ext cx="1008112" cy="175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7772400" cy="1362456"/>
          </a:xfrm>
        </p:spPr>
        <p:txBody>
          <a:bodyPr/>
          <a:lstStyle/>
          <a:p>
            <a:pPr algn="ctr"/>
            <a:r>
              <a:rPr lang="fr-FR" dirty="0" smtClean="0"/>
              <a:t>Formes cliniques: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415333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Fractures  cervicales  vraies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Fracture per trochantérienne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Fracture sous trochantérienne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Fracture  </a:t>
            </a:r>
            <a:r>
              <a:rPr lang="fr-FR" dirty="0" err="1" smtClean="0">
                <a:solidFill>
                  <a:schemeClr val="tx1"/>
                </a:solidFill>
              </a:rPr>
              <a:t>trochantero</a:t>
            </a:r>
            <a:r>
              <a:rPr lang="fr-FR" dirty="0" smtClean="0">
                <a:solidFill>
                  <a:schemeClr val="tx1"/>
                </a:solidFill>
              </a:rPr>
              <a:t> diaphysaire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285992"/>
            <a:ext cx="3214710" cy="374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>
            <a:off x="4000496" y="3000372"/>
            <a:ext cx="2571768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286248" y="4365104"/>
            <a:ext cx="1797920" cy="135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788024" y="4581128"/>
            <a:ext cx="1801910" cy="776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/>
          <p:nvPr/>
        </p:nvCxnSpPr>
        <p:spPr>
          <a:xfrm flipV="1">
            <a:off x="4286248" y="3500438"/>
            <a:ext cx="2000264" cy="2143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6684135" y="3129566"/>
            <a:ext cx="399245" cy="490438"/>
          </a:xfrm>
          <a:custGeom>
            <a:avLst/>
            <a:gdLst>
              <a:gd name="connsiteX0" fmla="*/ 0 w 399245"/>
              <a:gd name="connsiteY0" fmla="*/ 0 h 490438"/>
              <a:gd name="connsiteX1" fmla="*/ 12879 w 399245"/>
              <a:gd name="connsiteY1" fmla="*/ 64395 h 490438"/>
              <a:gd name="connsiteX2" fmla="*/ 25758 w 399245"/>
              <a:gd name="connsiteY2" fmla="*/ 103031 h 490438"/>
              <a:gd name="connsiteX3" fmla="*/ 64395 w 399245"/>
              <a:gd name="connsiteY3" fmla="*/ 115910 h 490438"/>
              <a:gd name="connsiteX4" fmla="*/ 90152 w 399245"/>
              <a:gd name="connsiteY4" fmla="*/ 154547 h 490438"/>
              <a:gd name="connsiteX5" fmla="*/ 103031 w 399245"/>
              <a:gd name="connsiteY5" fmla="*/ 206062 h 490438"/>
              <a:gd name="connsiteX6" fmla="*/ 180304 w 399245"/>
              <a:gd name="connsiteY6" fmla="*/ 257578 h 490438"/>
              <a:gd name="connsiteX7" fmla="*/ 244699 w 399245"/>
              <a:gd name="connsiteY7" fmla="*/ 309093 h 490438"/>
              <a:gd name="connsiteX8" fmla="*/ 270457 w 399245"/>
              <a:gd name="connsiteY8" fmla="*/ 347730 h 490438"/>
              <a:gd name="connsiteX9" fmla="*/ 309093 w 399245"/>
              <a:gd name="connsiteY9" fmla="*/ 373488 h 490438"/>
              <a:gd name="connsiteX10" fmla="*/ 334851 w 399245"/>
              <a:gd name="connsiteY10" fmla="*/ 425003 h 490438"/>
              <a:gd name="connsiteX11" fmla="*/ 386366 w 399245"/>
              <a:gd name="connsiteY11" fmla="*/ 489397 h 490438"/>
              <a:gd name="connsiteX12" fmla="*/ 399245 w 399245"/>
              <a:gd name="connsiteY12" fmla="*/ 489397 h 49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245" h="490438">
                <a:moveTo>
                  <a:pt x="0" y="0"/>
                </a:moveTo>
                <a:cubicBezTo>
                  <a:pt x="4293" y="21465"/>
                  <a:pt x="7570" y="43159"/>
                  <a:pt x="12879" y="64395"/>
                </a:cubicBezTo>
                <a:cubicBezTo>
                  <a:pt x="16172" y="77565"/>
                  <a:pt x="16159" y="93432"/>
                  <a:pt x="25758" y="103031"/>
                </a:cubicBezTo>
                <a:cubicBezTo>
                  <a:pt x="35358" y="112630"/>
                  <a:pt x="51516" y="111617"/>
                  <a:pt x="64395" y="115910"/>
                </a:cubicBezTo>
                <a:cubicBezTo>
                  <a:pt x="72981" y="128789"/>
                  <a:pt x="84055" y="140320"/>
                  <a:pt x="90152" y="154547"/>
                </a:cubicBezTo>
                <a:cubicBezTo>
                  <a:pt x="97124" y="170816"/>
                  <a:pt x="91375" y="192741"/>
                  <a:pt x="103031" y="206062"/>
                </a:cubicBezTo>
                <a:cubicBezTo>
                  <a:pt x="123416" y="229360"/>
                  <a:pt x="180304" y="257578"/>
                  <a:pt x="180304" y="257578"/>
                </a:cubicBezTo>
                <a:cubicBezTo>
                  <a:pt x="207640" y="339584"/>
                  <a:pt x="168462" y="258268"/>
                  <a:pt x="244699" y="309093"/>
                </a:cubicBezTo>
                <a:cubicBezTo>
                  <a:pt x="257578" y="317679"/>
                  <a:pt x="259512" y="336785"/>
                  <a:pt x="270457" y="347730"/>
                </a:cubicBezTo>
                <a:cubicBezTo>
                  <a:pt x="281402" y="358675"/>
                  <a:pt x="296214" y="364902"/>
                  <a:pt x="309093" y="373488"/>
                </a:cubicBezTo>
                <a:cubicBezTo>
                  <a:pt x="317679" y="390660"/>
                  <a:pt x="328110" y="407027"/>
                  <a:pt x="334851" y="425003"/>
                </a:cubicBezTo>
                <a:cubicBezTo>
                  <a:pt x="357453" y="485274"/>
                  <a:pt x="326006" y="474308"/>
                  <a:pt x="386366" y="489397"/>
                </a:cubicBezTo>
                <a:cubicBezTo>
                  <a:pt x="390531" y="490438"/>
                  <a:pt x="394952" y="489397"/>
                  <a:pt x="399245" y="48939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6130344" y="3129566"/>
            <a:ext cx="759853" cy="1082867"/>
          </a:xfrm>
          <a:custGeom>
            <a:avLst/>
            <a:gdLst>
              <a:gd name="connsiteX0" fmla="*/ 0 w 759853"/>
              <a:gd name="connsiteY0" fmla="*/ 0 h 1082867"/>
              <a:gd name="connsiteX1" fmla="*/ 25757 w 759853"/>
              <a:gd name="connsiteY1" fmla="*/ 38637 h 1082867"/>
              <a:gd name="connsiteX2" fmla="*/ 38636 w 759853"/>
              <a:gd name="connsiteY2" fmla="*/ 90152 h 1082867"/>
              <a:gd name="connsiteX3" fmla="*/ 77273 w 759853"/>
              <a:gd name="connsiteY3" fmla="*/ 103031 h 1082867"/>
              <a:gd name="connsiteX4" fmla="*/ 90152 w 759853"/>
              <a:gd name="connsiteY4" fmla="*/ 141668 h 1082867"/>
              <a:gd name="connsiteX5" fmla="*/ 128788 w 759853"/>
              <a:gd name="connsiteY5" fmla="*/ 283335 h 1082867"/>
              <a:gd name="connsiteX6" fmla="*/ 206062 w 759853"/>
              <a:gd name="connsiteY6" fmla="*/ 334851 h 1082867"/>
              <a:gd name="connsiteX7" fmla="*/ 218941 w 759853"/>
              <a:gd name="connsiteY7" fmla="*/ 373488 h 1082867"/>
              <a:gd name="connsiteX8" fmla="*/ 270456 w 759853"/>
              <a:gd name="connsiteY8" fmla="*/ 450761 h 1082867"/>
              <a:gd name="connsiteX9" fmla="*/ 283335 w 759853"/>
              <a:gd name="connsiteY9" fmla="*/ 540913 h 1082867"/>
              <a:gd name="connsiteX10" fmla="*/ 296214 w 759853"/>
              <a:gd name="connsiteY10" fmla="*/ 579549 h 1082867"/>
              <a:gd name="connsiteX11" fmla="*/ 334850 w 759853"/>
              <a:gd name="connsiteY11" fmla="*/ 592428 h 1082867"/>
              <a:gd name="connsiteX12" fmla="*/ 360608 w 759853"/>
              <a:gd name="connsiteY12" fmla="*/ 631065 h 1082867"/>
              <a:gd name="connsiteX13" fmla="*/ 412124 w 759853"/>
              <a:gd name="connsiteY13" fmla="*/ 721217 h 1082867"/>
              <a:gd name="connsiteX14" fmla="*/ 450760 w 759853"/>
              <a:gd name="connsiteY14" fmla="*/ 746975 h 1082867"/>
              <a:gd name="connsiteX15" fmla="*/ 502276 w 759853"/>
              <a:gd name="connsiteY15" fmla="*/ 759854 h 1082867"/>
              <a:gd name="connsiteX16" fmla="*/ 540912 w 759853"/>
              <a:gd name="connsiteY16" fmla="*/ 850006 h 1082867"/>
              <a:gd name="connsiteX17" fmla="*/ 579549 w 759853"/>
              <a:gd name="connsiteY17" fmla="*/ 927279 h 1082867"/>
              <a:gd name="connsiteX18" fmla="*/ 618186 w 759853"/>
              <a:gd name="connsiteY18" fmla="*/ 953037 h 1082867"/>
              <a:gd name="connsiteX19" fmla="*/ 695459 w 759853"/>
              <a:gd name="connsiteY19" fmla="*/ 1068947 h 1082867"/>
              <a:gd name="connsiteX20" fmla="*/ 759853 w 759853"/>
              <a:gd name="connsiteY20" fmla="*/ 1081826 h 108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9853" h="1082867">
                <a:moveTo>
                  <a:pt x="0" y="0"/>
                </a:moveTo>
                <a:cubicBezTo>
                  <a:pt x="8586" y="12879"/>
                  <a:pt x="19660" y="24410"/>
                  <a:pt x="25757" y="38637"/>
                </a:cubicBezTo>
                <a:cubicBezTo>
                  <a:pt x="32729" y="54906"/>
                  <a:pt x="27579" y="76331"/>
                  <a:pt x="38636" y="90152"/>
                </a:cubicBezTo>
                <a:cubicBezTo>
                  <a:pt x="47117" y="100753"/>
                  <a:pt x="64394" y="98738"/>
                  <a:pt x="77273" y="103031"/>
                </a:cubicBezTo>
                <a:cubicBezTo>
                  <a:pt x="81566" y="115910"/>
                  <a:pt x="87723" y="128311"/>
                  <a:pt x="90152" y="141668"/>
                </a:cubicBezTo>
                <a:cubicBezTo>
                  <a:pt x="99365" y="192339"/>
                  <a:pt x="86330" y="246185"/>
                  <a:pt x="128788" y="283335"/>
                </a:cubicBezTo>
                <a:cubicBezTo>
                  <a:pt x="152086" y="303720"/>
                  <a:pt x="206062" y="334851"/>
                  <a:pt x="206062" y="334851"/>
                </a:cubicBezTo>
                <a:cubicBezTo>
                  <a:pt x="210355" y="347730"/>
                  <a:pt x="212348" y="361621"/>
                  <a:pt x="218941" y="373488"/>
                </a:cubicBezTo>
                <a:cubicBezTo>
                  <a:pt x="233975" y="400549"/>
                  <a:pt x="270456" y="450761"/>
                  <a:pt x="270456" y="450761"/>
                </a:cubicBezTo>
                <a:cubicBezTo>
                  <a:pt x="274749" y="480812"/>
                  <a:pt x="277382" y="511147"/>
                  <a:pt x="283335" y="540913"/>
                </a:cubicBezTo>
                <a:cubicBezTo>
                  <a:pt x="285997" y="554225"/>
                  <a:pt x="286615" y="569950"/>
                  <a:pt x="296214" y="579549"/>
                </a:cubicBezTo>
                <a:cubicBezTo>
                  <a:pt x="305813" y="589148"/>
                  <a:pt x="321971" y="588135"/>
                  <a:pt x="334850" y="592428"/>
                </a:cubicBezTo>
                <a:cubicBezTo>
                  <a:pt x="343436" y="605307"/>
                  <a:pt x="352928" y="617626"/>
                  <a:pt x="360608" y="631065"/>
                </a:cubicBezTo>
                <a:cubicBezTo>
                  <a:pt x="374076" y="654634"/>
                  <a:pt x="391206" y="700299"/>
                  <a:pt x="412124" y="721217"/>
                </a:cubicBezTo>
                <a:cubicBezTo>
                  <a:pt x="423069" y="732162"/>
                  <a:pt x="436533" y="740878"/>
                  <a:pt x="450760" y="746975"/>
                </a:cubicBezTo>
                <a:cubicBezTo>
                  <a:pt x="467029" y="753948"/>
                  <a:pt x="485104" y="755561"/>
                  <a:pt x="502276" y="759854"/>
                </a:cubicBezTo>
                <a:cubicBezTo>
                  <a:pt x="529079" y="867065"/>
                  <a:pt x="496443" y="761068"/>
                  <a:pt x="540912" y="850006"/>
                </a:cubicBezTo>
                <a:cubicBezTo>
                  <a:pt x="561860" y="891903"/>
                  <a:pt x="542641" y="890371"/>
                  <a:pt x="579549" y="927279"/>
                </a:cubicBezTo>
                <a:cubicBezTo>
                  <a:pt x="590494" y="938224"/>
                  <a:pt x="605307" y="944451"/>
                  <a:pt x="618186" y="953037"/>
                </a:cubicBezTo>
                <a:cubicBezTo>
                  <a:pt x="641467" y="1022883"/>
                  <a:pt x="629546" y="1035990"/>
                  <a:pt x="695459" y="1068947"/>
                </a:cubicBezTo>
                <a:cubicBezTo>
                  <a:pt x="723299" y="1082867"/>
                  <a:pt x="736026" y="1081826"/>
                  <a:pt x="759853" y="108182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6130344" y="4288665"/>
            <a:ext cx="656822" cy="75690"/>
          </a:xfrm>
          <a:custGeom>
            <a:avLst/>
            <a:gdLst>
              <a:gd name="connsiteX0" fmla="*/ 0 w 656822"/>
              <a:gd name="connsiteY0" fmla="*/ 64394 h 75690"/>
              <a:gd name="connsiteX1" fmla="*/ 38636 w 656822"/>
              <a:gd name="connsiteY1" fmla="*/ 51515 h 75690"/>
              <a:gd name="connsiteX2" fmla="*/ 103031 w 656822"/>
              <a:gd name="connsiteY2" fmla="*/ 38636 h 75690"/>
              <a:gd name="connsiteX3" fmla="*/ 141667 w 656822"/>
              <a:gd name="connsiteY3" fmla="*/ 12879 h 75690"/>
              <a:gd name="connsiteX4" fmla="*/ 180304 w 656822"/>
              <a:gd name="connsiteY4" fmla="*/ 0 h 75690"/>
              <a:gd name="connsiteX5" fmla="*/ 321971 w 656822"/>
              <a:gd name="connsiteY5" fmla="*/ 38636 h 75690"/>
              <a:gd name="connsiteX6" fmla="*/ 360608 w 656822"/>
              <a:gd name="connsiteY6" fmla="*/ 12879 h 75690"/>
              <a:gd name="connsiteX7" fmla="*/ 399245 w 656822"/>
              <a:gd name="connsiteY7" fmla="*/ 25758 h 75690"/>
              <a:gd name="connsiteX8" fmla="*/ 476518 w 656822"/>
              <a:gd name="connsiteY8" fmla="*/ 64394 h 75690"/>
              <a:gd name="connsiteX9" fmla="*/ 553791 w 656822"/>
              <a:gd name="connsiteY9" fmla="*/ 38636 h 75690"/>
              <a:gd name="connsiteX10" fmla="*/ 656822 w 656822"/>
              <a:gd name="connsiteY10" fmla="*/ 51515 h 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6822" h="75690">
                <a:moveTo>
                  <a:pt x="0" y="64394"/>
                </a:moveTo>
                <a:cubicBezTo>
                  <a:pt x="12879" y="60101"/>
                  <a:pt x="25466" y="54808"/>
                  <a:pt x="38636" y="51515"/>
                </a:cubicBezTo>
                <a:cubicBezTo>
                  <a:pt x="59872" y="46206"/>
                  <a:pt x="82535" y="46322"/>
                  <a:pt x="103031" y="38636"/>
                </a:cubicBezTo>
                <a:cubicBezTo>
                  <a:pt x="117524" y="33201"/>
                  <a:pt x="127823" y="19801"/>
                  <a:pt x="141667" y="12879"/>
                </a:cubicBezTo>
                <a:cubicBezTo>
                  <a:pt x="153809" y="6808"/>
                  <a:pt x="167425" y="4293"/>
                  <a:pt x="180304" y="0"/>
                </a:cubicBezTo>
                <a:cubicBezTo>
                  <a:pt x="219104" y="12933"/>
                  <a:pt x="292919" y="38636"/>
                  <a:pt x="321971" y="38636"/>
                </a:cubicBezTo>
                <a:cubicBezTo>
                  <a:pt x="337449" y="38636"/>
                  <a:pt x="347729" y="21465"/>
                  <a:pt x="360608" y="12879"/>
                </a:cubicBezTo>
                <a:cubicBezTo>
                  <a:pt x="373487" y="17172"/>
                  <a:pt x="387103" y="19687"/>
                  <a:pt x="399245" y="25758"/>
                </a:cubicBezTo>
                <a:cubicBezTo>
                  <a:pt x="499110" y="75690"/>
                  <a:pt x="379402" y="32022"/>
                  <a:pt x="476518" y="64394"/>
                </a:cubicBezTo>
                <a:cubicBezTo>
                  <a:pt x="502276" y="55808"/>
                  <a:pt x="528033" y="30050"/>
                  <a:pt x="553791" y="38636"/>
                </a:cubicBezTo>
                <a:cubicBezTo>
                  <a:pt x="612791" y="58303"/>
                  <a:pt x="578852" y="51515"/>
                  <a:pt x="656822" y="515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6130344" y="3168203"/>
            <a:ext cx="669701" cy="1635617"/>
          </a:xfrm>
          <a:custGeom>
            <a:avLst/>
            <a:gdLst>
              <a:gd name="connsiteX0" fmla="*/ 0 w 669701"/>
              <a:gd name="connsiteY0" fmla="*/ 0 h 1635617"/>
              <a:gd name="connsiteX1" fmla="*/ 12879 w 669701"/>
              <a:gd name="connsiteY1" fmla="*/ 38636 h 1635617"/>
              <a:gd name="connsiteX2" fmla="*/ 25757 w 669701"/>
              <a:gd name="connsiteY2" fmla="*/ 90152 h 1635617"/>
              <a:gd name="connsiteX3" fmla="*/ 51515 w 669701"/>
              <a:gd name="connsiteY3" fmla="*/ 128789 h 1635617"/>
              <a:gd name="connsiteX4" fmla="*/ 64394 w 669701"/>
              <a:gd name="connsiteY4" fmla="*/ 231820 h 1635617"/>
              <a:gd name="connsiteX5" fmla="*/ 77273 w 669701"/>
              <a:gd name="connsiteY5" fmla="*/ 360608 h 1635617"/>
              <a:gd name="connsiteX6" fmla="*/ 141667 w 669701"/>
              <a:gd name="connsiteY6" fmla="*/ 476518 h 1635617"/>
              <a:gd name="connsiteX7" fmla="*/ 167425 w 669701"/>
              <a:gd name="connsiteY7" fmla="*/ 553791 h 1635617"/>
              <a:gd name="connsiteX8" fmla="*/ 193183 w 669701"/>
              <a:gd name="connsiteY8" fmla="*/ 656822 h 1635617"/>
              <a:gd name="connsiteX9" fmla="*/ 244698 w 669701"/>
              <a:gd name="connsiteY9" fmla="*/ 798490 h 1635617"/>
              <a:gd name="connsiteX10" fmla="*/ 309093 w 669701"/>
              <a:gd name="connsiteY10" fmla="*/ 888642 h 1635617"/>
              <a:gd name="connsiteX11" fmla="*/ 321971 w 669701"/>
              <a:gd name="connsiteY11" fmla="*/ 965915 h 1635617"/>
              <a:gd name="connsiteX12" fmla="*/ 360608 w 669701"/>
              <a:gd name="connsiteY12" fmla="*/ 1017431 h 1635617"/>
              <a:gd name="connsiteX13" fmla="*/ 386366 w 669701"/>
              <a:gd name="connsiteY13" fmla="*/ 1210614 h 1635617"/>
              <a:gd name="connsiteX14" fmla="*/ 412124 w 669701"/>
              <a:gd name="connsiteY14" fmla="*/ 1249251 h 1635617"/>
              <a:gd name="connsiteX15" fmla="*/ 463639 w 669701"/>
              <a:gd name="connsiteY15" fmla="*/ 1326524 h 1635617"/>
              <a:gd name="connsiteX16" fmla="*/ 489397 w 669701"/>
              <a:gd name="connsiteY16" fmla="*/ 1365160 h 1635617"/>
              <a:gd name="connsiteX17" fmla="*/ 540912 w 669701"/>
              <a:gd name="connsiteY17" fmla="*/ 1403797 h 1635617"/>
              <a:gd name="connsiteX18" fmla="*/ 592428 w 669701"/>
              <a:gd name="connsiteY18" fmla="*/ 1455312 h 1635617"/>
              <a:gd name="connsiteX19" fmla="*/ 618186 w 669701"/>
              <a:gd name="connsiteY19" fmla="*/ 1571222 h 1635617"/>
              <a:gd name="connsiteX20" fmla="*/ 631064 w 669701"/>
              <a:gd name="connsiteY20" fmla="*/ 1609859 h 1635617"/>
              <a:gd name="connsiteX21" fmla="*/ 669701 w 669701"/>
              <a:gd name="connsiteY21" fmla="*/ 1635617 h 163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9701" h="1635617">
                <a:moveTo>
                  <a:pt x="0" y="0"/>
                </a:moveTo>
                <a:cubicBezTo>
                  <a:pt x="4293" y="12879"/>
                  <a:pt x="9150" y="25583"/>
                  <a:pt x="12879" y="38636"/>
                </a:cubicBezTo>
                <a:cubicBezTo>
                  <a:pt x="17742" y="55655"/>
                  <a:pt x="18785" y="73883"/>
                  <a:pt x="25757" y="90152"/>
                </a:cubicBezTo>
                <a:cubicBezTo>
                  <a:pt x="31854" y="104379"/>
                  <a:pt x="42929" y="115910"/>
                  <a:pt x="51515" y="128789"/>
                </a:cubicBezTo>
                <a:cubicBezTo>
                  <a:pt x="55808" y="163133"/>
                  <a:pt x="60572" y="197421"/>
                  <a:pt x="64394" y="231820"/>
                </a:cubicBezTo>
                <a:cubicBezTo>
                  <a:pt x="69158" y="274700"/>
                  <a:pt x="70713" y="317966"/>
                  <a:pt x="77273" y="360608"/>
                </a:cubicBezTo>
                <a:cubicBezTo>
                  <a:pt x="88370" y="432739"/>
                  <a:pt x="109008" y="378541"/>
                  <a:pt x="141667" y="476518"/>
                </a:cubicBezTo>
                <a:lnTo>
                  <a:pt x="167425" y="553791"/>
                </a:lnTo>
                <a:cubicBezTo>
                  <a:pt x="206502" y="671020"/>
                  <a:pt x="146561" y="485876"/>
                  <a:pt x="193183" y="656822"/>
                </a:cubicBezTo>
                <a:cubicBezTo>
                  <a:pt x="200395" y="683266"/>
                  <a:pt x="230873" y="770840"/>
                  <a:pt x="244698" y="798490"/>
                </a:cubicBezTo>
                <a:cubicBezTo>
                  <a:pt x="254115" y="817324"/>
                  <a:pt x="300341" y="876972"/>
                  <a:pt x="309093" y="888642"/>
                </a:cubicBezTo>
                <a:cubicBezTo>
                  <a:pt x="313386" y="914400"/>
                  <a:pt x="312273" y="941670"/>
                  <a:pt x="321971" y="965915"/>
                </a:cubicBezTo>
                <a:cubicBezTo>
                  <a:pt x="329943" y="985845"/>
                  <a:pt x="355402" y="996607"/>
                  <a:pt x="360608" y="1017431"/>
                </a:cubicBezTo>
                <a:cubicBezTo>
                  <a:pt x="374995" y="1074979"/>
                  <a:pt x="357040" y="1151962"/>
                  <a:pt x="386366" y="1210614"/>
                </a:cubicBezTo>
                <a:cubicBezTo>
                  <a:pt x="393288" y="1224459"/>
                  <a:pt x="403538" y="1236372"/>
                  <a:pt x="412124" y="1249251"/>
                </a:cubicBezTo>
                <a:cubicBezTo>
                  <a:pt x="434755" y="1317149"/>
                  <a:pt x="410044" y="1262211"/>
                  <a:pt x="463639" y="1326524"/>
                </a:cubicBezTo>
                <a:cubicBezTo>
                  <a:pt x="473548" y="1338415"/>
                  <a:pt x="478452" y="1354215"/>
                  <a:pt x="489397" y="1365160"/>
                </a:cubicBezTo>
                <a:cubicBezTo>
                  <a:pt x="504575" y="1380338"/>
                  <a:pt x="524758" y="1389662"/>
                  <a:pt x="540912" y="1403797"/>
                </a:cubicBezTo>
                <a:cubicBezTo>
                  <a:pt x="559188" y="1419789"/>
                  <a:pt x="575256" y="1438140"/>
                  <a:pt x="592428" y="1455312"/>
                </a:cubicBezTo>
                <a:cubicBezTo>
                  <a:pt x="621419" y="1542284"/>
                  <a:pt x="587968" y="1435236"/>
                  <a:pt x="618186" y="1571222"/>
                </a:cubicBezTo>
                <a:cubicBezTo>
                  <a:pt x="621131" y="1584474"/>
                  <a:pt x="622584" y="1599258"/>
                  <a:pt x="631064" y="1609859"/>
                </a:cubicBezTo>
                <a:cubicBezTo>
                  <a:pt x="640733" y="1621946"/>
                  <a:pt x="669701" y="1635617"/>
                  <a:pt x="669701" y="163561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14400"/>
          </a:xfrm>
        </p:spPr>
        <p:txBody>
          <a:bodyPr/>
          <a:lstStyle/>
          <a:p>
            <a:r>
              <a:rPr lang="fr-FR" dirty="0" smtClean="0"/>
              <a:t>Vue de haut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40644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Classification GARDEN</a:t>
            </a:r>
            <a:endParaRPr lang="fr-FR" dirty="0"/>
          </a:p>
        </p:txBody>
      </p:sp>
      <p:pic>
        <p:nvPicPr>
          <p:cNvPr id="14338" name="Picture 2" descr="http://www.maitrise-orthop.com/corpusmaitri/orthopaedic/134_massin/fi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8164343" cy="3571900"/>
          </a:xfrm>
          <a:prstGeom prst="rect">
            <a:avLst/>
          </a:prstGeom>
          <a:noFill/>
        </p:spPr>
      </p:pic>
      <p:cxnSp>
        <p:nvCxnSpPr>
          <p:cNvPr id="5" name="Connecteur droit 4"/>
          <p:cNvCxnSpPr/>
          <p:nvPr/>
        </p:nvCxnSpPr>
        <p:spPr>
          <a:xfrm rot="5400000" flipH="1" flipV="1">
            <a:off x="1643042" y="2714620"/>
            <a:ext cx="500066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rot="5400000">
            <a:off x="1428728" y="3143248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5400000" flipH="1" flipV="1">
            <a:off x="3286116" y="3214686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 flipH="1" flipV="1">
            <a:off x="3714744" y="2786058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857884" y="3071810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5400000">
            <a:off x="5143504" y="3214686"/>
            <a:ext cx="500066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5400000">
            <a:off x="7179487" y="3036091"/>
            <a:ext cx="428628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 flipH="1" flipV="1">
            <a:off x="7929586" y="2928934"/>
            <a:ext cx="357190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305800" cy="928694"/>
          </a:xfrm>
        </p:spPr>
        <p:txBody>
          <a:bodyPr/>
          <a:lstStyle/>
          <a:p>
            <a:pPr algn="ctr"/>
            <a:r>
              <a:rPr lang="fr-FR" dirty="0" smtClean="0"/>
              <a:t>Fracture engrenée </a:t>
            </a:r>
            <a:endParaRPr lang="fr-FR" dirty="0"/>
          </a:p>
        </p:txBody>
      </p:sp>
      <p:pic>
        <p:nvPicPr>
          <p:cNvPr id="17410" name="Picture 2" descr="http://www.maitrise-orthop.com/corpusmaitri/orthopaedic/134_massin/fi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753779"/>
            <a:ext cx="3667124" cy="4675584"/>
          </a:xfrm>
          <a:prstGeom prst="rect">
            <a:avLst/>
          </a:prstGeom>
          <a:noFill/>
        </p:spPr>
      </p:pic>
      <p:cxnSp>
        <p:nvCxnSpPr>
          <p:cNvPr id="11" name="Connecteur droit avec flèche 10"/>
          <p:cNvCxnSpPr/>
          <p:nvPr/>
        </p:nvCxnSpPr>
        <p:spPr>
          <a:xfrm rot="16200000" flipH="1">
            <a:off x="3707904" y="2852936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16200000" flipV="1">
            <a:off x="4644008" y="4077072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Fracture non engrenée </a:t>
            </a:r>
            <a:endParaRPr lang="fr-FR" dirty="0"/>
          </a:p>
        </p:txBody>
      </p:sp>
      <p:pic>
        <p:nvPicPr>
          <p:cNvPr id="16386" name="Picture 2" descr="http://www.maitrise-orthop.com/corpusmaitri/orthopaedic/134_massin/fi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8363473" cy="3429024"/>
          </a:xfrm>
          <a:prstGeom prst="rect">
            <a:avLst/>
          </a:prstGeom>
          <a:noFill/>
        </p:spPr>
      </p:pic>
      <p:sp>
        <p:nvSpPr>
          <p:cNvPr id="4" name="Organigramme : Connecteur 3"/>
          <p:cNvSpPr/>
          <p:nvPr/>
        </p:nvSpPr>
        <p:spPr>
          <a:xfrm>
            <a:off x="1928794" y="3000372"/>
            <a:ext cx="142876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/>
          <p:cNvSpPr/>
          <p:nvPr/>
        </p:nvSpPr>
        <p:spPr>
          <a:xfrm>
            <a:off x="2000232" y="400050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15616" y="5733256"/>
            <a:ext cx="69847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DOULEUR IMPOTENCE FONCTIONNEL ET </a:t>
            </a:r>
          </a:p>
          <a:p>
            <a:r>
              <a:rPr lang="fr-FR" sz="2000" u="sng" dirty="0" smtClean="0"/>
              <a:t>ROTATION EXTERNE RACOURCISSEMENT DU MEMBRE INFERIEUR</a:t>
            </a:r>
            <a:endParaRPr lang="fr-FR" sz="2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Fracture per trochantérienne</a:t>
            </a:r>
            <a:endParaRPr lang="fr-FR" dirty="0"/>
          </a:p>
        </p:txBody>
      </p:sp>
      <p:pic>
        <p:nvPicPr>
          <p:cNvPr id="18434" name="Picture 2" descr="http://www.maitrise-orthop.com/corpusmaitri/orthopaedic/134_massin/fi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143116"/>
            <a:ext cx="6100324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92869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Fracture </a:t>
            </a:r>
            <a:r>
              <a:rPr lang="fr-FR" dirty="0" err="1" smtClean="0"/>
              <a:t>trochantérodiaphysaire</a:t>
            </a:r>
            <a:endParaRPr lang="fr-FR" dirty="0"/>
          </a:p>
        </p:txBody>
      </p:sp>
      <p:pic>
        <p:nvPicPr>
          <p:cNvPr id="20482" name="Picture 2" descr="http://www.maitrise-orthop.com/corpusmaitri/orthopaedic/134_massin/fi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74472"/>
            <a:ext cx="3429024" cy="5083528"/>
          </a:xfrm>
          <a:prstGeom prst="rect">
            <a:avLst/>
          </a:prstGeom>
          <a:noFill/>
        </p:spPr>
      </p:pic>
      <p:sp>
        <p:nvSpPr>
          <p:cNvPr id="4" name="Organigramme : Connecteur 3"/>
          <p:cNvSpPr/>
          <p:nvPr/>
        </p:nvSpPr>
        <p:spPr>
          <a:xfrm>
            <a:off x="3275856" y="4149080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/>
          <p:cNvSpPr/>
          <p:nvPr/>
        </p:nvSpPr>
        <p:spPr>
          <a:xfrm>
            <a:off x="3851920" y="2348880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 rot="16200000" flipH="1">
            <a:off x="2375756" y="3537012"/>
            <a:ext cx="2664296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Population </a:t>
            </a:r>
            <a:endParaRPr lang="fr-FR" dirty="0"/>
          </a:p>
        </p:txBody>
      </p:sp>
      <p:graphicFrame>
        <p:nvGraphicFramePr>
          <p:cNvPr id="4" name="Diagramme 3"/>
          <p:cNvGraphicFramePr/>
          <p:nvPr/>
        </p:nvGraphicFramePr>
        <p:xfrm>
          <a:off x="899592" y="1340768"/>
          <a:ext cx="7786742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Traitement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28596" y="1412776"/>
            <a:ext cx="87154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92D050"/>
                </a:solidFill>
              </a:rPr>
              <a:t>Chirurgical   +++              </a:t>
            </a:r>
          </a:p>
          <a:p>
            <a:r>
              <a:rPr lang="fr-FR" sz="2400" dirty="0" smtClean="0"/>
              <a:t>sauf contre indication anesthésique formelle (insuffisance cardiaque sévère par exemple)</a:t>
            </a:r>
          </a:p>
          <a:p>
            <a:endParaRPr lang="fr-FR" dirty="0" smtClean="0"/>
          </a:p>
          <a:p>
            <a:r>
              <a:rPr lang="fr-FR" sz="3200" dirty="0" smtClean="0">
                <a:solidFill>
                  <a:srgbClr val="FFFF00"/>
                </a:solidFill>
              </a:rPr>
              <a:t>Non chirurgical</a:t>
            </a:r>
            <a:r>
              <a:rPr lang="fr-FR" dirty="0" smtClean="0">
                <a:solidFill>
                  <a:srgbClr val="FFFF00"/>
                </a:solidFill>
              </a:rPr>
              <a:t> : </a:t>
            </a:r>
          </a:p>
          <a:p>
            <a:r>
              <a:rPr lang="fr-FR" sz="2400" dirty="0" smtClean="0"/>
              <a:t>traction continue pendant 6 semaines: risque de morbidité et mortalité majeure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428604"/>
            <a:ext cx="7772400" cy="928694"/>
          </a:xfrm>
        </p:spPr>
        <p:txBody>
          <a:bodyPr/>
          <a:lstStyle/>
          <a:p>
            <a:r>
              <a:rPr lang="fr-FR" dirty="0" smtClean="0"/>
              <a:t>Possibilité thérapeutique</a:t>
            </a:r>
            <a:endParaRPr lang="fr-FR" dirty="0"/>
          </a:p>
        </p:txBody>
      </p:sp>
      <p:graphicFrame>
        <p:nvGraphicFramePr>
          <p:cNvPr id="4" name="Diagramme 3"/>
          <p:cNvGraphicFramePr/>
          <p:nvPr/>
        </p:nvGraphicFramePr>
        <p:xfrm>
          <a:off x="467544" y="1196752"/>
          <a:ext cx="7772400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CFD8FD-A502-444C-8921-551D0EF3A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DCCFD8FD-A502-444C-8921-551D0EF3A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23591B-AC49-43A0-8FB5-8629631E3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4123591B-AC49-43A0-8FB5-8629631E34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5F7168-AFAF-4C56-981B-A3FFCB6E4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1C5F7168-AFAF-4C56-981B-A3FFCB6E41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8572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Technique chirurgicale vissage</a:t>
            </a:r>
            <a:endParaRPr lang="fr-FR" dirty="0"/>
          </a:p>
        </p:txBody>
      </p:sp>
      <p:pic>
        <p:nvPicPr>
          <p:cNvPr id="39938" name="Picture 2" descr="Image c14n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2286016" cy="2881193"/>
          </a:xfrm>
          <a:prstGeom prst="rect">
            <a:avLst/>
          </a:prstGeom>
          <a:noFill/>
        </p:spPr>
      </p:pic>
      <p:pic>
        <p:nvPicPr>
          <p:cNvPr id="39940" name="Picture 4" descr="Image c14n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643050"/>
            <a:ext cx="3117662" cy="1928826"/>
          </a:xfrm>
          <a:prstGeom prst="rect">
            <a:avLst/>
          </a:prstGeom>
          <a:noFill/>
        </p:spPr>
      </p:pic>
      <p:pic>
        <p:nvPicPr>
          <p:cNvPr id="39942" name="Picture 6" descr="Image c14n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857628"/>
            <a:ext cx="2550335" cy="2000264"/>
          </a:xfrm>
          <a:prstGeom prst="rect">
            <a:avLst/>
          </a:prstGeom>
          <a:noFill/>
        </p:spPr>
      </p:pic>
      <p:pic>
        <p:nvPicPr>
          <p:cNvPr id="39944" name="Picture 8" descr="Image c14n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643050"/>
            <a:ext cx="3031454" cy="2000264"/>
          </a:xfrm>
          <a:prstGeom prst="rect">
            <a:avLst/>
          </a:prstGeom>
          <a:noFill/>
        </p:spPr>
      </p:pic>
      <p:pic>
        <p:nvPicPr>
          <p:cNvPr id="39946" name="Picture 10" descr="Image c14n13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929066"/>
            <a:ext cx="2500330" cy="2576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285728"/>
            <a:ext cx="7772400" cy="928694"/>
          </a:xfrm>
        </p:spPr>
        <p:txBody>
          <a:bodyPr/>
          <a:lstStyle/>
          <a:p>
            <a:pPr algn="ctr"/>
            <a:r>
              <a:rPr lang="fr-FR" dirty="0" smtClean="0"/>
              <a:t>DHS</a:t>
            </a:r>
            <a:endParaRPr lang="fr-FR" dirty="0"/>
          </a:p>
        </p:txBody>
      </p:sp>
      <p:pic>
        <p:nvPicPr>
          <p:cNvPr id="4" name="Picture 2" descr="http://www.maitrise-orthop.com/corpusmaitri/orthopaedic/134_massin/fi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14422"/>
            <a:ext cx="5857916" cy="2650707"/>
          </a:xfrm>
          <a:prstGeom prst="rect">
            <a:avLst/>
          </a:prstGeom>
          <a:noFill/>
        </p:spPr>
      </p:pic>
      <p:pic>
        <p:nvPicPr>
          <p:cNvPr id="27650" name="Picture 2" descr="http://www.maitrise-orthop.com/corpusmaitri/orthopaedic/134_massin/fig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786190"/>
            <a:ext cx="5715040" cy="2943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r>
              <a:rPr lang="fr-FR" dirty="0" smtClean="0"/>
              <a:t>Différences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980728"/>
            <a:ext cx="7834064" cy="2592288"/>
          </a:xfrm>
        </p:spPr>
        <p:txBody>
          <a:bodyPr>
            <a:normAutofit/>
          </a:bodyPr>
          <a:lstStyle/>
          <a:p>
            <a:r>
              <a:rPr lang="fr-FR" dirty="0" smtClean="0"/>
              <a:t>Rachis Cervical: plus mobile, plus petit</a:t>
            </a:r>
          </a:p>
          <a:p>
            <a:r>
              <a:rPr lang="fr-FR" dirty="0" smtClean="0"/>
              <a:t>Rachis dorsal: non mobile, s’articule avec les côtes</a:t>
            </a:r>
          </a:p>
          <a:p>
            <a:r>
              <a:rPr lang="fr-FR" dirty="0" smtClean="0"/>
              <a:t>Rachis lombaire: mobile, plus grand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03648" y="3068960"/>
            <a:ext cx="59817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85725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Prothèse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42910" y="1357298"/>
            <a:ext cx="69294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FFC000"/>
                </a:solidFill>
              </a:rPr>
              <a:t>Prothèse fémorale</a:t>
            </a:r>
          </a:p>
          <a:p>
            <a:r>
              <a:rPr lang="fr-FR" sz="2800" dirty="0" smtClean="0"/>
              <a:t>prothèse monobloc MOORE , </a:t>
            </a:r>
            <a:r>
              <a:rPr lang="fr-FR" sz="2800" cap="all" dirty="0" smtClean="0"/>
              <a:t>Thompson</a:t>
            </a:r>
          </a:p>
          <a:p>
            <a:r>
              <a:rPr lang="fr-FR" sz="2800" dirty="0" smtClean="0"/>
              <a:t>	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prothèse intermédiaire …………..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FFC000"/>
                </a:solidFill>
              </a:rPr>
              <a:t>Prothèse totale de hanche</a:t>
            </a:r>
            <a:r>
              <a:rPr lang="fr-FR" sz="2800" dirty="0" smtClean="0">
                <a:solidFill>
                  <a:srgbClr val="C00000"/>
                </a:solidFill>
              </a:rPr>
              <a:t>	</a:t>
            </a:r>
            <a:endParaRPr lang="fr-FR" sz="28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://www.distrimed.com/articles/octobre_novembre_2000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214554"/>
            <a:ext cx="1428750" cy="2724150"/>
          </a:xfrm>
          <a:prstGeom prst="rect">
            <a:avLst/>
          </a:prstGeom>
          <a:noFill/>
        </p:spPr>
      </p:pic>
      <p:pic>
        <p:nvPicPr>
          <p:cNvPr id="10244" name="Picture 4" descr="Image c14n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852936"/>
            <a:ext cx="18288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Prothèse totale </a:t>
            </a:r>
            <a:br>
              <a:rPr lang="fr-FR" dirty="0" smtClean="0"/>
            </a:br>
            <a:r>
              <a:rPr lang="fr-FR" dirty="0" smtClean="0"/>
              <a:t>de hanche</a:t>
            </a:r>
            <a:endParaRPr lang="fr-FR" dirty="0"/>
          </a:p>
        </p:txBody>
      </p:sp>
      <p:pic>
        <p:nvPicPr>
          <p:cNvPr id="64514" name="Picture 2" descr="1842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6632"/>
            <a:ext cx="4427984" cy="66279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Indication fracture cervicale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87624" y="1287244"/>
            <a:ext cx="728610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Risque de nécrose de la tête fémorale</a:t>
            </a:r>
          </a:p>
          <a:p>
            <a:endParaRPr lang="fr-FR" dirty="0" smtClean="0"/>
          </a:p>
          <a:p>
            <a:r>
              <a:rPr lang="fr-FR" sz="2400" dirty="0" smtClean="0"/>
              <a:t>&lt;60 ans		réduction et ostéosynthèse 				en urgence</a:t>
            </a:r>
          </a:p>
          <a:p>
            <a:endParaRPr lang="fr-FR" sz="2400" dirty="0" smtClean="0"/>
          </a:p>
          <a:p>
            <a:r>
              <a:rPr lang="fr-FR" sz="2400" dirty="0" smtClean="0"/>
              <a:t>&gt;70 ans 			prothèse</a:t>
            </a:r>
          </a:p>
          <a:p>
            <a:endParaRPr lang="fr-FR" sz="2400" dirty="0" smtClean="0"/>
          </a:p>
          <a:p>
            <a:r>
              <a:rPr lang="fr-FR" sz="2400" dirty="0" smtClean="0"/>
              <a:t>Entre 60 et 70 ans 		ostéosynthèse ou 					prothèse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2627784" y="2276872"/>
            <a:ext cx="114300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3059832" y="3429000"/>
            <a:ext cx="114300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923928" y="4365104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Fracture per trochantérienne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00100" y="2143117"/>
            <a:ext cx="7892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Fracture  extra articulaire</a:t>
            </a:r>
          </a:p>
          <a:p>
            <a:r>
              <a:rPr lang="fr-FR" sz="2400" dirty="0" smtClean="0">
                <a:latin typeface="+mj-lt"/>
              </a:rPr>
              <a:t>Pas d’indication de prothèse en 1</a:t>
            </a:r>
            <a:r>
              <a:rPr lang="fr-FR" sz="2400" baseline="30000" dirty="0" smtClean="0">
                <a:latin typeface="+mj-lt"/>
              </a:rPr>
              <a:t>er</a:t>
            </a:r>
            <a:r>
              <a:rPr lang="fr-FR" sz="2400" dirty="0" smtClean="0">
                <a:latin typeface="+mj-lt"/>
              </a:rPr>
              <a:t> intention</a:t>
            </a:r>
          </a:p>
          <a:p>
            <a:r>
              <a:rPr lang="fr-FR" sz="2400" dirty="0" smtClean="0">
                <a:latin typeface="+mj-lt"/>
              </a:rPr>
              <a:t>Ostéosynthèse  (sauf vissage)</a:t>
            </a:r>
          </a:p>
          <a:p>
            <a:r>
              <a:rPr lang="fr-FR" sz="2400" dirty="0" smtClean="0">
                <a:latin typeface="+mj-lt"/>
              </a:rPr>
              <a:t>	clou gamma pour les fractures instables</a:t>
            </a:r>
            <a:endParaRPr lang="fr-F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Complications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5720" y="1785926"/>
            <a:ext cx="8643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Orthopédiques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FFC000"/>
                </a:solidFill>
              </a:rPr>
              <a:t>***prothèse : luxation, descellement,  infection</a:t>
            </a:r>
          </a:p>
          <a:p>
            <a:r>
              <a:rPr lang="fr-FR" sz="2400" dirty="0" smtClean="0"/>
              <a:t>	ostéosynthèse: démontage infection 		pseudarthrose nécrose de la tête fémorale</a:t>
            </a:r>
          </a:p>
          <a:p>
            <a:endParaRPr lang="fr-FR" sz="2400" dirty="0" smtClean="0"/>
          </a:p>
          <a:p>
            <a:r>
              <a:rPr lang="fr-FR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Médicales </a:t>
            </a:r>
          </a:p>
          <a:p>
            <a:r>
              <a:rPr lang="fr-FR" sz="2400" dirty="0" smtClean="0"/>
              <a:t> 	décompensation cardiorespiratoire	</a:t>
            </a:r>
          </a:p>
          <a:p>
            <a:r>
              <a:rPr lang="fr-FR" sz="2400" dirty="0" smtClean="0"/>
              <a:t>	AVC accident vasculaire cérébrale </a:t>
            </a:r>
          </a:p>
          <a:p>
            <a:r>
              <a:rPr lang="fr-FR" sz="2400" dirty="0" smtClean="0"/>
              <a:t>	embolie pulmonaire, infection pulmonaire</a:t>
            </a:r>
          </a:p>
          <a:p>
            <a:r>
              <a:rPr lang="fr-FR" sz="2400" dirty="0" smtClean="0"/>
              <a:t>	hémorragie (</a:t>
            </a:r>
            <a:r>
              <a:rPr lang="fr-FR" sz="2400" dirty="0" err="1" smtClean="0"/>
              <a:t>Hb</a:t>
            </a:r>
            <a:r>
              <a:rPr lang="fr-FR" sz="2400" dirty="0" smtClean="0"/>
              <a:t> &lt;10 g/dl)</a:t>
            </a:r>
          </a:p>
          <a:p>
            <a:r>
              <a:rPr lang="fr-FR" sz="2400" dirty="0" smtClean="0"/>
              <a:t>	troubles cognitifs (AG ou ALR) </a:t>
            </a:r>
          </a:p>
        </p:txBody>
      </p:sp>
      <p:pic>
        <p:nvPicPr>
          <p:cNvPr id="61441" name="Picture 1" descr="C:\Users\ghavamian\AppData\Local\Microsoft\Windows\Temporary Internet Files\Content.IE5\UI5KY3C2\MC90014978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705" y="3429000"/>
            <a:ext cx="1777295" cy="1368152"/>
          </a:xfrm>
          <a:prstGeom prst="rect">
            <a:avLst/>
          </a:prstGeom>
          <a:noFill/>
        </p:spPr>
      </p:pic>
      <p:sp>
        <p:nvSpPr>
          <p:cNvPr id="5" name="Accolade fermante 4"/>
          <p:cNvSpPr/>
          <p:nvPr/>
        </p:nvSpPr>
        <p:spPr>
          <a:xfrm>
            <a:off x="7164288" y="4077072"/>
            <a:ext cx="576064" cy="1296144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mage-echographie.net/tiny_mce/plugins/imagemanager/files/cas/necr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39"/>
            <a:ext cx="6336704" cy="51574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483768" y="5733256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Osteonécrose</a:t>
            </a:r>
            <a:r>
              <a:rPr lang="fr-FR" dirty="0" smtClean="0"/>
              <a:t> de la tête fémorale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Pronostic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619672" y="1196752"/>
            <a:ext cx="63619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Mortalité des patients &gt;90 ans à 1 an est de </a:t>
            </a:r>
            <a:r>
              <a:rPr lang="fr-FR" sz="2800" dirty="0" smtClean="0">
                <a:solidFill>
                  <a:srgbClr val="FF0000"/>
                </a:solidFill>
              </a:rPr>
              <a:t>46%</a:t>
            </a:r>
            <a:r>
              <a:rPr lang="fr-FR" sz="2400" dirty="0" smtClean="0">
                <a:solidFill>
                  <a:srgbClr val="FFC000"/>
                </a:solidFill>
              </a:rPr>
              <a:t> </a:t>
            </a:r>
            <a:r>
              <a:rPr lang="fr-FR" sz="2400" dirty="0" smtClean="0"/>
              <a:t>à cause de pathologies sous-jacentes</a:t>
            </a:r>
          </a:p>
          <a:p>
            <a:endParaRPr lang="fr-FR" sz="2400" dirty="0" smtClean="0"/>
          </a:p>
          <a:p>
            <a:r>
              <a:rPr lang="fr-FR" sz="2400" dirty="0" smtClean="0"/>
              <a:t>Mortalité péri opératoire de   </a:t>
            </a:r>
            <a:r>
              <a:rPr lang="fr-FR" sz="3200" dirty="0" smtClean="0">
                <a:solidFill>
                  <a:srgbClr val="FF0000"/>
                </a:solidFill>
              </a:rPr>
              <a:t>10%</a:t>
            </a:r>
            <a:r>
              <a:rPr lang="fr-FR" sz="2400" dirty="0" smtClean="0"/>
              <a:t>	</a:t>
            </a:r>
          </a:p>
          <a:p>
            <a:r>
              <a:rPr lang="fr-FR" sz="2400" dirty="0" smtClean="0"/>
              <a:t>2/3 des patients autonome avant la fracture, retrouve leur autonomie antérieure</a:t>
            </a:r>
          </a:p>
          <a:p>
            <a:endParaRPr lang="fr-FR" sz="2400" dirty="0" smtClean="0"/>
          </a:p>
          <a:p>
            <a:r>
              <a:rPr lang="fr-FR" sz="2400" dirty="0" smtClean="0"/>
              <a:t>D’où l’intérêt de prévention contre les chutes </a:t>
            </a:r>
          </a:p>
          <a:p>
            <a:endParaRPr lang="fr-FR" sz="2400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DSCN39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687513"/>
            <a:ext cx="3170237" cy="303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05" name="Picture 5" descr="DSCN39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557338"/>
            <a:ext cx="2724150" cy="360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06" name="Picture 6" descr="DSCN39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3095625" cy="297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403350" y="5229225"/>
            <a:ext cx="6408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i="0" dirty="0"/>
              <a:t>Réduction par </a:t>
            </a:r>
            <a:r>
              <a:rPr lang="fr-FR" sz="1800" b="1" i="0" dirty="0" smtClean="0"/>
              <a:t>traction + opération</a:t>
            </a:r>
            <a:endParaRPr lang="fr-FR" sz="1800" b="1" i="0" dirty="0"/>
          </a:p>
        </p:txBody>
      </p:sp>
      <p:sp>
        <p:nvSpPr>
          <p:cNvPr id="6" name="ZoneTexte 5"/>
          <p:cNvSpPr txBox="1"/>
          <p:nvPr/>
        </p:nvSpPr>
        <p:spPr>
          <a:xfrm>
            <a:off x="2267744" y="620688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Fracture de cotyle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Luxation de hanche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124744"/>
            <a:ext cx="7772400" cy="4572000"/>
          </a:xfrm>
        </p:spPr>
        <p:txBody>
          <a:bodyPr/>
          <a:lstStyle/>
          <a:p>
            <a:r>
              <a:rPr lang="fr-FR" dirty="0" smtClean="0"/>
              <a:t>Traumatisme à haute énergie</a:t>
            </a:r>
          </a:p>
          <a:p>
            <a:r>
              <a:rPr lang="fr-FR" dirty="0" smtClean="0"/>
              <a:t>Douleur et déformation majeure</a:t>
            </a:r>
          </a:p>
          <a:p>
            <a:r>
              <a:rPr lang="fr-FR" dirty="0" smtClean="0"/>
              <a:t>Indication réduction en urgence sous  Anesthésie Générale</a:t>
            </a:r>
          </a:p>
          <a:p>
            <a:r>
              <a:rPr lang="fr-FR" dirty="0" smtClean="0"/>
              <a:t>Risque de nécrose</a:t>
            </a:r>
          </a:p>
          <a:p>
            <a:pPr>
              <a:buNone/>
            </a:pPr>
            <a:r>
              <a:rPr lang="fr-FR" dirty="0" smtClean="0"/>
              <a:t>De la tête</a:t>
            </a:r>
          </a:p>
          <a:p>
            <a:r>
              <a:rPr lang="fr-FR" dirty="0" smtClean="0"/>
              <a:t>Ou arthrose</a:t>
            </a:r>
            <a:endParaRPr lang="fr-FR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708920"/>
            <a:ext cx="3398837" cy="30146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diaphyse fémorale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783560"/>
            <a:ext cx="4161656" cy="457200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Traumatisme à haute énergie </a:t>
            </a:r>
          </a:p>
          <a:p>
            <a:r>
              <a:rPr lang="fr-FR" dirty="0" smtClean="0"/>
              <a:t>Douleur déformation angulation raccourcissement de la cuisse</a:t>
            </a:r>
          </a:p>
          <a:p>
            <a:r>
              <a:rPr lang="fr-FR" dirty="0" smtClean="0"/>
              <a:t>Avant tout: </a:t>
            </a:r>
            <a:r>
              <a:rPr lang="fr-FR" u="sng" dirty="0" smtClean="0"/>
              <a:t>Soulager, traction attelle , morphine</a:t>
            </a:r>
          </a:p>
          <a:p>
            <a:r>
              <a:rPr lang="fr-FR" dirty="0" smtClean="0"/>
              <a:t>Chez l’adulte toujours : traitement chirurgical</a:t>
            </a:r>
            <a:endParaRPr lang="fr-FR" dirty="0"/>
          </a:p>
        </p:txBody>
      </p:sp>
      <p:pic>
        <p:nvPicPr>
          <p:cNvPr id="61442" name="Picture 2" descr="http://t3.gstatic.com/images?q=tbn:ANd9GcRbK9j2VH8CwrjBKmeLXYXKDIROorZxpCakYZgSr8AECLFOblFpFDrJCtV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72816"/>
            <a:ext cx="424462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moelle épinière 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640" y="-387424"/>
            <a:ext cx="3240360" cy="711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 flipV="1">
            <a:off x="6300192" y="4365104"/>
            <a:ext cx="28438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355976" y="364502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moelle épinière se termine  en L2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96752"/>
            <a:ext cx="34092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156176" y="1052736"/>
            <a:ext cx="94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Plexus </a:t>
            </a:r>
          </a:p>
          <a:p>
            <a:r>
              <a:rPr lang="fr-FR" dirty="0" smtClean="0"/>
              <a:t>brachial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109743" y="4941168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Plexus </a:t>
            </a:r>
          </a:p>
          <a:p>
            <a:r>
              <a:rPr lang="fr-FR" dirty="0" smtClean="0"/>
              <a:t>lombaire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39552" y="2564904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Nerf</a:t>
            </a:r>
          </a:p>
          <a:p>
            <a:r>
              <a:rPr lang="fr-FR" dirty="0" smtClean="0"/>
              <a:t>rachidien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11560" y="357301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pédicule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547664" y="3429000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923928" y="4869160"/>
            <a:ext cx="177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Queue de cheval</a:t>
            </a:r>
            <a:endParaRPr lang="fr-FR" dirty="0"/>
          </a:p>
        </p:txBody>
      </p:sp>
      <p:cxnSp>
        <p:nvCxnSpPr>
          <p:cNvPr id="18" name="Connecteur droit avec flèche 17"/>
          <p:cNvCxnSpPr>
            <a:stCxn id="15" idx="3"/>
          </p:cNvCxnSpPr>
          <p:nvPr/>
        </p:nvCxnSpPr>
        <p:spPr>
          <a:xfrm>
            <a:off x="5694413" y="5053826"/>
            <a:ext cx="821803" cy="391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Accolade ouvrante 18"/>
          <p:cNvSpPr/>
          <p:nvPr/>
        </p:nvSpPr>
        <p:spPr>
          <a:xfrm>
            <a:off x="6732240" y="4509120"/>
            <a:ext cx="45719" cy="194421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Attelle temporaire</a:t>
            </a:r>
            <a:endParaRPr lang="fr-FR" dirty="0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1022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4008" y="5013176"/>
            <a:ext cx="4038600" cy="79440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Pour les fractures  de fémur</a:t>
            </a:r>
            <a:endParaRPr lang="fr-FR" dirty="0"/>
          </a:p>
        </p:txBody>
      </p:sp>
      <p:pic>
        <p:nvPicPr>
          <p:cNvPr id="120836" name="Picture 4" descr=" attelle de don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576" y="191683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11fig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642381" cy="6192688"/>
          </a:xfrm>
          <a:prstGeom prst="rect">
            <a:avLst/>
          </a:prstGeom>
          <a:noFill/>
        </p:spPr>
      </p:pic>
      <p:pic>
        <p:nvPicPr>
          <p:cNvPr id="1028" name="Picture 4" descr="1811f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595" y="188640"/>
            <a:ext cx="4445405" cy="40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9297">
            <a:off x="4445679" y="649269"/>
            <a:ext cx="4210701" cy="511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www.maitrise-orthop.com/photos/164/clefevre123_gerard123_lecourgrandmaison1_jacq3_dubrana1_stindel13_technique_786/fig9lefevrefmor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286250" cy="304800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979712" y="630932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Plaque fémur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355976" y="54868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Clou fémoral</a:t>
            </a:r>
            <a:endParaRPr lang="fr-FR" dirty="0"/>
          </a:p>
        </p:txBody>
      </p:sp>
      <p:pic>
        <p:nvPicPr>
          <p:cNvPr id="54274" name="Picture 2" descr="http://t1.gstatic.com/images?q=tbn:ANd9GcQmYk9G974oAUogtPTss3df81iiWaLBgQVN6_JgztNDxqJlqA0YTT-aq-0X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27584" y="-1"/>
            <a:ext cx="2304256" cy="3072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de fémur chez l’enfant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Fracture peu violente chez les petits enfants</a:t>
            </a:r>
          </a:p>
          <a:p>
            <a:r>
              <a:rPr lang="fr-FR" dirty="0" smtClean="0"/>
              <a:t>Quasi toujours un raccourcissement, penser à hyper croissance du côté fracturé</a:t>
            </a:r>
          </a:p>
          <a:p>
            <a:r>
              <a:rPr lang="fr-FR" dirty="0" smtClean="0"/>
              <a:t>Chez enfant moins 6 ans : traitement orthopédique (traction puis </a:t>
            </a:r>
            <a:r>
              <a:rPr lang="fr-FR" dirty="0" err="1" smtClean="0"/>
              <a:t>pelvi</a:t>
            </a:r>
            <a:r>
              <a:rPr lang="fr-FR" dirty="0" smtClean="0"/>
              <a:t>-pédieux)</a:t>
            </a:r>
          </a:p>
          <a:p>
            <a:r>
              <a:rPr lang="fr-FR" dirty="0" smtClean="0"/>
              <a:t>Enfants plus grand: chirurgie  embrochage centromédullaire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 par traction</a:t>
            </a:r>
            <a:endParaRPr lang="fr-FR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7772400" cy="422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Traction au </a:t>
            </a:r>
            <a:r>
              <a:rPr lang="fr-FR" dirty="0" err="1" smtClean="0"/>
              <a:t>zenith</a:t>
            </a:r>
            <a:r>
              <a:rPr lang="fr-FR" dirty="0" smtClean="0"/>
              <a:t> </a:t>
            </a:r>
            <a:r>
              <a:rPr lang="fr-FR" dirty="0" err="1" smtClean="0"/>
              <a:t>pelviped</a:t>
            </a:r>
            <a:endParaRPr lang="fr-FR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5097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5718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619672" y="4437112"/>
            <a:ext cx="536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Pendant 15-21 jours     puis plâtre 45 jours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Embrochage centromédullaire</a:t>
            </a:r>
            <a:endParaRPr lang="fr-F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2214578" cy="36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857364"/>
            <a:ext cx="59396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Fracture de la rotule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4" name="Picture 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825" y="908050"/>
            <a:ext cx="3176588" cy="3733800"/>
          </a:xfrm>
          <a:ln w="28575">
            <a:solidFill>
              <a:srgbClr val="FFFFFF"/>
            </a:solidFill>
          </a:ln>
        </p:spPr>
      </p:pic>
      <p:pic>
        <p:nvPicPr>
          <p:cNvPr id="3072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700213"/>
            <a:ext cx="3740150" cy="1981200"/>
          </a:xfrm>
          <a:ln w="28575">
            <a:solidFill>
              <a:srgbClr val="FFFFFF"/>
            </a:solidFill>
          </a:ln>
        </p:spPr>
      </p:pic>
      <p:sp>
        <p:nvSpPr>
          <p:cNvPr id="30735" name="Line 15"/>
          <p:cNvSpPr>
            <a:spLocks noChangeShapeType="1"/>
          </p:cNvSpPr>
          <p:nvPr/>
        </p:nvSpPr>
        <p:spPr bwMode="auto">
          <a:xfrm flipV="1">
            <a:off x="8027988" y="1052513"/>
            <a:ext cx="0" cy="914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827088" y="4868863"/>
            <a:ext cx="72009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FF"/>
                </a:solidFill>
              </a:rPr>
              <a:t>Les chutes sur le genou et les contusions directes  lors des traumatismes de la route sont les causes les plus fréquentes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23838" y="4437112"/>
            <a:ext cx="89201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fr-FR" b="1" dirty="0">
                <a:solidFill>
                  <a:srgbClr val="FFFFFF"/>
                </a:solidFill>
                <a:latin typeface="Verdana" pitchFamily="34" charset="0"/>
              </a:rPr>
              <a:t>Procédé du hauban 	  Vis simple</a:t>
            </a:r>
          </a:p>
        </p:txBody>
      </p:sp>
      <p:pic>
        <p:nvPicPr>
          <p:cNvPr id="33802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250"/>
            <a:ext cx="4537075" cy="3654425"/>
          </a:xfrm>
        </p:spPr>
      </p:pic>
      <p:pic>
        <p:nvPicPr>
          <p:cNvPr id="33799" name="Picture 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423150" y="2636838"/>
            <a:ext cx="1720850" cy="2936875"/>
          </a:xfrm>
        </p:spPr>
      </p:pic>
      <p:pic>
        <p:nvPicPr>
          <p:cNvPr id="33803" name="Picture 11" descr="vissage rotu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39000" y="260350"/>
            <a:ext cx="1905000" cy="2209800"/>
          </a:xfrm>
          <a:noFill/>
          <a:ln w="952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4163</TotalTime>
  <Words>2027</Words>
  <Application>Microsoft Office PowerPoint</Application>
  <PresentationFormat>Affichage à l'écran (4:3)</PresentationFormat>
  <Paragraphs>650</Paragraphs>
  <Slides>141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141</vt:i4>
      </vt:variant>
    </vt:vector>
  </HeadingPairs>
  <TitlesOfParts>
    <vt:vector size="142" baseType="lpstr">
      <vt:lpstr>Verve</vt:lpstr>
      <vt:lpstr>Traumatisme rachis bassin et membres inferieurs</vt:lpstr>
      <vt:lpstr>plan</vt:lpstr>
      <vt:lpstr>Fonction de rachis</vt:lpstr>
      <vt:lpstr>rachis</vt:lpstr>
      <vt:lpstr>Vue latéral </vt:lpstr>
      <vt:lpstr>Diapositive 6</vt:lpstr>
      <vt:lpstr>Vue de haut</vt:lpstr>
      <vt:lpstr>Différences </vt:lpstr>
      <vt:lpstr>La moelle épinière </vt:lpstr>
      <vt:lpstr>Dermatome (sensibilité)</vt:lpstr>
      <vt:lpstr>Bassin anneau pelvien</vt:lpstr>
      <vt:lpstr>Anatomie  bassin</vt:lpstr>
      <vt:lpstr>Diapositive 13</vt:lpstr>
      <vt:lpstr>Diapositive 14</vt:lpstr>
      <vt:lpstr>Diapositive 15</vt:lpstr>
      <vt:lpstr>Diapositive 16</vt:lpstr>
      <vt:lpstr>La hanche</vt:lpstr>
      <vt:lpstr>anatomie</vt:lpstr>
      <vt:lpstr>Diapositive 19</vt:lpstr>
      <vt:lpstr>Diapositive 20</vt:lpstr>
      <vt:lpstr>fémur</vt:lpstr>
      <vt:lpstr>Diapositive 22</vt:lpstr>
      <vt:lpstr>Diapositive 23</vt:lpstr>
      <vt:lpstr>Coupe mi-cuisse</vt:lpstr>
      <vt:lpstr>cuisse</vt:lpstr>
      <vt:lpstr>genou</vt:lpstr>
      <vt:lpstr>Anatomie genou</vt:lpstr>
      <vt:lpstr>Diapositive 28</vt:lpstr>
      <vt:lpstr>Diapositive 29</vt:lpstr>
      <vt:lpstr>Diapositive 30</vt:lpstr>
      <vt:lpstr>jambe</vt:lpstr>
      <vt:lpstr>Muscles de la jambe</vt:lpstr>
      <vt:lpstr>cheville</vt:lpstr>
      <vt:lpstr>Vue latérale cheville</vt:lpstr>
      <vt:lpstr>Diapositive 35</vt:lpstr>
      <vt:lpstr>Pied </vt:lpstr>
      <vt:lpstr>Plans de pied</vt:lpstr>
      <vt:lpstr>Vaisseaux </vt:lpstr>
      <vt:lpstr>Artère de jambes</vt:lpstr>
      <vt:lpstr>Nerf de membre inférieur</vt:lpstr>
      <vt:lpstr>pathologie</vt:lpstr>
      <vt:lpstr>Traumatisme rachis </vt:lpstr>
      <vt:lpstr>examens</vt:lpstr>
      <vt:lpstr>mécanisme</vt:lpstr>
      <vt:lpstr>Type de lésion</vt:lpstr>
      <vt:lpstr>Entorse bénigne cervicale </vt:lpstr>
      <vt:lpstr>Luxation rachis cervical</vt:lpstr>
      <vt:lpstr>Tassement corps vertébral </vt:lpstr>
      <vt:lpstr>Fracture complexe BURST</vt:lpstr>
      <vt:lpstr>Fracture luxation </vt:lpstr>
      <vt:lpstr>Signe neurologique</vt:lpstr>
      <vt:lpstr>Exemples </vt:lpstr>
      <vt:lpstr>Conduit à tenir si atteinte médullaire </vt:lpstr>
      <vt:lpstr>traitement</vt:lpstr>
      <vt:lpstr>Diapositive 55</vt:lpstr>
      <vt:lpstr>Plâtre thoraco lombaire</vt:lpstr>
      <vt:lpstr>Entorse grave</vt:lpstr>
      <vt:lpstr>Fracture thoracolombaire</vt:lpstr>
      <vt:lpstr>Fracture anneau pelvien </vt:lpstr>
      <vt:lpstr>Fracture de cadre obturateur BENIGNE </vt:lpstr>
      <vt:lpstr>Haute énergie / TRES GRAVE</vt:lpstr>
      <vt:lpstr>Atteinte sacro-iliaque </vt:lpstr>
      <vt:lpstr>gravité</vt:lpstr>
      <vt:lpstr>Traitement en urgence</vt:lpstr>
      <vt:lpstr>Ostéosynthèse fracture complexe de bassin</vt:lpstr>
      <vt:lpstr>Fracture de col de fémur</vt:lpstr>
      <vt:lpstr>INTRODUCTION</vt:lpstr>
      <vt:lpstr>Vascularisation tête fémorale</vt:lpstr>
      <vt:lpstr>Formes cliniques:</vt:lpstr>
      <vt:lpstr>Classification GARDEN</vt:lpstr>
      <vt:lpstr>Fracture engrenée </vt:lpstr>
      <vt:lpstr>Fracture non engrenée </vt:lpstr>
      <vt:lpstr>Fracture per trochantérienne</vt:lpstr>
      <vt:lpstr>Fracture trochantérodiaphysaire</vt:lpstr>
      <vt:lpstr>Population </vt:lpstr>
      <vt:lpstr>Traitement </vt:lpstr>
      <vt:lpstr>Possibilité thérapeutique</vt:lpstr>
      <vt:lpstr>Technique chirurgicale vissage</vt:lpstr>
      <vt:lpstr>DHS</vt:lpstr>
      <vt:lpstr>Prothèse </vt:lpstr>
      <vt:lpstr>Prothèse totale  de hanche</vt:lpstr>
      <vt:lpstr>Indication fracture cervicale </vt:lpstr>
      <vt:lpstr>Fracture per trochantérienne</vt:lpstr>
      <vt:lpstr>Complications</vt:lpstr>
      <vt:lpstr>Diapositive 85</vt:lpstr>
      <vt:lpstr>Pronostic</vt:lpstr>
      <vt:lpstr>Diapositive 87</vt:lpstr>
      <vt:lpstr>Luxation de hanche</vt:lpstr>
      <vt:lpstr>Fracture diaphyse fémorale</vt:lpstr>
      <vt:lpstr>Attelle temporaire</vt:lpstr>
      <vt:lpstr>Diapositive 91</vt:lpstr>
      <vt:lpstr>Diapositive 92</vt:lpstr>
      <vt:lpstr>Fracture de fémur chez l’enfant </vt:lpstr>
      <vt:lpstr>Fracture par traction</vt:lpstr>
      <vt:lpstr>Traction au zenith pelviped</vt:lpstr>
      <vt:lpstr>Embrochage centromédullaire</vt:lpstr>
      <vt:lpstr>Fracture de la rotule</vt:lpstr>
      <vt:lpstr>Diapositive 98</vt:lpstr>
      <vt:lpstr>Diapositive 99</vt:lpstr>
      <vt:lpstr>Fractures de l’extrémité distale du fémur</vt:lpstr>
      <vt:lpstr>Diapositive 101</vt:lpstr>
      <vt:lpstr>Diapositive 102</vt:lpstr>
      <vt:lpstr>Diapositive 103</vt:lpstr>
      <vt:lpstr>Fractures de l’extrémité proximale  du tibia</vt:lpstr>
      <vt:lpstr>étiologie</vt:lpstr>
      <vt:lpstr>Diapositive 106</vt:lpstr>
      <vt:lpstr>Traitement</vt:lpstr>
      <vt:lpstr>Ostéosynthèse des fractures-séparation</vt:lpstr>
      <vt:lpstr>2/ Ruptures du tendon quadricipital</vt:lpstr>
      <vt:lpstr>Diapositive 110</vt:lpstr>
      <vt:lpstr>Ruptures du tendon rotulien</vt:lpstr>
      <vt:lpstr>Diapositive 112</vt:lpstr>
      <vt:lpstr>Lésion méniscale</vt:lpstr>
      <vt:lpstr>Blocage du ménisque interne impossibilité d’extension du genou</vt:lpstr>
      <vt:lpstr>Ligaments du genou</vt:lpstr>
      <vt:lpstr>Fracture de jambe</vt:lpstr>
      <vt:lpstr>Diapositive 117</vt:lpstr>
      <vt:lpstr>Diapositive 118</vt:lpstr>
      <vt:lpstr>Fracture des os de la jambe </vt:lpstr>
      <vt:lpstr>Diapositive 120</vt:lpstr>
      <vt:lpstr>Traitement orthopédique</vt:lpstr>
      <vt:lpstr>complications</vt:lpstr>
      <vt:lpstr>Traitement chirurgical broche centromédullaire</vt:lpstr>
      <vt:lpstr>Diapositive 124</vt:lpstr>
      <vt:lpstr>Installation pour enclouage du tibia</vt:lpstr>
      <vt:lpstr>Clou pour tibia</vt:lpstr>
      <vt:lpstr>Ostéosynthèse par plaque </vt:lpstr>
      <vt:lpstr>Diapositive 128</vt:lpstr>
      <vt:lpstr>Fixateur externe</vt:lpstr>
      <vt:lpstr>Fracture de cheville</vt:lpstr>
      <vt:lpstr>Diapositive 131</vt:lpstr>
      <vt:lpstr>Diapositive 132</vt:lpstr>
      <vt:lpstr>Diapositive 133</vt:lpstr>
      <vt:lpstr>Ruptures du tendon d’Achille</vt:lpstr>
      <vt:lpstr>Diapositive 135</vt:lpstr>
      <vt:lpstr>Diapositive 136</vt:lpstr>
      <vt:lpstr>Scanner </vt:lpstr>
      <vt:lpstr>Diapositive 138</vt:lpstr>
      <vt:lpstr>Diapositive 139</vt:lpstr>
      <vt:lpstr>Traitement chirurgical</vt:lpstr>
      <vt:lpstr>merci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ghavamian</dc:creator>
  <cp:lastModifiedBy>ghavamian</cp:lastModifiedBy>
  <cp:revision>198</cp:revision>
  <dcterms:created xsi:type="dcterms:W3CDTF">2010-09-20T10:48:18Z</dcterms:created>
  <dcterms:modified xsi:type="dcterms:W3CDTF">2011-10-19T08:05:15Z</dcterms:modified>
</cp:coreProperties>
</file>