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3" autoAdjust="0"/>
    <p:restoredTop sz="93969" autoAdjust="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54D4857D-62A5-486B-9129-468003D7E020}" type="datetimeFigureOut">
              <a:rPr lang="fr-FR" smtClean="0"/>
              <a:pPr/>
              <a:t>15/10/2011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2EBE4566-6F3A-4CC1-BD6C-9C510D05F1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415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2D2EF2CE-B28C-4ED4-8FD0-48BB3F48846A}" type="datetimeFigureOut">
              <a:pPr/>
              <a:t>30/06/2006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61807874-5299-41B2-A37A-6AA3547857F4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32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fr-F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fr-FR" smtClean="0"/>
              <a:t>Modifiez le style des sous-titres du masque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15/10/2011</a:t>
            </a:fld>
            <a:endParaRPr kumimoji="0" lang="fr-FR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fr-F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fr-FR"/>
              <a:t>Afficher le titre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15/10/2011</a:t>
            </a:fld>
            <a:endParaRPr kumimoji="0" lang="fr-FR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15/10/2011</a:t>
            </a:fld>
            <a:endParaRPr kumimoji="0" lang="fr-F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fr-FR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fr-FR"/>
              <a:t>Cliquez pour ajouter un titre de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/réponse simp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30/06/2006</a:t>
            </a:fld>
            <a:endParaRPr kumimoji="0" lang="fr-FR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fr-FR"/>
              <a:t>Cliquez pour ajouter une réponse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/réponse détaill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30/06/2006</a:t>
            </a:fld>
            <a:endParaRPr kumimoji="0" lang="fr-FR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fr-F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fr-FR"/>
              <a:t>Cliquez pour ajouter une réponse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fr-FR" i="1" baseline="0"/>
            </a:lvl1pPr>
            <a:extLst/>
          </a:lstStyle>
          <a:p>
            <a:pPr lvl="0"/>
            <a:r>
              <a:rPr kumimoji="0" lang="fr-FR"/>
              <a:t>Cliquez pour ajouter des détails à la réponse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 vrai ou faux (réponse : Vra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30/06/2006</a:t>
            </a:fld>
            <a:endParaRPr kumimoji="0" lang="fr-FR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VRAI</a:t>
            </a:r>
            <a:r>
              <a:rPr kumimoji="0" lang="fr-F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ou FAUX 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fr-F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VRAI </a:t>
            </a:r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ou FAUX ?</a:t>
            </a:r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 vrai ou faux (réponse : Fau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30/06/2006</a:t>
            </a:fld>
            <a:endParaRPr kumimoji="0" lang="fr-FR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fr-F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ajouter une question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VRAI</a:t>
            </a:r>
            <a:r>
              <a:rPr kumimoji="0" lang="fr-F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fr-FR" sz="7200">
                <a:solidFill>
                  <a:schemeClr val="tx1">
                    <a:alpha val="40000"/>
                  </a:schemeClr>
                </a:solidFill>
              </a:rPr>
              <a:t>ou FAUX 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VRAI ou </a:t>
            </a:r>
            <a:r>
              <a:rPr kumimoji="0" lang="fr-F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FAUX</a:t>
            </a:r>
            <a:r>
              <a:rPr kumimoji="0" lang="fr-F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 ?</a:t>
            </a:r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respondance des élé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fr-FR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l'élément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fr-FR"/>
            </a:lvl1pPr>
            <a:extLst/>
          </a:lstStyle>
          <a:p>
            <a:fld id="{1BEBB2CB-903D-46EF-8227-E770ED8FF514}" type="datetimeFigureOut">
              <a:pPr/>
              <a:t>30/06/2006</a:t>
            </a:fld>
            <a:endParaRPr kumimoji="0" lang="fr-FR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fr-FR"/>
            </a:lvl1pPr>
            <a:lvl2pPr eaLnBrk="1" latinLnBrk="0" hangingPunct="1">
              <a:buFontTx/>
              <a:buChar char="•"/>
              <a:defRPr kumimoji="0" lang="fr-FR"/>
            </a:lvl2pPr>
            <a:lvl3pPr eaLnBrk="1" latinLnBrk="0" hangingPunct="1">
              <a:buFontTx/>
              <a:buChar char="•"/>
              <a:defRPr kumimoji="0" lang="fr-FR"/>
            </a:lvl3pPr>
            <a:lvl4pPr eaLnBrk="1" latinLnBrk="0" hangingPunct="1">
              <a:buFontTx/>
              <a:buChar char="•"/>
              <a:defRPr kumimoji="0" lang="fr-FR"/>
            </a:lvl4pPr>
            <a:lvl5pPr eaLnBrk="1" latinLnBrk="0" hangingPunct="1">
              <a:buFontTx/>
              <a:buChar char="•"/>
              <a:defRPr kumimoji="0" lang="fr-FR"/>
            </a:lvl5pPr>
            <a:extLst/>
          </a:lstStyle>
          <a:p>
            <a:pPr lvl="0"/>
            <a:r>
              <a:rPr kumimoji="0" lang="fr-FR"/>
              <a:t>Cliquez pour ajouter la correspondance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fr-FR" i="1" baseline="0"/>
            </a:lvl1pPr>
            <a:extLst/>
          </a:lstStyle>
          <a:p>
            <a:r>
              <a:rPr kumimoji="0" lang="fr-FR"/>
              <a:t>Cliquez pour taper votre question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‹N°›</a:t>
            </a:fld>
            <a:endParaRPr kumimoji="0" lang="fr-FR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Modifiez le style du titre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fr-FR" sz="1100"/>
            </a:lvl1pPr>
            <a:extLst/>
          </a:lstStyle>
          <a:p>
            <a:pPr algn="r"/>
            <a:fld id="{8F67D422-08A8-451B-9A67-21962FC4B660}" type="datetimeFigureOut">
              <a:rPr kumimoji="0" lang="fr-FR" sz="1100"/>
              <a:pPr algn="r"/>
              <a:t>15/10/2011</a:t>
            </a:fld>
            <a:endParaRPr kumimoji="0" lang="fr-FR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fr-FR" sz="1200"/>
            </a:lvl1pPr>
            <a:extLst/>
          </a:lstStyle>
          <a:p>
            <a:endParaRPr kumimoji="0" lang="fr-F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fr-FR" sz="1200"/>
            </a:lvl1pPr>
            <a:extLst/>
          </a:lstStyle>
          <a:p>
            <a:fld id="{169B2101-2E9F-420A-91A3-890890D84497}" type="slidenum">
              <a:rPr kumimoji="0" lang="fr-FR" sz="1200"/>
              <a:pPr/>
              <a:t>‹N°›</a:t>
            </a:fld>
            <a:endParaRPr kumimoji="0" lang="fr-FR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fr-FR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fr-F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fr-FR">
          <a:solidFill>
            <a:schemeClr val="tx2"/>
          </a:solidFill>
        </a:defRPr>
      </a:lvl2pPr>
      <a:lvl3pPr eaLnBrk="1" latinLnBrk="0" hangingPunct="1">
        <a:defRPr kumimoji="0" lang="fr-FR">
          <a:solidFill>
            <a:schemeClr val="tx2"/>
          </a:solidFill>
        </a:defRPr>
      </a:lvl3pPr>
      <a:lvl4pPr eaLnBrk="1" latinLnBrk="0" hangingPunct="1">
        <a:defRPr kumimoji="0" lang="fr-FR">
          <a:solidFill>
            <a:schemeClr val="tx2"/>
          </a:solidFill>
        </a:defRPr>
      </a:lvl4pPr>
      <a:lvl5pPr eaLnBrk="1" latinLnBrk="0" hangingPunct="1">
        <a:defRPr kumimoji="0" lang="fr-FR">
          <a:solidFill>
            <a:schemeClr val="tx2"/>
          </a:solidFill>
        </a:defRPr>
      </a:lvl5pPr>
      <a:lvl6pPr eaLnBrk="1" latinLnBrk="0" hangingPunct="1">
        <a:defRPr kumimoji="0" lang="fr-FR">
          <a:solidFill>
            <a:schemeClr val="tx2"/>
          </a:solidFill>
        </a:defRPr>
      </a:lvl6pPr>
      <a:lvl7pPr eaLnBrk="1" latinLnBrk="0" hangingPunct="1">
        <a:defRPr kumimoji="0" lang="fr-FR">
          <a:solidFill>
            <a:schemeClr val="tx2"/>
          </a:solidFill>
        </a:defRPr>
      </a:lvl7pPr>
      <a:lvl8pPr eaLnBrk="1" latinLnBrk="0" hangingPunct="1">
        <a:defRPr kumimoji="0" lang="fr-FR">
          <a:solidFill>
            <a:schemeClr val="tx2"/>
          </a:solidFill>
        </a:defRPr>
      </a:lvl8pPr>
      <a:lvl9pPr eaLnBrk="1" latinLnBrk="0" hangingPunct="1">
        <a:defRPr kumimoji="0" lang="fr-F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fr-FR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fr-BE" dirty="0">
                <a:effectLst/>
              </a:rPr>
              <a:t>2.1. Introduction</a:t>
            </a:r>
            <a:br>
              <a:rPr lang="fr-BE" dirty="0">
                <a:effectLst/>
              </a:rPr>
            </a:br>
            <a:endParaRPr lang="fr-FR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fr-FR" dirty="0" smtClean="0"/>
              <a:t>Arithmancie</a:t>
            </a:r>
            <a:endParaRPr lang="fr-FR" dirty="0"/>
          </a:p>
          <a:p>
            <a:r>
              <a:rPr lang="fr-FR" dirty="0" smtClean="0"/>
              <a:t>Colin </a:t>
            </a:r>
            <a:r>
              <a:rPr lang="fr-FR" dirty="0" err="1" smtClean="0"/>
              <a:t>Bletchley</a:t>
            </a:r>
            <a:endParaRPr lang="fr-FR" dirty="0"/>
          </a:p>
        </p:txBody>
      </p:sp>
      <p:pic>
        <p:nvPicPr>
          <p:cNvPr id="1026" name="Picture 2" descr="http://storage.canalblog.com/09/02/33008/2281305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71848"/>
            <a:ext cx="261937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Les consignes données sur les devoirs vous semblent-elles rigoureuses ? Justifiez. 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fr-FR" dirty="0" smtClean="0"/>
              <a:t>Non.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r>
              <a:rPr lang="fr-FR" dirty="0" smtClean="0"/>
              <a:t>Ce sont les mêmes que tous les profs, sacrebleu!</a:t>
            </a:r>
            <a:endParaRPr lang="fr-FR" dirty="0"/>
          </a:p>
        </p:txBody>
      </p:sp>
      <p:pic>
        <p:nvPicPr>
          <p:cNvPr id="10242" name="Picture 2" descr="http://4.bp.blogspot.com/_v8snu6hkHuk/TQZ5OVfza7I/AAAAAAAAAL8/kQkRKtJ9idA/s1600/devo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501008"/>
            <a:ext cx="318135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  <p:bldP spid="2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01960" y="116632"/>
            <a:ext cx="8229600" cy="4272880"/>
          </a:xfrm>
        </p:spPr>
        <p:txBody>
          <a:bodyPr>
            <a:normAutofit/>
          </a:bodyPr>
          <a:lstStyle>
            <a:extLst/>
          </a:lstStyle>
          <a:p>
            <a:r>
              <a:rPr lang="fr-FR" sz="9600" dirty="0" smtClean="0"/>
              <a:t>Fin!</a:t>
            </a:r>
            <a:endParaRPr lang="fr-FR" sz="9600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 flipV="1">
            <a:off x="1828800" y="2924944"/>
            <a:ext cx="1159024" cy="199256"/>
          </a:xfrm>
        </p:spPr>
        <p:txBody>
          <a:bodyPr>
            <a:normAutofit fontScale="40000" lnSpcReduction="20000"/>
          </a:bodyPr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11266" name="Picture 2" descr="http://a8.img.v4.skyrock.net/a85/poupetteange/pics/2855377780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26515"/>
            <a:ext cx="38100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De combien d'années remonte l'arithmancie ?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fr-FR" dirty="0" smtClean="0"/>
              <a:t>Plus de 2000 ans.</a:t>
            </a:r>
            <a:endParaRPr lang="fr-FR" dirty="0"/>
          </a:p>
        </p:txBody>
      </p:sp>
      <p:pic>
        <p:nvPicPr>
          <p:cNvPr id="2050" name="Picture 2" descr="http://www.shenoc.com/colonne%20grecqu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924944"/>
            <a:ext cx="428625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 A votre avis, comment sont nommés ceux qui pratiquent l'arithmancie ?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fr-FR" dirty="0" smtClean="0"/>
              <a:t>Les </a:t>
            </a:r>
            <a:r>
              <a:rPr lang="fr-FR" dirty="0" err="1" smtClean="0"/>
              <a:t>arithmanciens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3074" name="Picture 2" descr="http://t1.gstatic.com/images?q=tbn:ANd9GcSupJFPQHsvSouoE0ACuHSYpzzPPPFqzcbkRCKP96c8xBFWJ1aNfnVk5hw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12976"/>
            <a:ext cx="25336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Qui sont ceux qui ont développé cette science ?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>
            <a:extLst/>
          </a:lstStyle>
          <a:p>
            <a:r>
              <a:rPr lang="fr-FR" dirty="0" smtClean="0"/>
              <a:t>Les Pythagoriciens, des anciens grecs.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4098" name="Picture 2" descr="http://hiram3330.unblog.fr/files/2008/04/pythago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59" y="2852936"/>
            <a:ext cx="3240360" cy="389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A votre avis, d'où ont-ils obtenu leur nom ? 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>
            <a:extLst/>
          </a:lstStyle>
          <a:p>
            <a:r>
              <a:rPr lang="fr-FR" dirty="0" smtClean="0"/>
              <a:t>Du célèbre savan</a:t>
            </a:r>
            <a:r>
              <a:rPr lang="fr-FR" dirty="0" smtClean="0"/>
              <a:t>t Pythagore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7"/>
              <p:cNvSpPr>
                <a:spLocks noGrp="1"/>
              </p:cNvSpPr>
              <p:nvPr>
                <p:ph type="body" sz="quarter" idx="15"/>
              </p:nvPr>
            </p:nvSpPr>
            <p:spPr/>
            <p:txBody>
              <a:bodyPr/>
              <a:lstStyle>
                <a:extLst/>
              </a:lstStyle>
              <a:p>
                <a:pPr marL="0" indent="0"/>
                <a:r>
                  <a:rPr lang="fr-FR" dirty="0" smtClean="0"/>
                  <a:t>On retient de lui le célèbre théorème: ‘Dans tout triangle rectangle, le carré de l’</a:t>
                </a:r>
                <a:r>
                  <a:rPr lang="fr-FR" dirty="0" err="1" smtClean="0"/>
                  <a:t>hypothénuse</a:t>
                </a:r>
                <a:r>
                  <a:rPr lang="fr-FR" dirty="0" smtClean="0"/>
                  <a:t> est égale à la somme des deux autres carrés.’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fr-FR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fr-FR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fr-FR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2" name="Rectangle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blipFill rotWithShape="1">
                <a:blip r:embed="rId3"/>
                <a:stretch>
                  <a:fillRect t="-1846" r="-95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www.cmath.fr/4eme/theoremedepythagore/4images10/triangle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09120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  <p:bldP spid="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fr-BE" i="0" dirty="0"/>
              <a:t>Qu'allons-nous étudier cette année ? 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51520" y="2348880"/>
            <a:ext cx="8229600" cy="2688704"/>
          </a:xfrm>
        </p:spPr>
        <p:txBody>
          <a:bodyPr>
            <a:normAutofit fontScale="47500" lnSpcReduction="20000"/>
          </a:bodyPr>
          <a:lstStyle>
            <a:extLst/>
          </a:lstStyle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L’arithmancie au quotidien.</a:t>
            </a:r>
          </a:p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Les généralités sur les nombres.</a:t>
            </a:r>
          </a:p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Les nombres dominants, manquants et en excès.</a:t>
            </a:r>
          </a:p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Le nombre actif</a:t>
            </a:r>
          </a:p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Le nombre héréditaire.</a:t>
            </a:r>
          </a:p>
          <a:p>
            <a:pPr marL="685800" indent="-685800">
              <a:buFont typeface="Wingdings" pitchFamily="2" charset="2"/>
              <a:buChar char="v"/>
            </a:pPr>
            <a:r>
              <a:rPr lang="fr-FR" dirty="0" smtClean="0"/>
              <a:t>Révisions pour les examens.</a:t>
            </a:r>
          </a:p>
          <a:p>
            <a:pPr marL="685800" indent="-685800">
              <a:buFont typeface="Wingdings" pitchFamily="2" charset="2"/>
              <a:buChar char="v"/>
            </a:pPr>
            <a:endParaRPr lang="fr-FR" dirty="0" smtClean="0"/>
          </a:p>
          <a:p>
            <a:pPr marL="685800" indent="-685800">
              <a:buFont typeface="Wingdings" pitchFamily="2" charset="2"/>
              <a:buChar char="v"/>
            </a:pPr>
            <a:endParaRPr lang="fr-FR" dirty="0" smtClean="0"/>
          </a:p>
          <a:p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6146" name="Picture 2" descr="http://www.tendrecreation.com/24-72-large/chiff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041" y="4509120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4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9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4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9" dur="2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4" dur="2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2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Quel cours vous semble plus intéressant ? Justifiez.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>
            <a:extLst/>
          </a:lstStyle>
          <a:p>
            <a:r>
              <a:rPr lang="fr-FR" dirty="0" smtClean="0"/>
              <a:t>Le cours sur l’arithmancie au quotidien.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r>
              <a:rPr lang="fr-FR" dirty="0" smtClean="0"/>
              <a:t>Parce que cela peut nous être utile dans le vie de tous les jours, pour interpréter les évènements de la vie courante et faire des prévisions de divination.</a:t>
            </a:r>
            <a:endParaRPr lang="fr-FR" dirty="0"/>
          </a:p>
        </p:txBody>
      </p:sp>
      <p:pic>
        <p:nvPicPr>
          <p:cNvPr id="7170" name="Picture 2" descr="http://www.plaque-immatriculation.be/images/52BROUGE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53136"/>
            <a:ext cx="2857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  <p:bldP spid="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fr-BE" i="0" dirty="0"/>
              <a:t>Qu'avons-nous besoin comme matériel pour travailler ?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8229600" cy="2472680"/>
          </a:xfrm>
        </p:spPr>
        <p:txBody>
          <a:bodyPr>
            <a:normAutofit fontScale="85000" lnSpcReduction="20000"/>
          </a:bodyPr>
          <a:lstStyle>
            <a:extLst/>
          </a:lstStyle>
          <a:p>
            <a:r>
              <a:rPr lang="fr-FR" dirty="0" smtClean="0"/>
              <a:t>Des parchemins et une plume.</a:t>
            </a:r>
          </a:p>
          <a:p>
            <a:r>
              <a:rPr lang="fr-FR" dirty="0" smtClean="0"/>
              <a:t>Le livr</a:t>
            </a:r>
            <a:r>
              <a:rPr lang="fr-FR" dirty="0" smtClean="0"/>
              <a:t>e (conseillé).</a:t>
            </a:r>
          </a:p>
          <a:p>
            <a:r>
              <a:rPr lang="fr-FR" dirty="0" smtClean="0"/>
              <a:t>Un boulier. </a:t>
            </a:r>
          </a:p>
          <a:p>
            <a:r>
              <a:rPr lang="fr-FR" dirty="0" smtClean="0"/>
              <a:t>Un abaque</a:t>
            </a:r>
          </a:p>
          <a:p>
            <a:endParaRPr lang="fr-FR" dirty="0" smtClean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8194" name="Picture 2" descr="http://idata.over-blog.com/1/89/34/75/plume_parchemi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36912"/>
            <a:ext cx="3495675" cy="393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fr-BE" i="0" dirty="0"/>
              <a:t>Qu'est-ce qu'un abaque ? Un boulier ?</a:t>
            </a:r>
            <a:endParaRPr lang="fr-FR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>
            <a:extLst/>
          </a:lstStyle>
          <a:p>
            <a:r>
              <a:rPr lang="fr-FR" dirty="0" smtClean="0"/>
              <a:t>Un abaque: une tablette à calculer.</a:t>
            </a:r>
          </a:p>
          <a:p>
            <a:r>
              <a:rPr lang="fr-FR" dirty="0" smtClean="0"/>
              <a:t>Un boulier: un appareil qui sert à compter.</a:t>
            </a:r>
            <a:endParaRPr lang="fr-FR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pPr marL="0" indent="0"/>
            <a:endParaRPr lang="fr-FR" dirty="0"/>
          </a:p>
        </p:txBody>
      </p:sp>
      <p:pic>
        <p:nvPicPr>
          <p:cNvPr id="9218" name="Picture 2" descr="http://i47.servimg.com/u/f47/11/07/01/13/objet1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299085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ensemblesnuipp.files.wordpress.com/2007/09/bouli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792" y="2996952"/>
            <a:ext cx="2882280" cy="346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A2ACED4-E870-45A9-A795-CEF016842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260</Words>
  <Application>Microsoft Office PowerPoint</Application>
  <PresentationFormat>Affichage à l'écran (4:3)</PresentationFormat>
  <Paragraphs>47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QuizShow</vt:lpstr>
      <vt:lpstr>2.1. Introduction </vt:lpstr>
      <vt:lpstr>De combien d'années remonte l'arithmancie ?</vt:lpstr>
      <vt:lpstr> A votre avis, comment sont nommés ceux qui pratiquent l'arithmancie ?</vt:lpstr>
      <vt:lpstr>Qui sont ceux qui ont développé cette science ?</vt:lpstr>
      <vt:lpstr>A votre avis, d'où ont-ils obtenu leur nom ? </vt:lpstr>
      <vt:lpstr>Qu'allons-nous étudier cette année ? </vt:lpstr>
      <vt:lpstr>Quel cours vous semble plus intéressant ? Justifiez.</vt:lpstr>
      <vt:lpstr>Qu'avons-nous besoin comme matériel pour travailler ?</vt:lpstr>
      <vt:lpstr>Qu'est-ce qu'un abaque ? Un boulier ?</vt:lpstr>
      <vt:lpstr>Les consignes données sur les devoirs vous semblent-elles rigoureuses ? Justifiez. 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2011-10-15T19:43:32Z</dcterms:created>
  <dcterms:modified xsi:type="dcterms:W3CDTF">2011-10-15T20:31:51Z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TC101769299990</vt:lpwstr>
  </property>
</Properties>
</file>