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8"/>
  </p:notesMasterIdLst>
  <p:sldIdLst>
    <p:sldId id="256" r:id="rId2"/>
    <p:sldId id="396" r:id="rId3"/>
    <p:sldId id="397" r:id="rId4"/>
    <p:sldId id="398" r:id="rId5"/>
    <p:sldId id="400" r:id="rId6"/>
    <p:sldId id="401" r:id="rId7"/>
    <p:sldId id="404" r:id="rId8"/>
    <p:sldId id="455" r:id="rId9"/>
    <p:sldId id="456" r:id="rId10"/>
    <p:sldId id="405" r:id="rId11"/>
    <p:sldId id="403" r:id="rId12"/>
    <p:sldId id="454" r:id="rId13"/>
    <p:sldId id="458" r:id="rId14"/>
    <p:sldId id="459" r:id="rId15"/>
    <p:sldId id="460" r:id="rId16"/>
    <p:sldId id="408" r:id="rId17"/>
    <p:sldId id="409" r:id="rId18"/>
    <p:sldId id="461" r:id="rId19"/>
    <p:sldId id="414" r:id="rId20"/>
    <p:sldId id="422" r:id="rId21"/>
    <p:sldId id="412" r:id="rId22"/>
    <p:sldId id="462" r:id="rId23"/>
    <p:sldId id="415" r:id="rId24"/>
    <p:sldId id="416" r:id="rId25"/>
    <p:sldId id="417" r:id="rId26"/>
    <p:sldId id="419" r:id="rId27"/>
    <p:sldId id="420" r:id="rId28"/>
    <p:sldId id="421" r:id="rId29"/>
    <p:sldId id="448" r:id="rId30"/>
    <p:sldId id="262" r:id="rId31"/>
    <p:sldId id="429" r:id="rId32"/>
    <p:sldId id="430" r:id="rId33"/>
    <p:sldId id="463" r:id="rId34"/>
    <p:sldId id="266" r:id="rId35"/>
    <p:sldId id="267" r:id="rId36"/>
    <p:sldId id="268" r:id="rId37"/>
    <p:sldId id="269" r:id="rId38"/>
    <p:sldId id="270" r:id="rId39"/>
    <p:sldId id="274" r:id="rId40"/>
    <p:sldId id="271" r:id="rId41"/>
    <p:sldId id="273" r:id="rId42"/>
    <p:sldId id="431" r:id="rId43"/>
    <p:sldId id="276" r:id="rId44"/>
    <p:sldId id="278" r:id="rId45"/>
    <p:sldId id="279" r:id="rId46"/>
    <p:sldId id="284" r:id="rId47"/>
    <p:sldId id="432" r:id="rId48"/>
    <p:sldId id="464" r:id="rId49"/>
    <p:sldId id="433" r:id="rId50"/>
    <p:sldId id="287" r:id="rId51"/>
    <p:sldId id="291" r:id="rId52"/>
    <p:sldId id="292" r:id="rId53"/>
    <p:sldId id="293" r:id="rId54"/>
    <p:sldId id="295" r:id="rId55"/>
    <p:sldId id="296" r:id="rId56"/>
    <p:sldId id="299" r:id="rId57"/>
    <p:sldId id="297" r:id="rId58"/>
    <p:sldId id="300" r:id="rId59"/>
    <p:sldId id="426" r:id="rId60"/>
    <p:sldId id="298" r:id="rId61"/>
    <p:sldId id="301" r:id="rId62"/>
    <p:sldId id="302" r:id="rId63"/>
    <p:sldId id="303" r:id="rId64"/>
    <p:sldId id="305" r:id="rId65"/>
    <p:sldId id="306" r:id="rId66"/>
    <p:sldId id="307" r:id="rId67"/>
    <p:sldId id="312" r:id="rId68"/>
    <p:sldId id="315" r:id="rId69"/>
    <p:sldId id="317" r:id="rId70"/>
    <p:sldId id="318" r:id="rId71"/>
    <p:sldId id="320" r:id="rId72"/>
    <p:sldId id="321" r:id="rId73"/>
    <p:sldId id="323" r:id="rId74"/>
    <p:sldId id="434" r:id="rId75"/>
    <p:sldId id="327" r:id="rId76"/>
    <p:sldId id="328" r:id="rId77"/>
    <p:sldId id="435" r:id="rId78"/>
    <p:sldId id="329" r:id="rId79"/>
    <p:sldId id="330" r:id="rId80"/>
    <p:sldId id="332" r:id="rId81"/>
    <p:sldId id="334" r:id="rId82"/>
    <p:sldId id="335" r:id="rId83"/>
    <p:sldId id="336" r:id="rId84"/>
    <p:sldId id="272" r:id="rId85"/>
    <p:sldId id="337" r:id="rId86"/>
    <p:sldId id="340" r:id="rId87"/>
    <p:sldId id="465" r:id="rId88"/>
    <p:sldId id="341" r:id="rId89"/>
    <p:sldId id="342" r:id="rId90"/>
    <p:sldId id="343" r:id="rId91"/>
    <p:sldId id="344" r:id="rId92"/>
    <p:sldId id="451" r:id="rId93"/>
    <p:sldId id="349" r:id="rId94"/>
    <p:sldId id="350" r:id="rId95"/>
    <p:sldId id="354" r:id="rId96"/>
    <p:sldId id="356" r:id="rId97"/>
    <p:sldId id="361" r:id="rId98"/>
    <p:sldId id="457" r:id="rId99"/>
    <p:sldId id="363" r:id="rId100"/>
    <p:sldId id="365" r:id="rId101"/>
    <p:sldId id="366" r:id="rId102"/>
    <p:sldId id="368" r:id="rId103"/>
    <p:sldId id="369" r:id="rId104"/>
    <p:sldId id="371" r:id="rId105"/>
    <p:sldId id="373" r:id="rId106"/>
    <p:sldId id="374" r:id="rId107"/>
    <p:sldId id="375" r:id="rId108"/>
    <p:sldId id="452" r:id="rId109"/>
    <p:sldId id="379" r:id="rId110"/>
    <p:sldId id="438" r:id="rId111"/>
    <p:sldId id="442" r:id="rId112"/>
    <p:sldId id="443" r:id="rId113"/>
    <p:sldId id="439" r:id="rId114"/>
    <p:sldId id="444" r:id="rId115"/>
    <p:sldId id="437" r:id="rId116"/>
    <p:sldId id="381" r:id="rId117"/>
    <p:sldId id="436" r:id="rId118"/>
    <p:sldId id="387" r:id="rId119"/>
    <p:sldId id="388" r:id="rId120"/>
    <p:sldId id="389" r:id="rId121"/>
    <p:sldId id="445" r:id="rId122"/>
    <p:sldId id="453" r:id="rId123"/>
    <p:sldId id="446" r:id="rId124"/>
    <p:sldId id="466" r:id="rId125"/>
    <p:sldId id="447" r:id="rId126"/>
    <p:sldId id="450" r:id="rId1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0E7F0-A063-4265-8DAF-0C6C63AABF7B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7CAE7-97CC-4FE0-A82C-937C17055B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891" y="801585"/>
            <a:ext cx="4704221" cy="319446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891" y="801585"/>
            <a:ext cx="4704221" cy="3194462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E17D98D-A1F9-4523-93D6-8862C7852AC9}" type="datetimeFigureOut">
              <a:rPr lang="fr-FR" smtClean="0"/>
              <a:pPr/>
              <a:t>10/10/2011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31FBDC-DEB6-4F3D-BE22-5780F6908F4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Membre supérieure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Traumatologie 2</a:t>
            </a:r>
            <a:r>
              <a:rPr lang="fr-FR" baseline="30000" dirty="0" smtClean="0"/>
              <a:t>e</a:t>
            </a:r>
            <a:r>
              <a:rPr lang="fr-FR" dirty="0" smtClean="0"/>
              <a:t> partie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Extrémité supérieure humérus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Tête </a:t>
            </a:r>
          </a:p>
          <a:p>
            <a:r>
              <a:rPr lang="fr-FR" dirty="0" smtClean="0"/>
              <a:t>Trochiter</a:t>
            </a:r>
          </a:p>
          <a:p>
            <a:r>
              <a:rPr lang="fr-FR" dirty="0" smtClean="0"/>
              <a:t>Trochin</a:t>
            </a:r>
          </a:p>
          <a:p>
            <a:r>
              <a:rPr lang="fr-FR" dirty="0" smtClean="0"/>
              <a:t>Col anatomique </a:t>
            </a:r>
          </a:p>
          <a:p>
            <a:r>
              <a:rPr lang="fr-FR" dirty="0" smtClean="0"/>
              <a:t>Col chirurgical</a:t>
            </a:r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2457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1907704" y="1916832"/>
            <a:ext cx="410445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2627784" y="2492896"/>
            <a:ext cx="25202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2411760" y="2708920"/>
            <a:ext cx="316835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635896" y="3140968"/>
            <a:ext cx="151216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707904" y="2708920"/>
            <a:ext cx="237626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220072" y="3068960"/>
            <a:ext cx="720080" cy="2160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H="1">
            <a:off x="5544108" y="2240868"/>
            <a:ext cx="864096" cy="792088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5580112" y="2492896"/>
            <a:ext cx="216024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  <a:latin typeface="Arial" charset="0"/>
              </a:rPr>
              <a:t>Traitement des fractures marginales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52438" y="5253038"/>
            <a:ext cx="8310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/>
            <a:r>
              <a:rPr lang="fr-FR" sz="2000">
                <a:solidFill>
                  <a:srgbClr val="FFFFFF"/>
                </a:solidFill>
              </a:rPr>
              <a:t>Plaque-butée antérieure ou postérieure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1825"/>
            <a:ext cx="4800600" cy="30257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362200"/>
            <a:ext cx="3810000" cy="236061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ChangeArrowheads="1"/>
          </p:cNvSpPr>
          <p:nvPr>
            <p:ph type="title" sz="quarter"/>
          </p:nvPr>
        </p:nvSpPr>
        <p:spPr>
          <a:xfrm>
            <a:off x="317500" y="469900"/>
            <a:ext cx="8509000" cy="812800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Arial" charset="0"/>
              </a:rPr>
              <a:t>Traitement des fractures comminutives ouvertes</a:t>
            </a:r>
          </a:p>
        </p:txBody>
      </p:sp>
      <p:sp>
        <p:nvSpPr>
          <p:cNvPr id="114691" name="Rectangle 1027"/>
          <p:cNvSpPr>
            <a:spLocks noChangeArrowheads="1"/>
          </p:cNvSpPr>
          <p:nvPr/>
        </p:nvSpPr>
        <p:spPr bwMode="auto">
          <a:xfrm>
            <a:off x="752475" y="5638800"/>
            <a:ext cx="83915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>
                <a:solidFill>
                  <a:srgbClr val="FFFFFF"/>
                </a:solidFill>
              </a:rPr>
              <a:t>Fixateur externe avec distraction</a:t>
            </a:r>
          </a:p>
        </p:txBody>
      </p:sp>
      <p:pic>
        <p:nvPicPr>
          <p:cNvPr id="114694" name="Picture 1030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438400" y="1981200"/>
            <a:ext cx="5029200" cy="29702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2298700"/>
            <a:ext cx="8356600" cy="1117600"/>
          </a:xfrm>
          <a:noFill/>
          <a:ln w="25400" cap="flat">
            <a:solidFill>
              <a:srgbClr val="FAFD00"/>
            </a:solidFill>
          </a:ln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FAFD00"/>
                </a:solidFill>
                <a:latin typeface="Arial" charset="0"/>
              </a:rPr>
              <a:t>Fracture du scaphoïde carpien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81000" y="228600"/>
            <a:ext cx="8534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  <a:latin typeface="Arial" charset="0"/>
              </a:rPr>
              <a:t>Fracture du scaphoïde carpien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6275388" cy="3124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79512" y="2060848"/>
            <a:ext cx="21980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Fracture chez </a:t>
            </a:r>
          </a:p>
          <a:p>
            <a:r>
              <a:rPr lang="fr-FR" dirty="0" smtClean="0"/>
              <a:t>Les hommes</a:t>
            </a:r>
          </a:p>
          <a:p>
            <a:endParaRPr lang="fr-FR" dirty="0" smtClean="0"/>
          </a:p>
          <a:p>
            <a:r>
              <a:rPr lang="fr-FR" dirty="0" smtClean="0"/>
              <a:t>Douleur de poignet </a:t>
            </a:r>
          </a:p>
          <a:p>
            <a:endParaRPr lang="fr-FR" dirty="0" smtClean="0"/>
          </a:p>
          <a:p>
            <a:r>
              <a:rPr lang="fr-FR" dirty="0" smtClean="0"/>
              <a:t>Surtout en externe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476672"/>
            <a:ext cx="3810000" cy="4114800"/>
          </a:xfrm>
          <a:noFill/>
          <a:ln/>
        </p:spPr>
        <p:txBody>
          <a:bodyPr/>
          <a:lstStyle/>
          <a:p>
            <a:r>
              <a:rPr lang="fr-FR" sz="2800" b="1" dirty="0">
                <a:solidFill>
                  <a:srgbClr val="FAFD00"/>
                </a:solidFill>
              </a:rPr>
              <a:t>Déplacement minime le plus souvent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95400"/>
            <a:ext cx="3597275" cy="4597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683568" y="1916832"/>
            <a:ext cx="3743325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dirty="0">
                <a:solidFill>
                  <a:srgbClr val="FFFFFF"/>
                </a:solidFill>
              </a:rPr>
              <a:t>20 % au pôle sup.</a:t>
            </a:r>
          </a:p>
          <a:p>
            <a:pPr defTabSz="762000">
              <a:spcBef>
                <a:spcPct val="50000"/>
              </a:spcBef>
            </a:pPr>
            <a:r>
              <a:rPr lang="fr-FR" dirty="0">
                <a:solidFill>
                  <a:srgbClr val="FFFFFF"/>
                </a:solidFill>
              </a:rPr>
              <a:t>70 % au col</a:t>
            </a:r>
          </a:p>
          <a:p>
            <a:pPr defTabSz="762000">
              <a:spcBef>
                <a:spcPct val="50000"/>
              </a:spcBef>
            </a:pPr>
            <a:r>
              <a:rPr lang="fr-FR" dirty="0">
                <a:solidFill>
                  <a:srgbClr val="FFFFFF"/>
                </a:solidFill>
              </a:rPr>
              <a:t>10 % à la base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8392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En l’absence de déplacement : plâtre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15616" y="2996952"/>
            <a:ext cx="7086600" cy="2133600"/>
          </a:xfrm>
          <a:noFill/>
          <a:ln/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Immobilisation de la 1</a:t>
            </a:r>
            <a:r>
              <a:rPr lang="fr-FR" sz="2000" b="1" baseline="30000" dirty="0">
                <a:solidFill>
                  <a:srgbClr val="FFFFFF"/>
                </a:solidFill>
              </a:rPr>
              <a:t>ère</a:t>
            </a:r>
            <a:r>
              <a:rPr lang="fr-FR" sz="2000" b="1" dirty="0">
                <a:solidFill>
                  <a:srgbClr val="FFFFFF"/>
                </a:solidFill>
              </a:rPr>
              <a:t> phalange du pouce en abduction</a:t>
            </a:r>
          </a:p>
          <a:p>
            <a:r>
              <a:rPr lang="fr-FR" sz="2000" b="1" dirty="0" smtClean="0">
                <a:solidFill>
                  <a:srgbClr val="FFFFFF"/>
                </a:solidFill>
              </a:rPr>
              <a:t>Durée 3 mois</a:t>
            </a:r>
            <a:endParaRPr lang="fr-FR" sz="2000" b="1" dirty="0">
              <a:solidFill>
                <a:srgbClr val="FFFFFF"/>
              </a:solidFill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767388" cy="1625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34350" cy="1143000"/>
          </a:xfrm>
          <a:noFill/>
          <a:ln/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Arial" charset="0"/>
              </a:rPr>
              <a:t>En cas de déplacement : traitement chirurgical</a:t>
            </a:r>
          </a:p>
        </p:txBody>
      </p:sp>
      <p:pic>
        <p:nvPicPr>
          <p:cNvPr id="53254" name="Picture 6" descr="vis%20scaphoïd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2420938"/>
            <a:ext cx="3168650" cy="3040062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  <a:noFill/>
          <a:ln>
            <a:solidFill>
              <a:srgbClr val="FFFFFF"/>
            </a:solidFill>
          </a:ln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Évolution des fractures du scaphoïde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747838" y="2662238"/>
            <a:ext cx="6253162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3200" dirty="0">
                <a:solidFill>
                  <a:srgbClr val="FFFFFF"/>
                </a:solidFill>
              </a:rPr>
              <a:t>Consolidation lente</a:t>
            </a:r>
          </a:p>
          <a:p>
            <a:pPr defTabSz="762000">
              <a:spcBef>
                <a:spcPct val="50000"/>
              </a:spcBef>
            </a:pPr>
            <a:r>
              <a:rPr lang="fr-FR" sz="3200" dirty="0">
                <a:solidFill>
                  <a:srgbClr val="FFFFFF"/>
                </a:solidFill>
              </a:rPr>
              <a:t>Pseudarthroses </a:t>
            </a:r>
            <a:r>
              <a:rPr lang="fr-FR" sz="3200" dirty="0" smtClean="0">
                <a:solidFill>
                  <a:srgbClr val="FFFFFF"/>
                </a:solidFill>
              </a:rPr>
              <a:t>fréquentes</a:t>
            </a:r>
          </a:p>
          <a:p>
            <a:pPr defTabSz="762000">
              <a:spcBef>
                <a:spcPct val="50000"/>
              </a:spcBef>
            </a:pPr>
            <a:r>
              <a:rPr lang="fr-FR" sz="3200" dirty="0" smtClean="0">
                <a:solidFill>
                  <a:srgbClr val="FFFFFF"/>
                </a:solidFill>
              </a:rPr>
              <a:t>Nécrose = arthrose</a:t>
            </a:r>
            <a:endParaRPr lang="fr-FR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de la  main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Axe et mobilité des doigts</a:t>
            </a:r>
            <a:endParaRPr lang="fr-FR" dirty="0"/>
          </a:p>
        </p:txBody>
      </p:sp>
      <p:pic>
        <p:nvPicPr>
          <p:cNvPr id="86021" name="Picture 5" descr="art%20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3861048"/>
            <a:ext cx="7308850" cy="2501900"/>
          </a:xfrm>
          <a:noFill/>
          <a:ln>
            <a:solidFill>
              <a:schemeClr val="bg1"/>
            </a:solidFill>
          </a:ln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484784"/>
            <a:ext cx="4118632" cy="2304256"/>
          </a:xfr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Humérus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7467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Un os long du bras</a:t>
            </a:r>
          </a:p>
          <a:p>
            <a:r>
              <a:rPr lang="fr-FR" dirty="0" smtClean="0"/>
              <a:t>Extrémité supérieure</a:t>
            </a:r>
          </a:p>
          <a:p>
            <a:pPr lvl="1"/>
            <a:r>
              <a:rPr lang="fr-FR" dirty="0" smtClean="0"/>
              <a:t>Tête</a:t>
            </a:r>
          </a:p>
          <a:p>
            <a:pPr lvl="1"/>
            <a:r>
              <a:rPr lang="fr-FR" dirty="0" smtClean="0"/>
              <a:t>Trochiter et trochin</a:t>
            </a:r>
          </a:p>
          <a:p>
            <a:pPr lvl="1"/>
            <a:r>
              <a:rPr lang="fr-FR" dirty="0" smtClean="0"/>
              <a:t>Col chirurgical</a:t>
            </a:r>
          </a:p>
          <a:p>
            <a:r>
              <a:rPr lang="fr-FR" dirty="0" smtClean="0"/>
              <a:t>Diaphyse</a:t>
            </a:r>
          </a:p>
          <a:p>
            <a:r>
              <a:rPr lang="fr-FR" dirty="0" smtClean="0"/>
              <a:t>Extrémité inférieure</a:t>
            </a:r>
          </a:p>
          <a:p>
            <a:pPr lvl="1"/>
            <a:r>
              <a:rPr lang="fr-FR" dirty="0" smtClean="0"/>
              <a:t>Articulaire </a:t>
            </a:r>
          </a:p>
          <a:p>
            <a:pPr lvl="1"/>
            <a:r>
              <a:rPr lang="fr-FR" dirty="0" err="1" smtClean="0"/>
              <a:t>épitrochlée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épicondyle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925" y="116633"/>
            <a:ext cx="3987483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Métacarpe et phalange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Traumatisme très fréquents</a:t>
            </a:r>
          </a:p>
          <a:p>
            <a:r>
              <a:rPr lang="fr-FR" dirty="0" smtClean="0"/>
              <a:t>Métacarpe : coups, écrasement </a:t>
            </a:r>
          </a:p>
          <a:p>
            <a:pPr lvl="1"/>
            <a:r>
              <a:rPr lang="fr-FR" dirty="0" smtClean="0"/>
              <a:t>fracture : extra articulaire ou articulaire</a:t>
            </a:r>
          </a:p>
          <a:p>
            <a:pPr lvl="1"/>
            <a:r>
              <a:rPr lang="fr-FR" dirty="0" smtClean="0"/>
              <a:t>Fracture luxation : 1</a:t>
            </a:r>
            <a:r>
              <a:rPr lang="fr-FR" baseline="30000" dirty="0" smtClean="0"/>
              <a:t>er</a:t>
            </a:r>
            <a:r>
              <a:rPr lang="fr-FR" dirty="0" smtClean="0"/>
              <a:t> métacarpe Bennet</a:t>
            </a:r>
          </a:p>
          <a:p>
            <a:pPr lvl="1"/>
            <a:r>
              <a:rPr lang="fr-FR" dirty="0" smtClean="0"/>
              <a:t>Fracture 5</a:t>
            </a:r>
            <a:r>
              <a:rPr lang="fr-FR" baseline="30000" dirty="0" smtClean="0"/>
              <a:t>e</a:t>
            </a:r>
            <a:r>
              <a:rPr lang="fr-FR" dirty="0" smtClean="0"/>
              <a:t> métacarpe : fracture des « boxeurs »: coup de poing 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>
                <a:solidFill>
                  <a:srgbClr val="FFFF00"/>
                </a:solidFill>
              </a:rPr>
              <a:t>Fractures des métacarpiens</a:t>
            </a:r>
          </a:p>
        </p:txBody>
      </p:sp>
      <p:pic>
        <p:nvPicPr>
          <p:cNvPr id="66566" name="Picture 6" descr="L-p144b%20-%20copi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484784"/>
            <a:ext cx="4176464" cy="3129111"/>
          </a:xfrm>
          <a:noFill/>
          <a:ln>
            <a:solidFill>
              <a:schemeClr val="bg1"/>
            </a:solidFill>
          </a:ln>
        </p:spPr>
      </p:pic>
      <p:sp>
        <p:nvSpPr>
          <p:cNvPr id="5" name="Rectangle 3" descr="chouteau 006"/>
          <p:cNvSpPr>
            <a:spLocks noGrp="1" noChangeAspect="1" noChangeArrowheads="1"/>
          </p:cNvSpPr>
          <p:nvPr isPhoto="1"/>
        </p:nvSpPr>
        <p:spPr bwMode="auto">
          <a:xfrm>
            <a:off x="4788024" y="1268760"/>
            <a:ext cx="2853850" cy="381642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5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fr-FR" dirty="0" smtClean="0"/>
              <a:t>Fracture tête de 5</a:t>
            </a:r>
            <a:r>
              <a:rPr lang="fr-FR" baseline="30000" dirty="0" smtClean="0"/>
              <a:t>e</a:t>
            </a:r>
            <a:r>
              <a:rPr lang="fr-FR" dirty="0" smtClean="0"/>
              <a:t> métacarpe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rot="16200000" flipH="1">
            <a:off x="4752020" y="2240868"/>
            <a:ext cx="86409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35400" y="814912"/>
            <a:ext cx="53742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0648"/>
            <a:ext cx="46291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283968" y="4077072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Fracture luxation base de 1</a:t>
            </a:r>
            <a:r>
              <a:rPr lang="fr-FR" baseline="30000" dirty="0" smtClean="0"/>
              <a:t>er</a:t>
            </a:r>
            <a:r>
              <a:rPr lang="fr-FR" dirty="0" smtClean="0"/>
              <a:t> métacarpe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phalange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Fractures souvent déplacée à cause des tendons</a:t>
            </a:r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708920"/>
            <a:ext cx="8686800" cy="29289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Luxation </a:t>
            </a:r>
            <a:r>
              <a:rPr lang="fr-FR" dirty="0" err="1" smtClean="0"/>
              <a:t>interphalangienne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772816"/>
            <a:ext cx="7467600" cy="4525963"/>
          </a:xfrm>
        </p:spPr>
        <p:txBody>
          <a:bodyPr/>
          <a:lstStyle/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Isolée ou avec fracture</a:t>
            </a:r>
          </a:p>
          <a:p>
            <a:r>
              <a:rPr lang="fr-FR" sz="2000" dirty="0" smtClean="0"/>
              <a:t>Déformation des doigts  +++++++++</a:t>
            </a:r>
          </a:p>
          <a:p>
            <a:r>
              <a:rPr lang="fr-FR" sz="2000" dirty="0" smtClean="0"/>
              <a:t>Réduction </a:t>
            </a:r>
            <a:r>
              <a:rPr lang="fr-FR" dirty="0" smtClean="0"/>
              <a:t>en urgence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528392" cy="267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211960" cy="243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068960"/>
            <a:ext cx="3096344" cy="234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92D050"/>
                </a:solidFill>
              </a:rPr>
              <a:t>Orthopédique</a:t>
            </a:r>
          </a:p>
          <a:p>
            <a:pPr lvl="1"/>
            <a:r>
              <a:rPr lang="fr-FR" dirty="0" smtClean="0"/>
              <a:t>Complexe car contraignant et peu stable, enraidissant</a:t>
            </a:r>
          </a:p>
          <a:p>
            <a:pPr lvl="1"/>
            <a:r>
              <a:rPr lang="fr-FR" dirty="0" smtClean="0"/>
              <a:t>Pour les fractures peu déplacé et les luxations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Chirurgicale</a:t>
            </a:r>
          </a:p>
          <a:p>
            <a:pPr lvl="1"/>
            <a:r>
              <a:rPr lang="fr-FR" dirty="0" smtClean="0"/>
              <a:t>Facilité par les broches et plaques</a:t>
            </a:r>
          </a:p>
          <a:p>
            <a:pPr lvl="1"/>
            <a:r>
              <a:rPr lang="fr-FR" dirty="0" smtClean="0"/>
              <a:t>Risque infectieux </a:t>
            </a:r>
          </a:p>
          <a:p>
            <a:pPr lvl="1"/>
            <a:r>
              <a:rPr lang="fr-FR" dirty="0" smtClean="0"/>
              <a:t>Mobilisation précoce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b="1" dirty="0" smtClean="0">
                <a:solidFill>
                  <a:srgbClr val="FAFD00"/>
                </a:solidFill>
              </a:rPr>
              <a:t>Moyen d’immobilisation</a:t>
            </a:r>
            <a:endParaRPr lang="fr-FR" altLang="fr-FR" b="1" dirty="0">
              <a:solidFill>
                <a:srgbClr val="FAFD00"/>
              </a:solidFill>
            </a:endParaRPr>
          </a:p>
        </p:txBody>
      </p:sp>
      <p:pic>
        <p:nvPicPr>
          <p:cNvPr id="53260" name="Picture 12" descr="L-p147D%20-%20copie%20copi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88224" y="2852936"/>
            <a:ext cx="1663700" cy="2159000"/>
          </a:xfrm>
          <a:noFill/>
          <a:ln/>
        </p:spPr>
      </p:pic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556792"/>
            <a:ext cx="193767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1944216" cy="29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12776"/>
            <a:ext cx="228203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068960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95536" y="16288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Orthèse amovible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47864" y="263691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Attelle métallique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444208" y="155679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660232" y="436510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syndactylie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563888" y="429309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Stack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>
                <a:solidFill>
                  <a:srgbClr val="FAFD00"/>
                </a:solidFill>
              </a:rPr>
              <a:t>Immobilisation en flexion</a:t>
            </a:r>
          </a:p>
        </p:txBody>
      </p:sp>
      <p:pic>
        <p:nvPicPr>
          <p:cNvPr id="7271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4221163"/>
            <a:ext cx="3810000" cy="2254250"/>
          </a:xfrm>
          <a:noFill/>
          <a:ln w="19050">
            <a:solidFill>
              <a:schemeClr val="bg1"/>
            </a:solidFill>
          </a:ln>
        </p:spPr>
      </p:pic>
      <p:pic>
        <p:nvPicPr>
          <p:cNvPr id="72709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557338"/>
            <a:ext cx="6781800" cy="2314575"/>
          </a:xfrm>
          <a:noFill/>
          <a:ln w="19050">
            <a:solidFill>
              <a:schemeClr val="bg1"/>
            </a:solidFill>
          </a:ln>
        </p:spPr>
      </p:pic>
      <p:pic>
        <p:nvPicPr>
          <p:cNvPr id="72712" name="Picture 8" descr="fract%20col%20méta%20TO%20en%20flex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6325" y="4221163"/>
            <a:ext cx="2219325" cy="2235200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b="1">
                <a:solidFill>
                  <a:srgbClr val="FAFD00"/>
                </a:solidFill>
              </a:rPr>
              <a:t>Ostéosynthèse des fractures des métacarpiens</a:t>
            </a:r>
          </a:p>
        </p:txBody>
      </p:sp>
      <p:pic>
        <p:nvPicPr>
          <p:cNvPr id="67589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2133600"/>
            <a:ext cx="4038600" cy="3362325"/>
          </a:xfrm>
          <a:noFill/>
          <a:ln w="38100">
            <a:solidFill>
              <a:schemeClr val="bg1"/>
            </a:solidFill>
          </a:ln>
        </p:spPr>
      </p:pic>
      <p:pic>
        <p:nvPicPr>
          <p:cNvPr id="67592" name="Picture 8" descr="Synthèse%20de%20M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2276475"/>
            <a:ext cx="3816350" cy="2855913"/>
          </a:xfr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3779" name="Rectangle 3" descr="chouteau 004"/>
          <p:cNvSpPr>
            <a:spLocks noGrp="1" noChangeAspect="1" noChangeArrowheads="1"/>
          </p:cNvSpPr>
          <p:nvPr isPhoto="1"/>
        </p:nvSpPr>
        <p:spPr bwMode="auto">
          <a:xfrm>
            <a:off x="1763713" y="981075"/>
            <a:ext cx="2481262" cy="4508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39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3780" name="Rectangle 4" descr="chouteau 005"/>
          <p:cNvSpPr>
            <a:spLocks noGrp="1" noChangeAspect="1" noChangeArrowheads="1"/>
          </p:cNvSpPr>
          <p:nvPr isPhoto="1"/>
        </p:nvSpPr>
        <p:spPr bwMode="auto">
          <a:xfrm>
            <a:off x="4716463" y="981075"/>
            <a:ext cx="2003425" cy="45085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8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7488238" y="6453188"/>
            <a:ext cx="1655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fr-FR" sz="1000">
                <a:solidFill>
                  <a:srgbClr val="FFFFFF"/>
                </a:solidFill>
                <a:latin typeface="Arial" charset="0"/>
              </a:rPr>
              <a:t>Documents J. Chouteau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havamian\Downloads\Thorax and arm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16632"/>
            <a:ext cx="5447506" cy="5447506"/>
          </a:xfrm>
          <a:prstGeom prst="rect">
            <a:avLst/>
          </a:prstGeom>
          <a:noFill/>
        </p:spPr>
      </p:pic>
      <p:pic>
        <p:nvPicPr>
          <p:cNvPr id="1027" name="Picture 3" descr="C:\Users\ghavamian\Downloads\Thorax and arm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5400600" cy="5400600"/>
          </a:xfrm>
          <a:prstGeom prst="rect">
            <a:avLst/>
          </a:prstGeom>
          <a:noFill/>
        </p:spPr>
      </p:pic>
      <p:pic>
        <p:nvPicPr>
          <p:cNvPr id="1028" name="Picture 4" descr="C:\Users\ghavamian\Downloads\Thorax and arm(4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-171400"/>
            <a:ext cx="5760640" cy="5760640"/>
          </a:xfrm>
          <a:prstGeom prst="rect">
            <a:avLst/>
          </a:prstGeom>
          <a:noFill/>
        </p:spPr>
      </p:pic>
      <p:pic>
        <p:nvPicPr>
          <p:cNvPr id="1029" name="Picture 5" descr="C:\Users\ghavamian\Downloads\Thorax and arm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5303490" cy="530349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27584" y="530120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Biceps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Artère humérale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Nerfs médian cubital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64288" y="530120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Arrière: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triceps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 radial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embrochage</a:t>
            </a:r>
            <a:endParaRPr lang="fr-FR" altLang="fr-FR" dirty="0"/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5725" y="1981200"/>
            <a:ext cx="6430963" cy="4114800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52292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Arrachement tendon extenseur</a:t>
            </a:r>
            <a:br>
              <a:rPr lang="fr-FR" dirty="0" smtClean="0"/>
            </a:br>
            <a:r>
              <a:rPr lang="fr-FR" dirty="0" smtClean="0"/>
              <a:t>Mallet </a:t>
            </a:r>
            <a:r>
              <a:rPr lang="fr-FR" dirty="0" err="1" smtClean="0"/>
              <a:t>Finger</a:t>
            </a:r>
            <a:r>
              <a:rPr lang="fr-FR" dirty="0" smtClean="0"/>
              <a:t> attelle de </a:t>
            </a:r>
            <a:r>
              <a:rPr lang="fr-FR" dirty="0" err="1" smtClean="0"/>
              <a:t>stack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8641"/>
            <a:ext cx="4171553" cy="230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249093" cy="270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rme libre 5"/>
          <p:cNvSpPr/>
          <p:nvPr/>
        </p:nvSpPr>
        <p:spPr>
          <a:xfrm>
            <a:off x="4932040" y="764704"/>
            <a:ext cx="2369127" cy="270164"/>
          </a:xfrm>
          <a:custGeom>
            <a:avLst/>
            <a:gdLst>
              <a:gd name="connsiteX0" fmla="*/ 2369127 w 2369127"/>
              <a:gd name="connsiteY0" fmla="*/ 51955 h 270164"/>
              <a:gd name="connsiteX1" fmla="*/ 2234045 w 2369127"/>
              <a:gd name="connsiteY1" fmla="*/ 41564 h 270164"/>
              <a:gd name="connsiteX2" fmla="*/ 2182091 w 2369127"/>
              <a:gd name="connsiteY2" fmla="*/ 31173 h 270164"/>
              <a:gd name="connsiteX3" fmla="*/ 2150918 w 2369127"/>
              <a:gd name="connsiteY3" fmla="*/ 20782 h 270164"/>
              <a:gd name="connsiteX4" fmla="*/ 1714500 w 2369127"/>
              <a:gd name="connsiteY4" fmla="*/ 0 h 270164"/>
              <a:gd name="connsiteX5" fmla="*/ 1517072 w 2369127"/>
              <a:gd name="connsiteY5" fmla="*/ 10391 h 270164"/>
              <a:gd name="connsiteX6" fmla="*/ 1278081 w 2369127"/>
              <a:gd name="connsiteY6" fmla="*/ 20782 h 270164"/>
              <a:gd name="connsiteX7" fmla="*/ 1174172 w 2369127"/>
              <a:gd name="connsiteY7" fmla="*/ 31173 h 270164"/>
              <a:gd name="connsiteX8" fmla="*/ 1049481 w 2369127"/>
              <a:gd name="connsiteY8" fmla="*/ 41564 h 270164"/>
              <a:gd name="connsiteX9" fmla="*/ 623454 w 2369127"/>
              <a:gd name="connsiteY9" fmla="*/ 62346 h 270164"/>
              <a:gd name="connsiteX10" fmla="*/ 498763 w 2369127"/>
              <a:gd name="connsiteY10" fmla="*/ 103909 h 270164"/>
              <a:gd name="connsiteX11" fmla="*/ 436418 w 2369127"/>
              <a:gd name="connsiteY11" fmla="*/ 124691 h 270164"/>
              <a:gd name="connsiteX12" fmla="*/ 405245 w 2369127"/>
              <a:gd name="connsiteY12" fmla="*/ 135082 h 270164"/>
              <a:gd name="connsiteX13" fmla="*/ 374072 w 2369127"/>
              <a:gd name="connsiteY13" fmla="*/ 145473 h 270164"/>
              <a:gd name="connsiteX14" fmla="*/ 270163 w 2369127"/>
              <a:gd name="connsiteY14" fmla="*/ 176646 h 270164"/>
              <a:gd name="connsiteX15" fmla="*/ 218209 w 2369127"/>
              <a:gd name="connsiteY15" fmla="*/ 207818 h 270164"/>
              <a:gd name="connsiteX16" fmla="*/ 166254 w 2369127"/>
              <a:gd name="connsiteY16" fmla="*/ 218209 h 270164"/>
              <a:gd name="connsiteX17" fmla="*/ 135081 w 2369127"/>
              <a:gd name="connsiteY17" fmla="*/ 228600 h 270164"/>
              <a:gd name="connsiteX18" fmla="*/ 31172 w 2369127"/>
              <a:gd name="connsiteY18" fmla="*/ 259773 h 270164"/>
              <a:gd name="connsiteX19" fmla="*/ 0 w 2369127"/>
              <a:gd name="connsiteY19" fmla="*/ 270164 h 27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69127" h="270164">
                <a:moveTo>
                  <a:pt x="2369127" y="51955"/>
                </a:moveTo>
                <a:cubicBezTo>
                  <a:pt x="2324100" y="48491"/>
                  <a:pt x="2278929" y="46551"/>
                  <a:pt x="2234045" y="41564"/>
                </a:cubicBezTo>
                <a:cubicBezTo>
                  <a:pt x="2216492" y="39614"/>
                  <a:pt x="2199225" y="35456"/>
                  <a:pt x="2182091" y="31173"/>
                </a:cubicBezTo>
                <a:cubicBezTo>
                  <a:pt x="2171465" y="28516"/>
                  <a:pt x="2161847" y="21511"/>
                  <a:pt x="2150918" y="20782"/>
                </a:cubicBezTo>
                <a:cubicBezTo>
                  <a:pt x="2005603" y="11094"/>
                  <a:pt x="1714500" y="0"/>
                  <a:pt x="1714500" y="0"/>
                </a:cubicBezTo>
                <a:lnTo>
                  <a:pt x="1517072" y="10391"/>
                </a:lnTo>
                <a:lnTo>
                  <a:pt x="1278081" y="20782"/>
                </a:lnTo>
                <a:cubicBezTo>
                  <a:pt x="1243336" y="22888"/>
                  <a:pt x="1208838" y="28022"/>
                  <a:pt x="1174172" y="31173"/>
                </a:cubicBezTo>
                <a:lnTo>
                  <a:pt x="1049481" y="41564"/>
                </a:lnTo>
                <a:cubicBezTo>
                  <a:pt x="888504" y="95225"/>
                  <a:pt x="1088135" y="32040"/>
                  <a:pt x="623454" y="62346"/>
                </a:cubicBezTo>
                <a:cubicBezTo>
                  <a:pt x="542521" y="67624"/>
                  <a:pt x="556534" y="80801"/>
                  <a:pt x="498763" y="103909"/>
                </a:cubicBezTo>
                <a:cubicBezTo>
                  <a:pt x="478424" y="112045"/>
                  <a:pt x="457200" y="117764"/>
                  <a:pt x="436418" y="124691"/>
                </a:cubicBezTo>
                <a:lnTo>
                  <a:pt x="405245" y="135082"/>
                </a:lnTo>
                <a:cubicBezTo>
                  <a:pt x="394854" y="138546"/>
                  <a:pt x="384698" y="142816"/>
                  <a:pt x="374072" y="145473"/>
                </a:cubicBezTo>
                <a:cubicBezTo>
                  <a:pt x="340576" y="153847"/>
                  <a:pt x="301082" y="162592"/>
                  <a:pt x="270163" y="176646"/>
                </a:cubicBezTo>
                <a:cubicBezTo>
                  <a:pt x="251777" y="185003"/>
                  <a:pt x="236961" y="200317"/>
                  <a:pt x="218209" y="207818"/>
                </a:cubicBezTo>
                <a:cubicBezTo>
                  <a:pt x="201811" y="214377"/>
                  <a:pt x="183388" y="213926"/>
                  <a:pt x="166254" y="218209"/>
                </a:cubicBezTo>
                <a:cubicBezTo>
                  <a:pt x="155628" y="220866"/>
                  <a:pt x="145613" y="225591"/>
                  <a:pt x="135081" y="228600"/>
                </a:cubicBezTo>
                <a:cubicBezTo>
                  <a:pt x="25161" y="260006"/>
                  <a:pt x="179324" y="210389"/>
                  <a:pt x="31172" y="259773"/>
                </a:cubicBezTo>
                <a:lnTo>
                  <a:pt x="0" y="270164"/>
                </a:lnTo>
              </a:path>
            </a:pathLst>
          </a:cu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636912"/>
            <a:ext cx="32766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Plaie de la main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Plaie de la main : quelques règles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Explorer toute plaie</a:t>
            </a:r>
          </a:p>
          <a:p>
            <a:r>
              <a:rPr lang="fr-FR" sz="2400" dirty="0" smtClean="0"/>
              <a:t>Se méfier des plaie ponctiformes</a:t>
            </a:r>
          </a:p>
          <a:p>
            <a:r>
              <a:rPr lang="fr-FR" sz="2400" dirty="0" smtClean="0"/>
              <a:t>Face antérieure: </a:t>
            </a:r>
          </a:p>
          <a:p>
            <a:pPr lvl="1"/>
            <a:r>
              <a:rPr lang="fr-FR" sz="2000" dirty="0" smtClean="0"/>
              <a:t>Artère, nerf, tendon fléchisseur</a:t>
            </a:r>
          </a:p>
          <a:p>
            <a:r>
              <a:rPr lang="fr-FR" sz="2400" dirty="0" smtClean="0"/>
              <a:t>Face dorsale :</a:t>
            </a:r>
          </a:p>
          <a:p>
            <a:pPr lvl="1"/>
            <a:r>
              <a:rPr lang="fr-FR" sz="2000" dirty="0" smtClean="0"/>
              <a:t>Tendon extenseur articulaire</a:t>
            </a:r>
          </a:p>
          <a:p>
            <a:r>
              <a:rPr lang="fr-FR" sz="2400" dirty="0" smtClean="0"/>
              <a:t>Les fractures de 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phalange associées  une atteinte de l’ongle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600400" cy="273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3456384" cy="276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924944"/>
            <a:ext cx="4343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Doigt de porte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971600" y="1268759"/>
            <a:ext cx="2952328" cy="46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096344" cy="477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59869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havamian\Downloads\Elb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76464" cy="4176464"/>
          </a:xfrm>
          <a:prstGeom prst="rect">
            <a:avLst/>
          </a:prstGeom>
          <a:noFill/>
        </p:spPr>
      </p:pic>
      <p:pic>
        <p:nvPicPr>
          <p:cNvPr id="5125" name="Picture 5" descr="C:\Users\ghavamian\Downloads\Elbow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630" y="0"/>
            <a:ext cx="4223370" cy="422337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779912" y="476672"/>
            <a:ext cx="1512168" cy="48013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Palette humérale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r>
              <a:rPr lang="fr-FR" dirty="0" smtClean="0"/>
              <a:t>Épicondyle </a:t>
            </a:r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err="1" smtClean="0"/>
              <a:t>Épitrochlée</a:t>
            </a:r>
            <a:endParaRPr lang="fr-FR" dirty="0" smtClean="0"/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Trochlée</a:t>
            </a:r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Condyle latérale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Tête radiale</a:t>
            </a:r>
          </a:p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Olécrane 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627784" y="764704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652120" y="692696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5125" idx="1"/>
          </p:cNvCxnSpPr>
          <p:nvPr/>
        </p:nvCxnSpPr>
        <p:spPr>
          <a:xfrm flipV="1">
            <a:off x="4920630" y="2060848"/>
            <a:ext cx="1811610" cy="50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2771800" y="1556792"/>
            <a:ext cx="936104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1907704" y="2276872"/>
            <a:ext cx="158417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2555776" y="2132856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 flipV="1">
            <a:off x="2699792" y="2564904"/>
            <a:ext cx="108012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5148064" y="2564904"/>
            <a:ext cx="1368152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8" name="Picture 8" descr="C:\Users\ghavamian\Downloads\Elbow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3960440" cy="3960440"/>
          </a:xfrm>
          <a:prstGeom prst="rect">
            <a:avLst/>
          </a:prstGeom>
          <a:noFill/>
        </p:spPr>
      </p:pic>
      <p:pic>
        <p:nvPicPr>
          <p:cNvPr id="5129" name="Picture 9" descr="C:\Users\ghavamian\Downloads\Elbow(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6632"/>
            <a:ext cx="4032448" cy="4032448"/>
          </a:xfrm>
          <a:prstGeom prst="rect">
            <a:avLst/>
          </a:prstGeom>
          <a:noFill/>
        </p:spPr>
      </p:pic>
      <p:sp>
        <p:nvSpPr>
          <p:cNvPr id="45" name="ZoneTexte 44"/>
          <p:cNvSpPr txBox="1"/>
          <p:nvPr/>
        </p:nvSpPr>
        <p:spPr>
          <a:xfrm>
            <a:off x="683568" y="4581128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Tendon biceps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Artère humérale, radiale cubitale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 médian radial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6588224" y="472514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Arrière: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Tendon triceps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 cubital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havamian\Downloads\Forea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19672" y="-819472"/>
            <a:ext cx="6048672" cy="6048672"/>
          </a:xfrm>
          <a:prstGeom prst="rect">
            <a:avLst/>
          </a:prstGeom>
          <a:noFill/>
        </p:spPr>
      </p:pic>
      <p:pic>
        <p:nvPicPr>
          <p:cNvPr id="6147" name="Picture 3" descr="C:\Users\ghavamian\Downloads\Forearm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75656" y="-747464"/>
            <a:ext cx="6286500" cy="6286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331640" y="4005064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 bras :  vue avant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FLECHISSEURS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Artères Radiale et cubitale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Nerfs : cubital médian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havamian\Downloads\Forearm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75656" y="-675456"/>
            <a:ext cx="6286500" cy="6286500"/>
          </a:xfrm>
          <a:prstGeom prst="rect">
            <a:avLst/>
          </a:prstGeom>
          <a:noFill/>
        </p:spPr>
      </p:pic>
      <p:pic>
        <p:nvPicPr>
          <p:cNvPr id="7171" name="Picture 3" descr="C:\Users\ghavamian\Downloads\Forearm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03648" y="-819472"/>
            <a:ext cx="6286500" cy="6286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187624" y="3933056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 bras ; arrière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muscles EXTENSEURS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nerf radial 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388424" y="27809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81050" y="274638"/>
            <a:ext cx="836295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Cubitus 						Radius					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686800" cy="4525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os plus droit</a:t>
            </a:r>
            <a:r>
              <a:rPr lang="fr-FR" sz="1800" dirty="0" smtClean="0"/>
              <a:t>						</a:t>
            </a:r>
            <a:r>
              <a:rPr lang="fr-FR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os long arqué PLUS 							LONG (1cm </a:t>
            </a:r>
            <a:r>
              <a:rPr lang="fr-FR" sz="1800" dirty="0" smtClean="0"/>
              <a:t>								 Tête</a:t>
            </a:r>
          </a:p>
          <a:p>
            <a:r>
              <a:rPr lang="fr-FR" sz="1800" dirty="0" smtClean="0"/>
              <a:t> coronoïde						 Col 									</a:t>
            </a:r>
          </a:p>
          <a:p>
            <a:r>
              <a:rPr lang="fr-FR" sz="1800" dirty="0" smtClean="0"/>
              <a:t>olécrane 													</a:t>
            </a:r>
          </a:p>
          <a:p>
            <a:pPr>
              <a:buNone/>
            </a:pPr>
            <a:r>
              <a:rPr lang="fr-FR" sz="1800" dirty="0" smtClean="0"/>
              <a:t> 							</a:t>
            </a:r>
          </a:p>
          <a:p>
            <a:pPr>
              <a:buNone/>
            </a:pPr>
            <a:r>
              <a:rPr lang="fr-FR" sz="1800" dirty="0" smtClean="0"/>
              <a:t>						</a:t>
            </a:r>
          </a:p>
          <a:p>
            <a:pPr lvl="1">
              <a:buNone/>
            </a:pPr>
            <a:r>
              <a:rPr lang="fr-FR" sz="1600" dirty="0" smtClean="0"/>
              <a:t>Apophyse styloïde						apophyse 								styloïde</a:t>
            </a:r>
          </a:p>
          <a:p>
            <a:pPr lvl="2"/>
            <a:r>
              <a:rPr lang="fr-FR" sz="1800" dirty="0" smtClean="0"/>
              <a:t>tête</a:t>
            </a:r>
            <a:r>
              <a:rPr lang="fr-FR" sz="400" dirty="0" smtClean="0"/>
              <a:t>						</a:t>
            </a:r>
            <a:endParaRPr lang="fr-FR" sz="1800" dirty="0" smtClean="0"/>
          </a:p>
          <a:p>
            <a:pPr lvl="2"/>
            <a:endParaRPr lang="fr-FR" sz="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04664"/>
            <a:ext cx="33242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V="1">
            <a:off x="2051720" y="1052736"/>
            <a:ext cx="2088232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2123728" y="1268760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339752" y="4149080"/>
            <a:ext cx="1656184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051720" y="4797152"/>
            <a:ext cx="1512168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0800000">
            <a:off x="5508104" y="1052736"/>
            <a:ext cx="136815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10800000">
            <a:off x="5292080" y="1196752"/>
            <a:ext cx="1512168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5400000">
            <a:off x="5400092" y="4761148"/>
            <a:ext cx="1512168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Avant bras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/>
          <a:lstStyle/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Radius tourne autour cubitus </a:t>
            </a:r>
          </a:p>
          <a:p>
            <a:r>
              <a:rPr lang="fr-FR" sz="2400" dirty="0" smtClean="0"/>
              <a:t>supination = paume  vers haut </a:t>
            </a:r>
          </a:p>
          <a:p>
            <a:r>
              <a:rPr lang="fr-FR" sz="2400" dirty="0" smtClean="0"/>
              <a:t>Pronation= paume vers le bas (os croisés</a:t>
            </a:r>
            <a:r>
              <a:rPr lang="fr-FR" dirty="0" smtClean="0"/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8640"/>
            <a:ext cx="3543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havamian\Downloads\Wri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600400" cy="3600400"/>
          </a:xfrm>
          <a:prstGeom prst="rect">
            <a:avLst/>
          </a:prstGeom>
          <a:noFill/>
        </p:spPr>
      </p:pic>
      <p:pic>
        <p:nvPicPr>
          <p:cNvPr id="8195" name="Picture 3" descr="C:\Users\ghavamian\Downloads\Wrist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431282" cy="3431282"/>
          </a:xfrm>
          <a:prstGeom prst="rect">
            <a:avLst/>
          </a:prstGeom>
          <a:noFill/>
        </p:spPr>
      </p:pic>
      <p:pic>
        <p:nvPicPr>
          <p:cNvPr id="8196" name="Picture 4" descr="C:\Users\ghavamian\Downloads\Wrist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3600400" cy="3600400"/>
          </a:xfrm>
          <a:prstGeom prst="rect">
            <a:avLst/>
          </a:prstGeom>
          <a:noFill/>
        </p:spPr>
      </p:pic>
      <p:pic>
        <p:nvPicPr>
          <p:cNvPr id="8197" name="Picture 5" descr="C:\Users\ghavamian\Downloads\Wrist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3707904" cy="3707904"/>
          </a:xfrm>
          <a:prstGeom prst="rect">
            <a:avLst/>
          </a:prstGeom>
          <a:noFill/>
        </p:spPr>
      </p:pic>
      <p:pic>
        <p:nvPicPr>
          <p:cNvPr id="8198" name="Picture 6" descr="C:\Users\ghavamian\Downloads\Wrist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3600400" cy="3600400"/>
          </a:xfrm>
          <a:prstGeom prst="rect">
            <a:avLst/>
          </a:prstGeom>
          <a:noFill/>
        </p:spPr>
      </p:pic>
      <p:pic>
        <p:nvPicPr>
          <p:cNvPr id="8199" name="Picture 7" descr="C:\Users\ghavamian\Downloads\Wrist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60648"/>
            <a:ext cx="3744416" cy="3744416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11560" y="4437112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avant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Les fléchisseurs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 médian et artère radiale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 et artère cubital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32040" y="465313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arrière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Extenseurs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Quelques nerfs superficiels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6632"/>
            <a:ext cx="6696744" cy="583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 rot="1703885">
            <a:off x="3199472" y="3429003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Canal carpien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partie: base d’anatomie</a:t>
            </a:r>
          </a:p>
          <a:p>
            <a:pPr lvl="1"/>
            <a:r>
              <a:rPr lang="fr-FR" dirty="0" smtClean="0"/>
              <a:t>Os</a:t>
            </a:r>
          </a:p>
          <a:p>
            <a:pPr lvl="1"/>
            <a:r>
              <a:rPr lang="fr-FR" dirty="0" smtClean="0"/>
              <a:t>Articulation</a:t>
            </a:r>
          </a:p>
          <a:p>
            <a:pPr lvl="1"/>
            <a:r>
              <a:rPr lang="fr-FR" dirty="0" smtClean="0"/>
              <a:t>Muscles</a:t>
            </a:r>
          </a:p>
          <a:p>
            <a:pPr lvl="1"/>
            <a:r>
              <a:rPr lang="fr-FR" dirty="0" smtClean="0"/>
              <a:t>Nerfs</a:t>
            </a:r>
          </a:p>
          <a:p>
            <a:pPr lvl="1"/>
            <a:r>
              <a:rPr lang="fr-FR" dirty="0" smtClean="0"/>
              <a:t>Vaisseaux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partie </a:t>
            </a:r>
          </a:p>
          <a:p>
            <a:pPr>
              <a:buNone/>
            </a:pPr>
            <a:r>
              <a:rPr lang="fr-FR" dirty="0" smtClean="0"/>
              <a:t>	lésions:  Epaule Avant Bras Poignet </a:t>
            </a:r>
          </a:p>
          <a:p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  <p:sp>
        <p:nvSpPr>
          <p:cNvPr id="4" name="Accolade fermante 3"/>
          <p:cNvSpPr/>
          <p:nvPr/>
        </p:nvSpPr>
        <p:spPr>
          <a:xfrm>
            <a:off x="3203848" y="2348880"/>
            <a:ext cx="216024" cy="1008112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136" y="1600200"/>
            <a:ext cx="32877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>
            <a:off x="6300192" y="198884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carpe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6444208" y="3068960"/>
            <a:ext cx="144016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métacarpe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516216" y="4581128"/>
            <a:ext cx="172819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phalange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rot="10800000">
            <a:off x="4932040" y="2276872"/>
            <a:ext cx="122413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>
            <a:off x="4788024" y="3356992"/>
            <a:ext cx="151216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4788024" y="4869160"/>
            <a:ext cx="158417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Carpe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08520" y="2924944"/>
            <a:ext cx="8363272" cy="255314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fr-FR" dirty="0" smtClean="0"/>
              <a:t>	entre poignet et métacarpe</a:t>
            </a:r>
          </a:p>
          <a:p>
            <a:r>
              <a:rPr lang="fr-FR" dirty="0" smtClean="0"/>
              <a:t>8 os 2 rangés de 4</a:t>
            </a:r>
          </a:p>
          <a:p>
            <a:r>
              <a:rPr lang="fr-FR" dirty="0" smtClean="0"/>
              <a:t>Scaphoïde semi-lunaire pyramidal pisiforme</a:t>
            </a:r>
          </a:p>
          <a:p>
            <a:r>
              <a:rPr lang="fr-FR" dirty="0" smtClean="0"/>
              <a:t>Trapèze trapézoïde grand os, os crochu </a:t>
            </a:r>
          </a:p>
          <a:p>
            <a:r>
              <a:rPr lang="fr-FR" dirty="0" smtClean="0"/>
              <a:t>Ils participe dans les mouvements complexes de poignet (pseudo rotatoire, préhension de force et fine)</a:t>
            </a:r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1726" y="1"/>
            <a:ext cx="3578595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76256" y="90872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scaphoïde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8144" y="692696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Semi lunaire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20072" y="1196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P+p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36296" y="1772816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chemeClr val="bg1"/>
                </a:solidFill>
              </a:rPr>
              <a:t>trapèze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28184" y="1700808"/>
            <a:ext cx="5040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 smtClean="0">
                <a:solidFill>
                  <a:schemeClr val="bg1"/>
                </a:solidFill>
              </a:rPr>
              <a:t>Gra</a:t>
            </a:r>
            <a:endParaRPr lang="fr-FR" sz="1050" dirty="0" smtClean="0">
              <a:solidFill>
                <a:schemeClr val="bg1"/>
              </a:solidFill>
            </a:endParaRPr>
          </a:p>
          <a:p>
            <a:r>
              <a:rPr lang="fr-FR" sz="1050" dirty="0" smtClean="0">
                <a:solidFill>
                  <a:schemeClr val="bg1"/>
                </a:solidFill>
              </a:rPr>
              <a:t>os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08104" y="19168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050" dirty="0" smtClean="0">
                <a:solidFill>
                  <a:schemeClr val="bg1"/>
                </a:solidFill>
              </a:rPr>
              <a:t>crochu</a:t>
            </a:r>
            <a:endParaRPr lang="fr-FR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havamian\Downloads\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4151362" cy="4151362"/>
          </a:xfrm>
          <a:prstGeom prst="rect">
            <a:avLst/>
          </a:prstGeom>
          <a:noFill/>
        </p:spPr>
      </p:pic>
      <p:pic>
        <p:nvPicPr>
          <p:cNvPr id="9219" name="Picture 3" descr="C:\Users\ghavamian\Downloads\Hand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4248472" cy="4248472"/>
          </a:xfrm>
          <a:prstGeom prst="rect">
            <a:avLst/>
          </a:prstGeom>
          <a:noFill/>
        </p:spPr>
      </p:pic>
      <p:pic>
        <p:nvPicPr>
          <p:cNvPr id="9220" name="Picture 4" descr="C:\Users\ghavamian\Downloads\Hand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60648"/>
            <a:ext cx="4248472" cy="4248472"/>
          </a:xfrm>
          <a:prstGeom prst="rect">
            <a:avLst/>
          </a:prstGeom>
          <a:noFill/>
        </p:spPr>
      </p:pic>
      <p:pic>
        <p:nvPicPr>
          <p:cNvPr id="9221" name="Picture 5" descr="C:\Users\ghavamian\Downloads\Hand(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4295378" cy="4295378"/>
          </a:xfrm>
          <a:prstGeom prst="rect">
            <a:avLst/>
          </a:prstGeom>
          <a:noFill/>
        </p:spPr>
      </p:pic>
      <p:pic>
        <p:nvPicPr>
          <p:cNvPr id="9222" name="Picture 6" descr="C:\Users\ghavamian\Downloads\Hand(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0"/>
            <a:ext cx="4509120" cy="450912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043608" y="486916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Tendon des fléchisseurs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Arcades palmaires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Nerfs vaisseaux digitaux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364088" y="508518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Arrière 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Tendons des extenseurs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métacarpes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5 métacarpes, </a:t>
            </a:r>
          </a:p>
          <a:p>
            <a:r>
              <a:rPr lang="fr-FR" sz="2800" dirty="0" smtClean="0"/>
              <a:t>forme un arc, </a:t>
            </a:r>
          </a:p>
          <a:p>
            <a:r>
              <a:rPr lang="fr-FR" sz="2800" dirty="0" smtClean="0"/>
              <a:t>3</a:t>
            </a:r>
            <a:r>
              <a:rPr lang="fr-FR" sz="2800" baseline="30000" dirty="0" smtClean="0"/>
              <a:t>e</a:t>
            </a:r>
            <a:r>
              <a:rPr lang="fr-FR" sz="2800" dirty="0" smtClean="0"/>
              <a:t> plus long</a:t>
            </a:r>
          </a:p>
          <a:p>
            <a:r>
              <a:rPr lang="fr-FR" sz="2800" dirty="0" smtClean="0"/>
              <a:t>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plus courte , </a:t>
            </a:r>
          </a:p>
          <a:p>
            <a:r>
              <a:rPr lang="fr-FR" sz="1800" dirty="0" smtClean="0"/>
              <a:t>écart 1</a:t>
            </a:r>
            <a:r>
              <a:rPr lang="fr-FR" sz="1800" baseline="30000" dirty="0" smtClean="0"/>
              <a:t>er</a:t>
            </a:r>
            <a:r>
              <a:rPr lang="fr-FR" sz="1800" dirty="0" smtClean="0"/>
              <a:t> et 2</a:t>
            </a:r>
            <a:r>
              <a:rPr lang="fr-FR" sz="1800" baseline="30000" dirty="0" smtClean="0"/>
              <a:t>e</a:t>
            </a:r>
            <a:r>
              <a:rPr lang="fr-FR" sz="1800" dirty="0" smtClean="0"/>
              <a:t> </a:t>
            </a:r>
          </a:p>
          <a:p>
            <a:r>
              <a:rPr lang="fr-FR" sz="1800" dirty="0" smtClean="0"/>
              <a:t>important dans la pince </a:t>
            </a:r>
          </a:p>
          <a:p>
            <a:r>
              <a:rPr lang="fr-FR" sz="2000" dirty="0" smtClean="0"/>
              <a:t>pouce – indexe</a:t>
            </a:r>
          </a:p>
          <a:p>
            <a:r>
              <a:rPr lang="fr-FR" sz="2000" dirty="0" smtClean="0"/>
              <a:t>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et 5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colonne mobile</a:t>
            </a:r>
            <a:endParaRPr lang="fr-FR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908720"/>
            <a:ext cx="4713709" cy="455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Anatomie métacarpe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Région </a:t>
            </a:r>
            <a:r>
              <a:rPr lang="fr-FR" dirty="0" err="1" smtClean="0"/>
              <a:t>thénarienne</a:t>
            </a:r>
            <a:r>
              <a:rPr lang="fr-FR" dirty="0" smtClean="0"/>
              <a:t> (muscles intrinsèques de pouce)</a:t>
            </a:r>
          </a:p>
          <a:p>
            <a:r>
              <a:rPr lang="fr-FR" dirty="0" smtClean="0"/>
              <a:t>Région </a:t>
            </a:r>
            <a:r>
              <a:rPr lang="fr-FR" dirty="0" err="1" smtClean="0"/>
              <a:t>hypothénarienne</a:t>
            </a:r>
            <a:r>
              <a:rPr lang="fr-FR" dirty="0" smtClean="0"/>
              <a:t> ( auriculaire)</a:t>
            </a:r>
          </a:p>
          <a:p>
            <a:r>
              <a:rPr lang="fr-FR" dirty="0" smtClean="0"/>
              <a:t>Arcade artère et Nerf</a:t>
            </a:r>
          </a:p>
          <a:p>
            <a:r>
              <a:rPr lang="fr-FR" dirty="0" smtClean="0"/>
              <a:t>tendons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7490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622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131840" y="134076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thénar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 rot="20248700">
            <a:off x="-1446" y="1382437"/>
            <a:ext cx="108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hypothenar</a:t>
            </a:r>
            <a:endParaRPr lang="fr-FR" sz="14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131840" y="3933056"/>
            <a:ext cx="273630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Gaine des fléchisseurs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Tendons des fléchis.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rot="5400000" flipH="1" flipV="1">
            <a:off x="4932040" y="2852936"/>
            <a:ext cx="1584176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5400000" flipH="1" flipV="1">
            <a:off x="5724128" y="3501008"/>
            <a:ext cx="108012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724128" y="3501008"/>
            <a:ext cx="1512168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084168" y="162880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Ligament annulaire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44208" y="119675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Nerf médian 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436096" y="134076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Nerf cubital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phalange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3 pour les doigts longs</a:t>
            </a:r>
          </a:p>
          <a:p>
            <a:r>
              <a:rPr lang="fr-FR" sz="2400" dirty="0" smtClean="0"/>
              <a:t>2 pour le pouce</a:t>
            </a:r>
          </a:p>
          <a:p>
            <a:r>
              <a:rPr lang="fr-FR" sz="2400" dirty="0" smtClean="0"/>
              <a:t>Avant : Insertion des tendons fléchisseurs </a:t>
            </a:r>
          </a:p>
          <a:p>
            <a:r>
              <a:rPr lang="fr-FR" sz="2400" dirty="0" smtClean="0"/>
              <a:t>Arrière : Insertion des tendons des extenseurs</a:t>
            </a:r>
          </a:p>
          <a:p>
            <a:r>
              <a:rPr lang="fr-FR" sz="2400" dirty="0" smtClean="0"/>
              <a:t>Latéraux : les vaisseaux et nerfs collatéraux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havamian\Downloads\Thumb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896544" cy="4896544"/>
          </a:xfrm>
          <a:prstGeom prst="rect">
            <a:avLst/>
          </a:prstGeom>
          <a:noFill/>
        </p:spPr>
      </p:pic>
      <p:pic>
        <p:nvPicPr>
          <p:cNvPr id="10243" name="Picture 3" descr="C:\Users\ghavamian\Downloads\Thum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896544" cy="4896544"/>
          </a:xfrm>
          <a:prstGeom prst="rect">
            <a:avLst/>
          </a:prstGeom>
          <a:noFill/>
        </p:spPr>
      </p:pic>
      <p:pic>
        <p:nvPicPr>
          <p:cNvPr id="10244" name="Picture 4" descr="C:\Users\ghavamian\Downloads\Thum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824536" cy="4824536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4355976" y="980728"/>
            <a:ext cx="4788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pouce</a:t>
            </a:r>
          </a:p>
          <a:p>
            <a:endParaRPr lang="fr-FR" dirty="0" smtClean="0"/>
          </a:p>
          <a:p>
            <a:r>
              <a:rPr lang="fr-FR" dirty="0" smtClean="0"/>
              <a:t>Avant :Tendons fléchisseurs</a:t>
            </a:r>
          </a:p>
          <a:p>
            <a:r>
              <a:rPr lang="fr-FR" dirty="0" smtClean="0"/>
              <a:t>	superficiels et profonds</a:t>
            </a:r>
          </a:p>
          <a:p>
            <a:r>
              <a:rPr lang="fr-FR" dirty="0" smtClean="0"/>
              <a:t>Latéral: Artère et nerfs collatéraux</a:t>
            </a:r>
          </a:p>
          <a:p>
            <a:r>
              <a:rPr lang="fr-FR" dirty="0" smtClean="0"/>
              <a:t>Arrière : tendon extenseur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tendons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X 2 tendons fléchisseurs ( superficiel et profond) + gaines de fléchisseurs (risque infectieux si contaminé) </a:t>
            </a:r>
          </a:p>
          <a:p>
            <a:r>
              <a:rPr lang="fr-FR" dirty="0" smtClean="0"/>
              <a:t>1 tendon extenseur sauf pour pouce et auriculaire (tendons propres)</a:t>
            </a:r>
          </a:p>
          <a:p>
            <a:r>
              <a:rPr lang="fr-FR" dirty="0" smtClean="0"/>
              <a:t>Des muscles intrinsèques (interosseux </a:t>
            </a:r>
            <a:r>
              <a:rPr lang="fr-FR" dirty="0" err="1" smtClean="0"/>
              <a:t>lombricaux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havamian\Downloads\Interphalangeal joi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63688" y="-243408"/>
            <a:ext cx="6048672" cy="604867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57256" cy="10849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Tendon fléchisseur superficielle et profonde</a:t>
            </a:r>
            <a:endParaRPr lang="fr-FR" dirty="0"/>
          </a:p>
        </p:txBody>
      </p:sp>
      <p:pic>
        <p:nvPicPr>
          <p:cNvPr id="11267" name="Picture 3" descr="C:\Users\ghavamian\Downloads\Interphalangeal joints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35696" y="1196752"/>
            <a:ext cx="5951562" cy="595156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95536" y="37170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90" dirty="0" smtClean="0"/>
              <a:t>Superficiel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95536" y="2420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profond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547664" y="263691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619672" y="400506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475656" y="2852936"/>
            <a:ext cx="288032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Clavicule</a:t>
            </a:r>
          </a:p>
          <a:p>
            <a:r>
              <a:rPr lang="fr-FR" dirty="0" smtClean="0"/>
              <a:t>Omoplate ou </a:t>
            </a:r>
            <a:r>
              <a:rPr lang="fr-FR" dirty="0" err="1" smtClean="0"/>
              <a:t>scapula</a:t>
            </a:r>
            <a:endParaRPr lang="fr-FR" dirty="0" smtClean="0"/>
          </a:p>
          <a:p>
            <a:r>
              <a:rPr lang="fr-FR" dirty="0" smtClean="0"/>
              <a:t>Humérus</a:t>
            </a:r>
          </a:p>
          <a:p>
            <a:r>
              <a:rPr lang="fr-FR" dirty="0" smtClean="0"/>
              <a:t>Radius et cubitus (</a:t>
            </a:r>
            <a:r>
              <a:rPr lang="fr-FR" dirty="0" err="1" smtClean="0"/>
              <a:t>Ulna</a:t>
            </a:r>
            <a:r>
              <a:rPr lang="fr-FR" dirty="0" smtClean="0"/>
              <a:t>)</a:t>
            </a:r>
          </a:p>
          <a:p>
            <a:r>
              <a:rPr lang="fr-FR" dirty="0" smtClean="0"/>
              <a:t>8 os de carpe</a:t>
            </a:r>
          </a:p>
          <a:p>
            <a:r>
              <a:rPr lang="fr-FR" dirty="0" smtClean="0"/>
              <a:t>5 métacarpes</a:t>
            </a:r>
          </a:p>
          <a:p>
            <a:r>
              <a:rPr lang="fr-FR" dirty="0" smtClean="0"/>
              <a:t>12 phalanges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908720"/>
            <a:ext cx="4610646" cy="54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Artères 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39552" y="1844824"/>
          <a:ext cx="448816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  <a:gridCol w="295232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région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artères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épaule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Axillaire et circonflexe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Bras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Humérale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coude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Séparation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Avant bras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Radiale + cubitale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Poignet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Arcades vasculaire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main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Inter digitales et collatérale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 flipV="1">
            <a:off x="4499992" y="1556792"/>
            <a:ext cx="244827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707904" y="2276872"/>
            <a:ext cx="295232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779912" y="3284984"/>
            <a:ext cx="22322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987824" y="3645024"/>
            <a:ext cx="26642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067944" y="3573016"/>
            <a:ext cx="187220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059832" y="4437112"/>
            <a:ext cx="187220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6247" y="116632"/>
            <a:ext cx="507775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Veines superficielles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Veines de bonne calibre</a:t>
            </a:r>
          </a:p>
          <a:p>
            <a:r>
              <a:rPr lang="fr-FR" sz="2000" dirty="0" smtClean="0"/>
              <a:t>Avant bras : 	</a:t>
            </a:r>
          </a:p>
          <a:p>
            <a:pPr lvl="1"/>
            <a:r>
              <a:rPr lang="fr-FR" sz="1600" dirty="0" smtClean="0"/>
              <a:t>radiale médiane cubitale</a:t>
            </a:r>
          </a:p>
          <a:p>
            <a:r>
              <a:rPr lang="fr-FR" sz="2000" dirty="0" smtClean="0"/>
              <a:t>Coude : </a:t>
            </a:r>
          </a:p>
          <a:p>
            <a:pPr lvl="1"/>
            <a:r>
              <a:rPr lang="fr-FR" sz="1600" dirty="0" smtClean="0"/>
              <a:t>anastomose en M pli de coude</a:t>
            </a:r>
          </a:p>
          <a:p>
            <a:r>
              <a:rPr lang="fr-FR" sz="2000" dirty="0" smtClean="0"/>
              <a:t>Bras : </a:t>
            </a:r>
          </a:p>
          <a:p>
            <a:pPr lvl="1"/>
            <a:r>
              <a:rPr lang="fr-FR" sz="1600" dirty="0" smtClean="0"/>
              <a:t>céphalique en externe et basilique en interne</a:t>
            </a:r>
            <a:endParaRPr lang="fr-FR" sz="16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283968" y="3212976"/>
            <a:ext cx="295232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2123728" y="1412776"/>
            <a:ext cx="5112568" cy="230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067944" y="3212976"/>
            <a:ext cx="3672408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452320" y="3717032"/>
            <a:ext cx="1368152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nerfs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Proviennent du plexus brachial</a:t>
            </a:r>
          </a:p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403648" y="2420888"/>
          <a:ext cx="633670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28870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fonction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 circonflexe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 deltoïde + sensibilité</a:t>
                      </a:r>
                      <a:r>
                        <a:rPr lang="fr-FR" baseline="0" dirty="0" smtClean="0"/>
                        <a:t> du </a:t>
                      </a:r>
                      <a:r>
                        <a:rPr lang="fr-FR" dirty="0" smtClean="0"/>
                        <a:t>moignon épaule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 </a:t>
                      </a:r>
                      <a:r>
                        <a:rPr lang="fr-FR" dirty="0" err="1" smtClean="0"/>
                        <a:t>musculo</a:t>
                      </a:r>
                      <a:r>
                        <a:rPr lang="fr-FR" dirty="0" smtClean="0"/>
                        <a:t> cutané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biceps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 médian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Fléchisseur</a:t>
                      </a:r>
                      <a:r>
                        <a:rPr lang="fr-FR" baseline="0" dirty="0" smtClean="0"/>
                        <a:t>  1 2 3+ pouce + sensibilité 3 premiers doigts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</a:t>
                      </a:r>
                      <a:r>
                        <a:rPr lang="fr-FR" baseline="0" dirty="0" smtClean="0"/>
                        <a:t> c</a:t>
                      </a:r>
                      <a:r>
                        <a:rPr lang="fr-FR" dirty="0" smtClean="0"/>
                        <a:t>ubital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Fléchisseur</a:t>
                      </a:r>
                      <a:r>
                        <a:rPr lang="fr-FR" baseline="0" dirty="0" smtClean="0"/>
                        <a:t> 4 et 5 + sensibilité 5</a:t>
                      </a:r>
                      <a:r>
                        <a:rPr lang="fr-FR" baseline="30000" dirty="0" smtClean="0"/>
                        <a:t>e</a:t>
                      </a:r>
                      <a:r>
                        <a:rPr lang="fr-FR" baseline="0" dirty="0" smtClean="0"/>
                        <a:t> doigt, écarter les doigts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Nerf radial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Triceps+extenseurs poignet</a:t>
                      </a:r>
                      <a:r>
                        <a:rPr lang="fr-FR" baseline="0" dirty="0" smtClean="0"/>
                        <a:t> et doigts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pause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762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Fractures de la clavicule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4114800"/>
            <a:ext cx="3886200" cy="1600200"/>
          </a:xfrm>
          <a:noFill/>
          <a:ln/>
        </p:spPr>
        <p:txBody>
          <a:bodyPr/>
          <a:lstStyle/>
          <a:p>
            <a:r>
              <a:rPr lang="fr-FR" sz="1600" b="1" dirty="0">
                <a:solidFill>
                  <a:srgbClr val="FFFFFF"/>
                </a:solidFill>
                <a:latin typeface="Verdana" pitchFamily="34" charset="0"/>
              </a:rPr>
              <a:t>Fréquentes chez l’enfant (30% des fractures)</a:t>
            </a:r>
          </a:p>
          <a:p>
            <a:pPr>
              <a:buFontTx/>
              <a:buNone/>
            </a:pPr>
            <a:endParaRPr lang="fr-FR" sz="1600" b="1" dirty="0">
              <a:solidFill>
                <a:srgbClr val="FFFFFF"/>
              </a:solidFill>
              <a:latin typeface="Verdana" pitchFamily="34" charset="0"/>
            </a:endParaRPr>
          </a:p>
          <a:p>
            <a:r>
              <a:rPr lang="fr-FR" sz="1600" b="1" dirty="0" smtClean="0">
                <a:solidFill>
                  <a:srgbClr val="FFFFFF"/>
                </a:solidFill>
                <a:latin typeface="Verdana" pitchFamily="34" charset="0"/>
              </a:rPr>
              <a:t>Chocs </a:t>
            </a:r>
            <a:r>
              <a:rPr lang="fr-FR" sz="1600" b="1" dirty="0">
                <a:solidFill>
                  <a:srgbClr val="FFFFFF"/>
                </a:solidFill>
                <a:latin typeface="Verdana" pitchFamily="34" charset="0"/>
              </a:rPr>
              <a:t>directs sur </a:t>
            </a:r>
            <a:r>
              <a:rPr lang="fr-FR" sz="1600" b="1" dirty="0" smtClean="0">
                <a:solidFill>
                  <a:srgbClr val="FFFFFF"/>
                </a:solidFill>
                <a:latin typeface="Verdana" pitchFamily="34" charset="0"/>
              </a:rPr>
              <a:t>l’épaule</a:t>
            </a:r>
          </a:p>
          <a:p>
            <a:r>
              <a:rPr lang="fr-FR" sz="1600" b="1" dirty="0" smtClean="0">
                <a:solidFill>
                  <a:srgbClr val="FFFFFF"/>
                </a:solidFill>
                <a:latin typeface="Verdana" pitchFamily="34" charset="0"/>
              </a:rPr>
              <a:t>Déformation  typique</a:t>
            </a:r>
            <a:endParaRPr lang="fr-FR" sz="16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56959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fract clavicule trai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944" y="2204864"/>
            <a:ext cx="4859338" cy="2625725"/>
          </a:xfrm>
          <a:noFill/>
          <a:ln w="9525">
            <a:solidFill>
              <a:srgbClr val="FFFFFF"/>
            </a:solidFill>
          </a:ln>
        </p:spPr>
      </p:pic>
      <p:cxnSp>
        <p:nvCxnSpPr>
          <p:cNvPr id="9" name="Connecteur droit avec flèche 8"/>
          <p:cNvCxnSpPr/>
          <p:nvPr/>
        </p:nvCxnSpPr>
        <p:spPr>
          <a:xfrm flipH="1" flipV="1">
            <a:off x="2339752" y="2204864"/>
            <a:ext cx="1008112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  <a:latin typeface="Verdana" pitchFamily="34" charset="0"/>
              </a:rPr>
              <a:t>Déplacements typiques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110038" y="4719638"/>
            <a:ext cx="4962525" cy="171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600" dirty="0">
                <a:solidFill>
                  <a:srgbClr val="FFFFFF"/>
                </a:solidFill>
              </a:rPr>
              <a:t>- Fragment interne soulevé (SCM)</a:t>
            </a:r>
          </a:p>
          <a:p>
            <a:pPr defTabSz="762000">
              <a:spcBef>
                <a:spcPct val="50000"/>
              </a:spcBef>
            </a:pPr>
            <a:r>
              <a:rPr lang="fr-FR" sz="1600" dirty="0">
                <a:solidFill>
                  <a:srgbClr val="FFFFFF"/>
                </a:solidFill>
              </a:rPr>
              <a:t>- L’épaule s’affaisse (poids, pectoral)</a:t>
            </a:r>
          </a:p>
          <a:p>
            <a:pPr defTabSz="762000">
              <a:spcBef>
                <a:spcPct val="50000"/>
              </a:spcBef>
            </a:pPr>
            <a:r>
              <a:rPr lang="fr-FR" sz="1600" dirty="0">
                <a:solidFill>
                  <a:srgbClr val="FFFFFF"/>
                </a:solidFill>
              </a:rPr>
              <a:t>- Le fragment distal bascule et chevauche</a:t>
            </a:r>
          </a:p>
          <a:p>
            <a:pPr defTabSz="762000">
              <a:spcBef>
                <a:spcPct val="50000"/>
              </a:spcBef>
            </a:pPr>
            <a:r>
              <a:rPr lang="fr-FR" sz="1600" dirty="0">
                <a:solidFill>
                  <a:srgbClr val="FFFFFF"/>
                </a:solidFill>
              </a:rPr>
              <a:t>- Attitude des traumatisés du M. sup.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738688" cy="309086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179" name="Picture 11" descr="fract clavicule déplacemen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12875"/>
            <a:ext cx="3632200" cy="4176713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733800"/>
            <a:ext cx="5399088" cy="2997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828800" y="3276600"/>
            <a:ext cx="601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Risques de lésions vasculo-nerveuses</a:t>
            </a:r>
          </a:p>
        </p:txBody>
      </p:sp>
      <p:pic>
        <p:nvPicPr>
          <p:cNvPr id="40965" name="Picture 5" descr="clav vaissea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88913"/>
            <a:ext cx="5256213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Traitement orthopédique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590800"/>
            <a:ext cx="5562600" cy="3657600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Simple écharpe pour soutenir le membre supérieur</a:t>
            </a:r>
          </a:p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Chez l’enfant : idem</a:t>
            </a:r>
          </a:p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Consolidation en 3 à 5 semaines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133600" y="1143000"/>
            <a:ext cx="4822825" cy="541338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20000"/>
              </a:spcBef>
            </a:pPr>
            <a:r>
              <a:rPr lang="fr-FR" sz="2800">
                <a:solidFill>
                  <a:srgbClr val="FFFFFF"/>
                </a:solidFill>
                <a:latin typeface="Times New Roman" pitchFamily="18" charset="0"/>
              </a:rPr>
              <a:t>Fracture sans déplacement 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05000"/>
            <a:ext cx="2819400" cy="21494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91000"/>
            <a:ext cx="2514600" cy="2476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Traitement orthopédique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Bandage en huit réglable</a:t>
            </a:r>
          </a:p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Consolidation en 3 à 5 sem.</a:t>
            </a:r>
          </a:p>
          <a:p>
            <a:pPr>
              <a:buFontTx/>
              <a:buNone/>
            </a:pPr>
            <a:endParaRPr lang="fr-FR" sz="2000" b="1">
              <a:solidFill>
                <a:srgbClr val="FAFD00"/>
              </a:solidFill>
              <a:latin typeface="Verdana" pitchFamily="34" charset="0"/>
            </a:endParaRPr>
          </a:p>
          <a:p>
            <a:r>
              <a:rPr lang="fr-FR" sz="2000" b="1">
                <a:solidFill>
                  <a:srgbClr val="FAFD00"/>
                </a:solidFill>
                <a:latin typeface="Verdana" pitchFamily="34" charset="0"/>
              </a:rPr>
              <a:t>Fréquence des cals vicieux</a:t>
            </a:r>
          </a:p>
        </p:txBody>
      </p:sp>
      <p:pic>
        <p:nvPicPr>
          <p:cNvPr id="11274" name="Picture 10" descr="bandage en 8 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5225" y="2070100"/>
            <a:ext cx="2855913" cy="2012950"/>
          </a:xfrm>
          <a:noFill/>
          <a:ln w="9525">
            <a:solidFill>
              <a:srgbClr val="FFFFFF"/>
            </a:solidFill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22488" y="1208088"/>
            <a:ext cx="4822825" cy="541337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20000"/>
              </a:spcBef>
            </a:pPr>
            <a:r>
              <a:rPr lang="fr-FR" sz="2800">
                <a:solidFill>
                  <a:srgbClr val="FFFFFF"/>
                </a:solidFill>
                <a:latin typeface="Times New Roman" pitchFamily="18" charset="0"/>
              </a:rPr>
              <a:t>Fracture  déplacées </a:t>
            </a:r>
          </a:p>
        </p:txBody>
      </p:sp>
      <p:pic>
        <p:nvPicPr>
          <p:cNvPr id="11276" name="Picture 12" descr="DSCN663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4203700"/>
            <a:ext cx="2932112" cy="2012950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endParaRPr lang="fr-FR"/>
          </a:p>
        </p:txBody>
      </p:sp>
      <p:sp>
        <p:nvSpPr>
          <p:cNvPr id="119811" name="Rectangle 3" descr="chouteau 063"/>
          <p:cNvSpPr>
            <a:spLocks noGrp="1" noChangeAspect="1" noChangeArrowheads="1"/>
          </p:cNvSpPr>
          <p:nvPr isPhoto="1"/>
        </p:nvSpPr>
        <p:spPr bwMode="auto">
          <a:xfrm>
            <a:off x="4643438" y="3429000"/>
            <a:ext cx="4152900" cy="31146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9812" name="Rectangle 4" descr="chouteau 064"/>
          <p:cNvSpPr>
            <a:spLocks noGrp="1" noChangeAspect="1" noChangeArrowheads="1"/>
          </p:cNvSpPr>
          <p:nvPr isPhoto="1"/>
        </p:nvSpPr>
        <p:spPr bwMode="auto">
          <a:xfrm>
            <a:off x="4572000" y="1052513"/>
            <a:ext cx="4248150" cy="22939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52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84213" y="188913"/>
            <a:ext cx="7772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fr-FR" sz="4400">
                <a:solidFill>
                  <a:srgbClr val="FAFD00"/>
                </a:solidFill>
                <a:latin typeface="Times New Roman" pitchFamily="18" charset="0"/>
              </a:rPr>
              <a:t>Traitement chirurgical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323850" y="1844675"/>
            <a:ext cx="4032250" cy="389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60C000"/>
                </a:solidFill>
              </a:rPr>
              <a:t>Avantages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Anatomie rétablie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Mobilisation douce précoce</a:t>
            </a:r>
          </a:p>
          <a:p>
            <a:pPr>
              <a:spcBef>
                <a:spcPct val="50000"/>
              </a:spcBef>
            </a:pPr>
            <a:endParaRPr lang="fr-FR" sz="18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2400">
                <a:solidFill>
                  <a:schemeClr val="hlink"/>
                </a:solidFill>
              </a:rPr>
              <a:t>Inconvénients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Dépériostage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Dévascularisation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Retard de consolidation</a:t>
            </a:r>
          </a:p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Infection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/>
          <a:lstStyle/>
          <a:p>
            <a:r>
              <a:rPr lang="fr-FR" dirty="0" smtClean="0"/>
              <a:t>clavicule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3097213" cy="403225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Os en S, superficiel articulation avec sternum et omoplate (Acromion)</a:t>
            </a:r>
          </a:p>
          <a:p>
            <a:r>
              <a:rPr lang="fr-FR" dirty="0" smtClean="0"/>
              <a:t>Fragile à un choc direct</a:t>
            </a:r>
          </a:p>
          <a:p>
            <a:r>
              <a:rPr lang="fr-FR" dirty="0" smtClean="0"/>
              <a:t>Insertion muscles deltoïde et trapèze en externe et sternocléidomastoïdien en interne</a:t>
            </a:r>
          </a:p>
          <a:p>
            <a:r>
              <a:rPr lang="fr-FR" dirty="0" smtClean="0"/>
              <a:t>Rapport très proche avec des gros vaisseaux et nerfs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340768"/>
            <a:ext cx="481801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5004048" y="1916832"/>
            <a:ext cx="1512168" cy="1152128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  <a:latin typeface="Verdana" pitchFamily="34" charset="0"/>
              </a:rPr>
              <a:t>Disjonction Acromio-claviculaire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1000" y="2057400"/>
            <a:ext cx="53340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defTabSz="762000">
              <a:spcBef>
                <a:spcPct val="20000"/>
              </a:spcBef>
            </a:pPr>
            <a:r>
              <a:rPr lang="fr-FR" sz="4000">
                <a:solidFill>
                  <a:srgbClr val="FAFD00"/>
                </a:solidFill>
                <a:latin typeface="Times New Roman" pitchFamily="18" charset="0"/>
              </a:rPr>
              <a:t>Mécanismes</a:t>
            </a:r>
          </a:p>
          <a:p>
            <a:pPr marL="342900" indent="-342900" defTabSz="762000">
              <a:spcBef>
                <a:spcPct val="20000"/>
              </a:spcBef>
            </a:pPr>
            <a:r>
              <a:rPr lang="fr-FR" sz="24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fr-FR" sz="2400">
                <a:solidFill>
                  <a:srgbClr val="FFFFFF"/>
                </a:solidFill>
                <a:latin typeface="Times New Roman" pitchFamily="18" charset="0"/>
              </a:rPr>
              <a:t>Choc direct sur l’épaule </a:t>
            </a:r>
          </a:p>
          <a:p>
            <a:pPr marL="342900" indent="-342900" defTabSz="762000">
              <a:spcBef>
                <a:spcPct val="20000"/>
              </a:spcBef>
              <a:buFontTx/>
              <a:buChar char="•"/>
            </a:pPr>
            <a:r>
              <a:rPr lang="fr-FR" sz="2400">
                <a:solidFill>
                  <a:srgbClr val="FFFFFF"/>
                </a:solidFill>
                <a:latin typeface="Times New Roman" pitchFamily="18" charset="0"/>
              </a:rPr>
              <a:t>Chute sur le moignon de l’épaule</a:t>
            </a:r>
          </a:p>
          <a:p>
            <a:pPr marL="342900" indent="-342900" defTabSz="762000">
              <a:spcBef>
                <a:spcPct val="20000"/>
              </a:spcBef>
            </a:pPr>
            <a:r>
              <a:rPr lang="fr-FR" sz="2400">
                <a:solidFill>
                  <a:srgbClr val="FFFFFF"/>
                </a:solidFill>
                <a:latin typeface="Times New Roman" pitchFamily="18" charset="0"/>
              </a:rPr>
              <a:t>     </a:t>
            </a:r>
          </a:p>
          <a:p>
            <a:pPr marL="342900" indent="-342900" defTabSz="762000">
              <a:spcBef>
                <a:spcPct val="20000"/>
              </a:spcBef>
            </a:pPr>
            <a:r>
              <a:rPr lang="fr-FR" sz="2400">
                <a:solidFill>
                  <a:srgbClr val="FFFFFF"/>
                </a:solidFill>
                <a:latin typeface="Times New Roman" pitchFamily="18" charset="0"/>
              </a:rPr>
              <a:t>     Sports ++</a:t>
            </a:r>
          </a:p>
        </p:txBody>
      </p:sp>
      <p:pic>
        <p:nvPicPr>
          <p:cNvPr id="17415" name="Picture 7" descr="Disj A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2133600"/>
            <a:ext cx="2903538" cy="3240088"/>
          </a:xfrm>
          <a:noFill/>
          <a:ln w="9525">
            <a:solidFill>
              <a:srgbClr val="FFFFFF"/>
            </a:solidFill>
          </a:ln>
        </p:spPr>
      </p:pic>
      <p:sp>
        <p:nvSpPr>
          <p:cNvPr id="5" name="Flèche droite 4"/>
          <p:cNvSpPr/>
          <p:nvPr/>
        </p:nvSpPr>
        <p:spPr>
          <a:xfrm rot="1830111">
            <a:off x="4716016" y="2852936"/>
            <a:ext cx="12961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choc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AFD00"/>
                </a:solidFill>
              </a:rPr>
              <a:t>Traitement chirurgical</a:t>
            </a:r>
            <a:br>
              <a:rPr lang="fr-FR" b="1">
                <a:solidFill>
                  <a:srgbClr val="FAFD00"/>
                </a:solidFill>
              </a:rPr>
            </a:br>
            <a:r>
              <a:rPr lang="fr-FR" sz="5400" b="1">
                <a:solidFill>
                  <a:srgbClr val="FAFD00"/>
                </a:solidFill>
              </a:rPr>
              <a:t/>
            </a:r>
            <a:br>
              <a:rPr lang="fr-FR" sz="5400" b="1">
                <a:solidFill>
                  <a:srgbClr val="FAFD00"/>
                </a:solidFill>
              </a:rPr>
            </a:br>
            <a:r>
              <a:rPr lang="fr-FR" sz="2400" b="1">
                <a:solidFill>
                  <a:srgbClr val="FFFFFF"/>
                </a:solidFill>
              </a:rPr>
              <a:t>But : maintenir en place  la clavicule pendant la cicatrisation des ligaments</a:t>
            </a:r>
            <a:endParaRPr lang="fr-FR" sz="2800" b="1">
              <a:solidFill>
                <a:srgbClr val="FFFFFF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50825" y="5589588"/>
            <a:ext cx="8467725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 b="0" dirty="0">
                <a:solidFill>
                  <a:srgbClr val="FFFFFF"/>
                </a:solidFill>
              </a:rPr>
              <a:t>     Broche </a:t>
            </a:r>
            <a:r>
              <a:rPr lang="fr-FR" sz="1800" b="0" dirty="0" err="1">
                <a:solidFill>
                  <a:srgbClr val="FFFFFF"/>
                </a:solidFill>
              </a:rPr>
              <a:t>Acr</a:t>
            </a:r>
            <a:r>
              <a:rPr lang="fr-FR" sz="1800" b="0" dirty="0">
                <a:solidFill>
                  <a:srgbClr val="FFFFFF"/>
                </a:solidFill>
              </a:rPr>
              <a:t>-</a:t>
            </a:r>
            <a:r>
              <a:rPr lang="fr-FR" sz="1800" b="0" dirty="0" err="1">
                <a:solidFill>
                  <a:srgbClr val="FFFFFF"/>
                </a:solidFill>
              </a:rPr>
              <a:t>clav</a:t>
            </a:r>
            <a:r>
              <a:rPr lang="fr-FR" sz="1800" b="0" dirty="0">
                <a:solidFill>
                  <a:srgbClr val="FFFFFF"/>
                </a:solidFill>
              </a:rPr>
              <a:t> temporaire        </a:t>
            </a:r>
            <a:r>
              <a:rPr lang="fr-FR" dirty="0" err="1" smtClean="0">
                <a:solidFill>
                  <a:srgbClr val="FFFFFF"/>
                </a:solidFill>
              </a:rPr>
              <a:t>ligamentoplastie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sz="1800" b="0" dirty="0" smtClean="0">
                <a:solidFill>
                  <a:srgbClr val="FFFFFF"/>
                </a:solidFill>
              </a:rPr>
              <a:t>entre </a:t>
            </a:r>
            <a:r>
              <a:rPr lang="fr-FR" sz="1800" b="0" dirty="0">
                <a:solidFill>
                  <a:srgbClr val="FFFFFF"/>
                </a:solidFill>
              </a:rPr>
              <a:t>clavicule et coracoïde		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420938"/>
            <a:ext cx="3352800" cy="2997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6637" name="Picture 13" descr="disjonction ligamentoplasti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2420938"/>
            <a:ext cx="3024187" cy="2998787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Luxation de l’épaule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perte de contact permanente de la tête humérale avec la glène</a:t>
            </a:r>
          </a:p>
          <a:p>
            <a:r>
              <a:rPr lang="fr-FR" dirty="0" smtClean="0"/>
              <a:t>Surtout chez les hommes 25-50 ans</a:t>
            </a:r>
          </a:p>
          <a:p>
            <a:r>
              <a:rPr lang="fr-FR" dirty="0" smtClean="0"/>
              <a:t>Choc indirect ou abduction forcée</a:t>
            </a:r>
          </a:p>
          <a:p>
            <a:r>
              <a:rPr lang="fr-FR" dirty="0" smtClean="0"/>
              <a:t>Douleur et déformation (à différencier d’une fracture de l’épaule) radio +++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/>
        </p:spPr>
        <p:txBody>
          <a:bodyPr/>
          <a:lstStyle/>
          <a:p>
            <a:r>
              <a:rPr lang="fr-FR" sz="5400" b="1">
                <a:solidFill>
                  <a:srgbClr val="FAFD00"/>
                </a:solidFill>
              </a:rPr>
              <a:t>Luxations de l’épaule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5056188" cy="469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sz="quarter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fr-FR"/>
              <a:t/>
            </a:r>
            <a:br>
              <a:rPr lang="fr-FR"/>
            </a:br>
            <a:endParaRPr lang="fr-FR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62000" y="4572000"/>
            <a:ext cx="7997825" cy="110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Déformation caractéristique à l’inspection et à la palpation </a:t>
            </a:r>
            <a:endParaRPr lang="fr-FR" sz="1800" dirty="0">
              <a:solidFill>
                <a:srgbClr val="FAFD00"/>
              </a:solidFill>
            </a:endParaRPr>
          </a:p>
          <a:p>
            <a:pPr defTabSz="762000">
              <a:spcBef>
                <a:spcPct val="50000"/>
              </a:spcBef>
              <a:buFontTx/>
              <a:buChar char="•"/>
            </a:pPr>
            <a:r>
              <a:rPr lang="fr-FR" sz="1600" dirty="0">
                <a:solidFill>
                  <a:srgbClr val="FAFD00"/>
                </a:solidFill>
              </a:rPr>
              <a:t> Tête humérale en avant </a:t>
            </a:r>
          </a:p>
          <a:p>
            <a:pPr defTabSz="762000">
              <a:spcBef>
                <a:spcPct val="50000"/>
              </a:spcBef>
              <a:buFontTx/>
              <a:buChar char="•"/>
            </a:pPr>
            <a:r>
              <a:rPr lang="fr-FR" sz="1600" dirty="0">
                <a:solidFill>
                  <a:srgbClr val="FAFD00"/>
                </a:solidFill>
              </a:rPr>
              <a:t> Saillie de l’acromion en dehors (s. de l’épaulette</a:t>
            </a:r>
            <a:r>
              <a:rPr lang="fr-FR" sz="1600" dirty="0" smtClean="0">
                <a:solidFill>
                  <a:srgbClr val="FAFD00"/>
                </a:solidFill>
              </a:rPr>
              <a:t>)</a:t>
            </a:r>
            <a:endParaRPr lang="fr-FR" sz="1600" dirty="0">
              <a:solidFill>
                <a:srgbClr val="FAFD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33400"/>
            <a:ext cx="3378200" cy="37338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4450" name="Picture 2" descr="http://www.stayfitbug.com/wp-content/uploads/2009/10/shdlrdis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4224468" cy="31683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r>
              <a:rPr lang="fr-FR" b="1">
                <a:solidFill>
                  <a:srgbClr val="FAFD00"/>
                </a:solidFill>
              </a:rPr>
              <a:t>Radio de face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066800"/>
            <a:ext cx="3541713" cy="3733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4343400" cy="3676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838200" y="2209800"/>
            <a:ext cx="762000" cy="609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838200" y="3200400"/>
            <a:ext cx="762000" cy="457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6629400" y="3505200"/>
            <a:ext cx="76200" cy="609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AFD00"/>
                </a:solidFill>
              </a:rPr>
              <a:t>Complications précoces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57200" y="5715000"/>
            <a:ext cx="8455025" cy="78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	         				         Lésions vasculaires axillaires</a:t>
            </a:r>
          </a:p>
          <a:p>
            <a:pPr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          Paralysie circonflexe		         Plexus brachial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00200"/>
            <a:ext cx="3597275" cy="37226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43000"/>
            <a:ext cx="2563813" cy="1924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76600"/>
            <a:ext cx="3759200" cy="2692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en urgence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92D050"/>
                </a:solidFill>
              </a:rPr>
              <a:t>Orthopédique</a:t>
            </a:r>
          </a:p>
          <a:p>
            <a:pPr lvl="1"/>
            <a:r>
              <a:rPr lang="fr-FR" dirty="0" smtClean="0"/>
              <a:t>Sans anesthésie</a:t>
            </a:r>
          </a:p>
          <a:p>
            <a:pPr lvl="1"/>
            <a:r>
              <a:rPr lang="fr-FR" dirty="0" smtClean="0"/>
              <a:t>Avec anesthésie générale pour les patients contractés ou trop douloureux</a:t>
            </a:r>
          </a:p>
          <a:p>
            <a:pPr lvl="1"/>
            <a:r>
              <a:rPr lang="fr-FR" dirty="0" smtClean="0"/>
              <a:t>Traction douce</a:t>
            </a:r>
          </a:p>
          <a:p>
            <a:pPr lvl="1"/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>
              <a:solidFill>
                <a:srgbClr val="92D050"/>
              </a:solidFill>
            </a:endParaRPr>
          </a:p>
          <a:p>
            <a:endParaRPr lang="fr-FR" dirty="0" smtClean="0">
              <a:solidFill>
                <a:srgbClr val="92D050"/>
              </a:solidFill>
            </a:endParaRPr>
          </a:p>
          <a:p>
            <a:r>
              <a:rPr lang="fr-FR" dirty="0" smtClean="0">
                <a:solidFill>
                  <a:srgbClr val="92D050"/>
                </a:solidFill>
              </a:rPr>
              <a:t>Chirurgicale</a:t>
            </a:r>
          </a:p>
          <a:p>
            <a:pPr lvl="1"/>
            <a:r>
              <a:rPr lang="fr-FR" dirty="0" smtClean="0"/>
              <a:t>Rare </a:t>
            </a:r>
          </a:p>
          <a:p>
            <a:pPr lvl="1"/>
            <a:r>
              <a:rPr lang="fr-FR" dirty="0" smtClean="0"/>
              <a:t>À foyer ouvert</a:t>
            </a:r>
          </a:p>
          <a:p>
            <a:pPr lvl="1"/>
            <a:r>
              <a:rPr lang="fr-FR" dirty="0" smtClean="0"/>
              <a:t>Associé à une fracture </a:t>
            </a:r>
          </a:p>
          <a:p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428937" cy="299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www.hawaii.edu/medicine/pediatrics/pemxray/v4c12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25600" cy="2808312"/>
          </a:xfrm>
          <a:prstGeom prst="rect">
            <a:avLst/>
          </a:prstGeom>
          <a:noFill/>
        </p:spPr>
      </p:pic>
      <p:pic>
        <p:nvPicPr>
          <p:cNvPr id="157700" name="Picture 4" descr="http://www.hawaii.edu/medicine/pediatrics/pemxray/v4c12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76672"/>
            <a:ext cx="4579640" cy="2579671"/>
          </a:xfrm>
          <a:prstGeom prst="rect">
            <a:avLst/>
          </a:prstGeom>
          <a:noFill/>
        </p:spPr>
      </p:pic>
      <p:pic>
        <p:nvPicPr>
          <p:cNvPr id="157702" name="Picture 6" descr="http://www.hawaii.edu/medicine/pediatrics/pemxray/v4c12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212976"/>
            <a:ext cx="2160240" cy="3437287"/>
          </a:xfrm>
          <a:prstGeom prst="rect">
            <a:avLst/>
          </a:prstGeom>
          <a:noFill/>
        </p:spPr>
      </p:pic>
      <p:pic>
        <p:nvPicPr>
          <p:cNvPr id="157704" name="Picture 8" descr="http://www.hawaii.edu/medicine/pediatrics/pemxray/v4c12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113584"/>
            <a:ext cx="2422857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Immobilisation </a:t>
            </a:r>
          </a:p>
          <a:p>
            <a:pPr lvl="1"/>
            <a:r>
              <a:rPr lang="fr-FR" dirty="0" smtClean="0"/>
              <a:t>3 semaines si 1</a:t>
            </a:r>
            <a:r>
              <a:rPr lang="fr-FR" baseline="30000" dirty="0" smtClean="0"/>
              <a:t>er</a:t>
            </a:r>
            <a:r>
              <a:rPr lang="fr-FR" dirty="0" smtClean="0"/>
              <a:t> épisode </a:t>
            </a:r>
          </a:p>
          <a:p>
            <a:pPr lvl="1"/>
            <a:r>
              <a:rPr lang="fr-FR" dirty="0" smtClean="0"/>
              <a:t>15 jours si récidive</a:t>
            </a:r>
          </a:p>
          <a:p>
            <a:endParaRPr lang="fr-FR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20688"/>
            <a:ext cx="3217096" cy="316835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Clavicule : Articulations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 err="1" smtClean="0"/>
              <a:t>Sterno</a:t>
            </a:r>
            <a:r>
              <a:rPr lang="fr-FR" sz="2000" dirty="0" smtClean="0"/>
              <a:t> claviculaire</a:t>
            </a:r>
          </a:p>
          <a:p>
            <a:pPr lvl="1"/>
            <a:r>
              <a:rPr lang="fr-FR" sz="1600" dirty="0" smtClean="0"/>
              <a:t>articulation solide </a:t>
            </a:r>
          </a:p>
          <a:p>
            <a:pPr lvl="1">
              <a:buNone/>
            </a:pPr>
            <a:endParaRPr lang="fr-FR" sz="2400" dirty="0" smtClean="0"/>
          </a:p>
          <a:p>
            <a:r>
              <a:rPr lang="fr-FR" sz="1800" dirty="0" smtClean="0"/>
              <a:t>Acromion claviculaire : </a:t>
            </a:r>
          </a:p>
          <a:p>
            <a:pPr lvl="1"/>
            <a:r>
              <a:rPr lang="fr-FR" sz="1400" dirty="0" smtClean="0"/>
              <a:t>plus fragile,</a:t>
            </a:r>
          </a:p>
          <a:p>
            <a:pPr lvl="1"/>
            <a:r>
              <a:rPr lang="fr-FR" sz="1400" dirty="0" smtClean="0"/>
              <a:t> plus entorse grave </a:t>
            </a:r>
          </a:p>
          <a:p>
            <a:pPr>
              <a:buNone/>
            </a:pPr>
            <a:r>
              <a:rPr lang="fr-FR" sz="1800" dirty="0" smtClean="0"/>
              <a:t>( luxation </a:t>
            </a:r>
            <a:r>
              <a:rPr lang="fr-FR" sz="1800" dirty="0" err="1" smtClean="0"/>
              <a:t>acromioclaviculaire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825" y="1484784"/>
            <a:ext cx="55911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72400" cy="1470025"/>
          </a:xfrm>
        </p:spPr>
        <p:txBody>
          <a:bodyPr/>
          <a:lstStyle/>
          <a:p>
            <a:r>
              <a:rPr lang="fr-FR" b="1">
                <a:solidFill>
                  <a:srgbClr val="FFFF00"/>
                </a:solidFill>
              </a:rPr>
              <a:t>Fractures de l’omoplate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27088" y="1844675"/>
            <a:ext cx="6985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sz="2400" b="1" dirty="0"/>
              <a:t>1 - </a:t>
            </a:r>
            <a:r>
              <a:rPr lang="fr-FR" sz="2400" b="1" u="sng" dirty="0"/>
              <a:t>Les fractures de la glène et du col</a:t>
            </a:r>
          </a:p>
          <a:p>
            <a:pPr marL="342900" indent="-342900">
              <a:spcBef>
                <a:spcPct val="50000"/>
              </a:spcBef>
            </a:pPr>
            <a:r>
              <a:rPr lang="fr-FR" sz="2400" b="1" dirty="0"/>
              <a:t>		Les fractures articulaires de la </a:t>
            </a:r>
            <a:r>
              <a:rPr lang="fr-FR" sz="2400" b="1" dirty="0" smtClean="0"/>
              <a:t>glène :   chirurgicale</a:t>
            </a:r>
            <a:endParaRPr lang="fr-FR" sz="2400" dirty="0"/>
          </a:p>
          <a:p>
            <a:pPr marL="342900" indent="-342900">
              <a:spcBef>
                <a:spcPct val="50000"/>
              </a:spcBef>
            </a:pPr>
            <a:r>
              <a:rPr lang="fr-FR" sz="2400" b="1" dirty="0"/>
              <a:t>2 - </a:t>
            </a:r>
            <a:r>
              <a:rPr lang="fr-FR" sz="2400" b="1" u="sng" dirty="0"/>
              <a:t>Les fractures du corps de </a:t>
            </a:r>
            <a:r>
              <a:rPr lang="fr-FR" sz="2400" b="1" u="sng" dirty="0" smtClean="0"/>
              <a:t>l'omoplate</a:t>
            </a:r>
          </a:p>
          <a:p>
            <a:pPr marL="342900" indent="-342900">
              <a:spcBef>
                <a:spcPct val="50000"/>
              </a:spcBef>
            </a:pPr>
            <a:r>
              <a:rPr lang="fr-FR" sz="2400" b="1" dirty="0" smtClean="0"/>
              <a:t>	non opératoire, attelle 4 semaines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838200"/>
            <a:ext cx="8382000" cy="4114800"/>
          </a:xfrm>
          <a:noFill/>
          <a:ln/>
        </p:spPr>
        <p:txBody>
          <a:bodyPr/>
          <a:lstStyle/>
          <a:p>
            <a:r>
              <a:rPr lang="fr-FR" sz="4800" b="1" dirty="0">
                <a:solidFill>
                  <a:srgbClr val="FAFD00"/>
                </a:solidFill>
                <a:latin typeface="Verdana" pitchFamily="34" charset="0"/>
              </a:rPr>
              <a:t>Fractures de l’extrémité supérieure de l’humérus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  <a:latin typeface="Verdana" pitchFamily="34" charset="0"/>
              </a:rPr>
              <a:t>Mécanismes des fractures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219200" y="4876800"/>
            <a:ext cx="7467600" cy="398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000">
                <a:solidFill>
                  <a:srgbClr val="FFFFFF"/>
                </a:solidFill>
              </a:rPr>
              <a:t>Chute sur l’épaule               Trauma indirect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2895600" cy="27130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3597275" cy="26336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18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fr-FR" sz="5400" b="1">
                <a:solidFill>
                  <a:srgbClr val="FAFD00"/>
                </a:solidFill>
              </a:rPr>
              <a:t>Diagnostic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305800" cy="4114800"/>
          </a:xfrm>
          <a:noFill/>
          <a:ln/>
        </p:spPr>
        <p:txBody>
          <a:bodyPr>
            <a:normAutofit fontScale="92500"/>
          </a:bodyPr>
          <a:lstStyle/>
          <a:p>
            <a:r>
              <a:rPr lang="fr-FR" sz="2800" b="1" dirty="0">
                <a:solidFill>
                  <a:srgbClr val="FFFFFF"/>
                </a:solidFill>
              </a:rPr>
              <a:t>Douleur au niveau du col huméral</a:t>
            </a:r>
          </a:p>
          <a:p>
            <a:r>
              <a:rPr lang="fr-FR" sz="2800" b="1" dirty="0">
                <a:solidFill>
                  <a:srgbClr val="FFFFFF"/>
                </a:solidFill>
              </a:rPr>
              <a:t>Déformation surtout visible </a:t>
            </a:r>
            <a:r>
              <a:rPr lang="fr-FR" sz="2800" b="1" dirty="0" smtClean="0">
                <a:solidFill>
                  <a:srgbClr val="FFFFFF"/>
                </a:solidFill>
              </a:rPr>
              <a:t>dans </a:t>
            </a:r>
            <a:r>
              <a:rPr lang="fr-FR" sz="2800" b="1" dirty="0">
                <a:solidFill>
                  <a:srgbClr val="FFFFFF"/>
                </a:solidFill>
              </a:rPr>
              <a:t>les </a:t>
            </a:r>
            <a:r>
              <a:rPr lang="fr-FR" sz="2800" b="1" dirty="0" smtClean="0">
                <a:solidFill>
                  <a:srgbClr val="FFFFFF"/>
                </a:solidFill>
              </a:rPr>
              <a:t>fractures  </a:t>
            </a:r>
            <a:r>
              <a:rPr lang="fr-FR" sz="2800" b="1" dirty="0">
                <a:solidFill>
                  <a:srgbClr val="FFFFFF"/>
                </a:solidFill>
              </a:rPr>
              <a:t>en abduction</a:t>
            </a:r>
          </a:p>
          <a:p>
            <a:r>
              <a:rPr lang="fr-FR" sz="2800" b="1" dirty="0">
                <a:solidFill>
                  <a:srgbClr val="FFFFFF"/>
                </a:solidFill>
              </a:rPr>
              <a:t>Ecchymose</a:t>
            </a:r>
          </a:p>
          <a:p>
            <a:r>
              <a:rPr lang="fr-FR" sz="2800" b="1" dirty="0">
                <a:solidFill>
                  <a:srgbClr val="FFFFFF"/>
                </a:solidFill>
              </a:rPr>
              <a:t>Chercher les complications</a:t>
            </a:r>
          </a:p>
          <a:p>
            <a:pPr lvl="1"/>
            <a:r>
              <a:rPr lang="fr-FR" sz="2400" b="1" dirty="0">
                <a:solidFill>
                  <a:srgbClr val="FFFFFF"/>
                </a:solidFill>
              </a:rPr>
              <a:t>vasculaires (pouls)</a:t>
            </a:r>
          </a:p>
          <a:p>
            <a:pPr lvl="1"/>
            <a:r>
              <a:rPr lang="fr-FR" sz="2400" b="1" dirty="0">
                <a:solidFill>
                  <a:srgbClr val="FFFFFF"/>
                </a:solidFill>
              </a:rPr>
              <a:t>nerveuses : plexus brachial, circonflexe, radial</a:t>
            </a:r>
          </a:p>
          <a:p>
            <a:pPr lvl="1"/>
            <a:r>
              <a:rPr lang="fr-FR" sz="2400" b="1" dirty="0">
                <a:solidFill>
                  <a:srgbClr val="FFFFFF"/>
                </a:solidFill>
              </a:rPr>
              <a:t>cutanées (ouverture rare)</a:t>
            </a:r>
          </a:p>
          <a:p>
            <a:pPr lvl="1"/>
            <a:r>
              <a:rPr lang="fr-FR" sz="2400" b="1" dirty="0">
                <a:solidFill>
                  <a:srgbClr val="FFFFFF"/>
                </a:solidFill>
              </a:rPr>
              <a:t>musculaires (deltoïde, tendon du biceps, interposition)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 w="25400" cap="flat">
            <a:solidFill>
              <a:schemeClr val="tx1"/>
            </a:solidFill>
          </a:ln>
        </p:spPr>
        <p:txBody>
          <a:bodyPr/>
          <a:lstStyle/>
          <a:p>
            <a:r>
              <a:rPr lang="fr-FR" sz="3200" b="1" dirty="0">
                <a:solidFill>
                  <a:srgbClr val="FAFD00"/>
                </a:solidFill>
                <a:latin typeface="Verdana" pitchFamily="34" charset="0"/>
              </a:rPr>
              <a:t>Fractures articulaires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3838" y="4567238"/>
            <a:ext cx="88487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    Engrenées           Déplacées          </a:t>
            </a:r>
            <a:r>
              <a:rPr lang="fr-FR" sz="1800" dirty="0" smtClean="0">
                <a:solidFill>
                  <a:srgbClr val="FFFFFF"/>
                </a:solidFill>
              </a:rPr>
              <a:t>		Très </a:t>
            </a:r>
            <a:r>
              <a:rPr lang="fr-FR" sz="1800" dirty="0">
                <a:solidFill>
                  <a:srgbClr val="FFFFFF"/>
                </a:solidFill>
              </a:rPr>
              <a:t>déplacées    </a:t>
            </a:r>
            <a:r>
              <a:rPr lang="fr-FR" sz="1800" dirty="0" smtClean="0">
                <a:solidFill>
                  <a:srgbClr val="FFFFFF"/>
                </a:solidFill>
              </a:rPr>
              <a:t>	</a:t>
            </a:r>
            <a:r>
              <a:rPr lang="fr-FR" sz="1800" dirty="0" err="1" smtClean="0">
                <a:solidFill>
                  <a:srgbClr val="FFFFFF"/>
                </a:solidFill>
              </a:rPr>
              <a:t>Fract</a:t>
            </a:r>
            <a:r>
              <a:rPr lang="fr-FR" sz="1800" dirty="0" smtClean="0">
                <a:solidFill>
                  <a:srgbClr val="FFFFFF"/>
                </a:solidFill>
              </a:rPr>
              <a:t>-luxation</a:t>
            </a:r>
            <a:endParaRPr lang="fr-FR" sz="1800" dirty="0">
              <a:solidFill>
                <a:srgbClr val="FFFFFF"/>
              </a:solidFill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2057400"/>
            <a:ext cx="2159000" cy="23383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2092325" cy="23288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7538" y="2060575"/>
            <a:ext cx="2024062" cy="2322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7738" y="2057400"/>
            <a:ext cx="2024062" cy="22955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062038" y="376238"/>
            <a:ext cx="7172325" cy="65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>
                <a:solidFill>
                  <a:srgbClr val="FAFD00"/>
                </a:solidFill>
              </a:rPr>
              <a:t>Fractures-luxations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905000"/>
            <a:ext cx="3962400" cy="3733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2235200" cy="3556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10668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Complications des fractures de l’ESH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700213"/>
            <a:ext cx="6984503" cy="3096939"/>
          </a:xfrm>
          <a:noFill/>
          <a:ln/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</a:rPr>
              <a:t>Lésions </a:t>
            </a:r>
            <a:r>
              <a:rPr lang="fr-FR" sz="2400" b="1" dirty="0">
                <a:solidFill>
                  <a:srgbClr val="FFFFFF"/>
                </a:solidFill>
              </a:rPr>
              <a:t>des vaisseaux </a:t>
            </a:r>
            <a:r>
              <a:rPr lang="fr-FR" sz="2400" b="1" dirty="0" smtClean="0">
                <a:solidFill>
                  <a:srgbClr val="FFFFFF"/>
                </a:solidFill>
              </a:rPr>
              <a:t>axillaires</a:t>
            </a:r>
          </a:p>
          <a:p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smtClean="0">
                <a:solidFill>
                  <a:srgbClr val="FFFFFF"/>
                </a:solidFill>
              </a:rPr>
              <a:t>paralysie nerf circonflexe</a:t>
            </a:r>
            <a:endParaRPr lang="fr-FR" sz="2400" b="1" dirty="0">
              <a:solidFill>
                <a:srgbClr val="FFFFFF"/>
              </a:solidFill>
            </a:endParaRPr>
          </a:p>
          <a:p>
            <a:r>
              <a:rPr lang="fr-FR" sz="3200" b="1" dirty="0">
                <a:solidFill>
                  <a:srgbClr val="FFFFFF"/>
                </a:solidFill>
              </a:rPr>
              <a:t>Nécrose de la tête humérale </a:t>
            </a:r>
            <a:r>
              <a:rPr lang="fr-FR" sz="2400" b="1" dirty="0">
                <a:solidFill>
                  <a:srgbClr val="FFFFFF"/>
                </a:solidFill>
              </a:rPr>
              <a:t>(1 %)</a:t>
            </a:r>
          </a:p>
          <a:p>
            <a:r>
              <a:rPr lang="fr-FR" sz="2400" b="1" dirty="0" smtClean="0">
                <a:solidFill>
                  <a:srgbClr val="FFFFFF"/>
                </a:solidFill>
              </a:rPr>
              <a:t>Arthrose</a:t>
            </a:r>
            <a:endParaRPr lang="fr-FR" sz="2400" b="1" dirty="0">
              <a:solidFill>
                <a:srgbClr val="FFFFFF"/>
              </a:solidFill>
            </a:endParaRPr>
          </a:p>
          <a:p>
            <a:r>
              <a:rPr lang="fr-FR" sz="2400" b="1" dirty="0" smtClean="0">
                <a:solidFill>
                  <a:srgbClr val="FFFFFF"/>
                </a:solidFill>
              </a:rPr>
              <a:t>Raideur</a:t>
            </a:r>
            <a:endParaRPr lang="fr-FR" sz="2400" b="1" dirty="0">
              <a:solidFill>
                <a:srgbClr val="FFFFFF"/>
              </a:solidFill>
            </a:endParaRPr>
          </a:p>
          <a:p>
            <a:endParaRPr lang="fr-FR" sz="2000" b="1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fr-FR" sz="4000" b="1">
                <a:solidFill>
                  <a:srgbClr val="FAFD00"/>
                </a:solidFill>
                <a:latin typeface="Verdana" pitchFamily="34" charset="0"/>
              </a:rPr>
              <a:t>Complications vasculaires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586038" y="5405438"/>
            <a:ext cx="5419725" cy="118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800">
                <a:solidFill>
                  <a:srgbClr val="FFFFFF"/>
                </a:solidFill>
              </a:rPr>
              <a:t>Prise des pouls +++</a:t>
            </a:r>
          </a:p>
          <a:p>
            <a:pPr defTabSz="762000">
              <a:spcBef>
                <a:spcPct val="50000"/>
              </a:spcBef>
            </a:pPr>
            <a:r>
              <a:rPr lang="fr-FR" sz="2800">
                <a:solidFill>
                  <a:srgbClr val="FFFFFF"/>
                </a:solidFill>
              </a:rPr>
              <a:t>Doppler ou artériographie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900" y="1905000"/>
            <a:ext cx="4610100" cy="2755900"/>
          </a:xfrm>
          <a:prstGeom prst="rect">
            <a:avLst/>
          </a:prstGeom>
          <a:noFill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987800" cy="364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FAFD00"/>
                </a:solidFill>
              </a:rPr>
              <a:t>Nécrose de la tête humérale après traitement orthopédique</a:t>
            </a:r>
          </a:p>
        </p:txBody>
      </p:sp>
      <p:pic>
        <p:nvPicPr>
          <p:cNvPr id="48134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2286000"/>
            <a:ext cx="3779838" cy="3489325"/>
          </a:xfrm>
          <a:ln w="28575">
            <a:solidFill>
              <a:srgbClr val="FFFFFF"/>
            </a:solidFill>
          </a:ln>
        </p:spPr>
      </p:pic>
      <p:pic>
        <p:nvPicPr>
          <p:cNvPr id="48139" name="Picture 1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209800"/>
            <a:ext cx="3505200" cy="3505200"/>
          </a:xfrm>
          <a:ln w="28575">
            <a:solidFill>
              <a:srgbClr val="FF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Deux options thérapeutiques</a:t>
            </a:r>
            <a:br>
              <a:rPr lang="fr-FR" dirty="0" smtClean="0"/>
            </a:br>
            <a:r>
              <a:rPr lang="fr-FR" sz="4400" dirty="0" smtClean="0">
                <a:solidFill>
                  <a:srgbClr val="FFC000"/>
                </a:solidFill>
              </a:rPr>
              <a:t>ostéosynthèse			prothèse</a:t>
            </a: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1"/>
            <a:ext cx="3240360" cy="437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00808"/>
            <a:ext cx="491613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omoplate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Os plat triangulaire séparé par une épine </a:t>
            </a:r>
          </a:p>
          <a:p>
            <a:r>
              <a:rPr lang="fr-FR" dirty="0" smtClean="0"/>
              <a:t>Une face articulaire avec humérus (glène) </a:t>
            </a:r>
          </a:p>
          <a:p>
            <a:r>
              <a:rPr lang="fr-FR" dirty="0" smtClean="0"/>
              <a:t>Extrémité de l’épine  ACROMION s’articule avec la clavicule</a:t>
            </a:r>
          </a:p>
          <a:p>
            <a:r>
              <a:rPr lang="fr-FR" dirty="0" smtClean="0"/>
              <a:t>Apophyse coracoïde </a:t>
            </a:r>
          </a:p>
          <a:p>
            <a:r>
              <a:rPr lang="fr-FR" dirty="0" smtClean="0"/>
              <a:t>Pa	s d’articulation avec le thorax (maintenu par le muscle dentelé)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105150" cy="3784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76400"/>
            <a:ext cx="2638425" cy="3784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676400"/>
            <a:ext cx="2549525" cy="3784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600200" y="685800"/>
            <a:ext cx="64770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800">
                <a:solidFill>
                  <a:srgbClr val="FAFD00"/>
                </a:solidFill>
              </a:rPr>
              <a:t>Enclouage centro-médullaire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186488" y="5516563"/>
            <a:ext cx="2957512" cy="779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Clou court verrouillé</a:t>
            </a:r>
          </a:p>
          <a:p>
            <a:pPr algn="ctr"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« Télégraph »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066800" y="6019800"/>
            <a:ext cx="6781800" cy="401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2000">
                <a:solidFill>
                  <a:srgbClr val="FAFD00"/>
                </a:solidFill>
              </a:rPr>
              <a:t>Rééducation précoce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5400" b="1">
                <a:solidFill>
                  <a:srgbClr val="FAFD00"/>
                </a:solidFill>
                <a:latin typeface="Verdana" pitchFamily="34" charset="0"/>
              </a:rPr>
              <a:t>Fractures de </a:t>
            </a:r>
            <a:br>
              <a:rPr lang="fr-FR" sz="5400" b="1">
                <a:solidFill>
                  <a:srgbClr val="FAFD00"/>
                </a:solidFill>
                <a:latin typeface="Verdana" pitchFamily="34" charset="0"/>
              </a:rPr>
            </a:br>
            <a:r>
              <a:rPr lang="fr-FR" sz="5400" b="1">
                <a:solidFill>
                  <a:srgbClr val="FAFD00"/>
                </a:solidFill>
                <a:latin typeface="Verdana" pitchFamily="34" charset="0"/>
              </a:rPr>
              <a:t>l’humérus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85184"/>
            <a:ext cx="8458200" cy="1143000"/>
          </a:xfrm>
          <a:noFill/>
          <a:ln/>
        </p:spPr>
        <p:txBody>
          <a:bodyPr/>
          <a:lstStyle/>
          <a:p>
            <a:r>
              <a:rPr lang="fr-FR" sz="2800" b="1" dirty="0">
                <a:solidFill>
                  <a:srgbClr val="FAFD00"/>
                </a:solidFill>
              </a:rPr>
              <a:t>La déformation est parfois évidente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15988" y="6021388"/>
            <a:ext cx="76168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1800" b="1">
                <a:solidFill>
                  <a:srgbClr val="FFFFFF"/>
                </a:solidFill>
              </a:rPr>
              <a:t>De profil, il y a une angulation antérieure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2433638" cy="39973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4994" name="Picture 2" descr="IMG 0128 590x789 A Funny Fra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0648"/>
            <a:ext cx="3600400" cy="48147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  <a:noFill/>
          <a:ln/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Verdana" pitchFamily="34" charset="0"/>
              </a:rPr>
              <a:t>Mécanismes et traits de fractures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1881188" cy="54117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6477000" cy="41973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622300"/>
            <a:ext cx="7747000" cy="736600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Traitement orthopédique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fr-FR" sz="2400" b="1" dirty="0">
                <a:solidFill>
                  <a:srgbClr val="FFFFFF"/>
                </a:solidFill>
              </a:rPr>
              <a:t>Plâtre </a:t>
            </a:r>
            <a:r>
              <a:rPr lang="fr-FR" sz="2400" b="1" dirty="0" err="1" smtClean="0">
                <a:solidFill>
                  <a:srgbClr val="FFFFFF"/>
                </a:solidFill>
              </a:rPr>
              <a:t>thoraco</a:t>
            </a:r>
            <a:r>
              <a:rPr lang="fr-FR" sz="2400" b="1" dirty="0" smtClean="0">
                <a:solidFill>
                  <a:srgbClr val="FFFFFF"/>
                </a:solidFill>
              </a:rPr>
              <a:t>-brachial </a:t>
            </a:r>
          </a:p>
          <a:p>
            <a:pPr>
              <a:buFontTx/>
              <a:buNone/>
            </a:pPr>
            <a:r>
              <a:rPr lang="fr-FR" sz="2400" b="1" dirty="0" smtClean="0">
                <a:solidFill>
                  <a:srgbClr val="FFFFFF"/>
                </a:solidFill>
              </a:rPr>
              <a:t>	</a:t>
            </a:r>
            <a:r>
              <a:rPr lang="fr-FR" sz="2400" b="1" dirty="0" smtClean="0">
                <a:solidFill>
                  <a:srgbClr val="FFC000"/>
                </a:solidFill>
              </a:rPr>
              <a:t>Abandonné </a:t>
            </a:r>
            <a:endParaRPr lang="fr-FR" sz="2000" b="1" dirty="0">
              <a:solidFill>
                <a:srgbClr val="FFC000"/>
              </a:solidFill>
            </a:endParaRPr>
          </a:p>
          <a:p>
            <a:r>
              <a:rPr lang="fr-FR" sz="2000" b="1" dirty="0">
                <a:solidFill>
                  <a:srgbClr val="FAFD00"/>
                </a:solidFill>
              </a:rPr>
              <a:t>Immobilisation des articulations sus et sous-jacentes</a:t>
            </a:r>
          </a:p>
          <a:p>
            <a:pPr>
              <a:buFontTx/>
              <a:buNone/>
            </a:pPr>
            <a:endParaRPr lang="fr-FR" sz="2000" b="1" dirty="0">
              <a:solidFill>
                <a:srgbClr val="FAFD00"/>
              </a:solidFill>
            </a:endParaRPr>
          </a:p>
          <a:p>
            <a:r>
              <a:rPr lang="fr-FR" sz="2000" b="1" dirty="0">
                <a:solidFill>
                  <a:srgbClr val="FAFD00"/>
                </a:solidFill>
              </a:rPr>
              <a:t>Rotation neutre de l’épaule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19400"/>
            <a:ext cx="3886200" cy="26685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Traitement orthopédique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839788" y="5030788"/>
            <a:ext cx="7313612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600" b="1" dirty="0">
                <a:solidFill>
                  <a:srgbClr val="FFFFFF"/>
                </a:solidFill>
                <a:latin typeface="Verdana" pitchFamily="34" charset="0"/>
              </a:rPr>
              <a:t>Le plâtre dit “pendant” réduit la fracture par son seul poids. </a:t>
            </a:r>
          </a:p>
          <a:p>
            <a:pPr defTabSz="762000">
              <a:spcBef>
                <a:spcPct val="50000"/>
              </a:spcBef>
            </a:pPr>
            <a:r>
              <a:rPr lang="fr-FR" sz="1600" b="1" dirty="0">
                <a:solidFill>
                  <a:srgbClr val="FFFFFF"/>
                </a:solidFill>
                <a:latin typeface="Verdana" pitchFamily="34" charset="0"/>
              </a:rPr>
              <a:t>Le réglage de la longueur de l’attache est essentiel. </a:t>
            </a:r>
          </a:p>
          <a:p>
            <a:pPr defTabSz="762000">
              <a:spcBef>
                <a:spcPct val="50000"/>
              </a:spcBef>
            </a:pPr>
            <a:r>
              <a:rPr lang="fr-FR" sz="1600" b="1" dirty="0">
                <a:solidFill>
                  <a:srgbClr val="FFFFFF"/>
                </a:solidFill>
                <a:latin typeface="Verdana" pitchFamily="34" charset="0"/>
              </a:rPr>
              <a:t>La nuit, il faut ajouter une traction douce sur le plan du lit.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46250" y="4498975"/>
            <a:ext cx="27495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2400" b="1" dirty="0">
                <a:solidFill>
                  <a:srgbClr val="FFC000"/>
                </a:solidFill>
              </a:rPr>
              <a:t>Plâtre</a:t>
            </a:r>
            <a:r>
              <a:rPr lang="fr-FR" sz="3200" b="1" dirty="0">
                <a:solidFill>
                  <a:srgbClr val="FFC000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pendant</a:t>
            </a:r>
            <a:endParaRPr lang="fr-FR" sz="3200" b="1" dirty="0">
              <a:solidFill>
                <a:srgbClr val="FFC0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2789237" cy="28797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2563813" cy="289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67544" y="1844825"/>
            <a:ext cx="7467600" cy="2736303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152400"/>
            <a:ext cx="8763000" cy="1143000"/>
          </a:xfrm>
          <a:noFill/>
          <a:ln/>
        </p:spPr>
        <p:txBody>
          <a:bodyPr/>
          <a:lstStyle/>
          <a:p>
            <a:r>
              <a:rPr lang="fr-FR" sz="2400" b="1">
                <a:solidFill>
                  <a:srgbClr val="FAFD00"/>
                </a:solidFill>
                <a:latin typeface="Verdana" pitchFamily="34" charset="0"/>
              </a:rPr>
              <a:t>Enclouage centro-médulaire à foyer fermé</a:t>
            </a:r>
            <a:br>
              <a:rPr lang="fr-FR" sz="2400" b="1">
                <a:solidFill>
                  <a:srgbClr val="FAFD00"/>
                </a:solidFill>
                <a:latin typeface="Verdana" pitchFamily="34" charset="0"/>
              </a:rPr>
            </a:br>
            <a:r>
              <a:rPr lang="fr-FR" sz="2400" b="1">
                <a:solidFill>
                  <a:srgbClr val="FAFD00"/>
                </a:solidFill>
                <a:latin typeface="Verdana" pitchFamily="34" charset="0"/>
              </a:rPr>
              <a:t> </a:t>
            </a:r>
            <a:endParaRPr lang="fr-FR" sz="2800" b="1">
              <a:solidFill>
                <a:srgbClr val="FAFD00"/>
              </a:solidFill>
              <a:latin typeface="Verdana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84175" y="6019800"/>
            <a:ext cx="87598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600" b="1">
                <a:solidFill>
                  <a:srgbClr val="FFFFFF"/>
                </a:solidFill>
                <a:latin typeface="Verdana" pitchFamily="34" charset="0"/>
              </a:rPr>
              <a:t>              Clou mis par le trochiter		Clou rétrograde + vis 									transversales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66800"/>
            <a:ext cx="1144588" cy="4876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143000"/>
            <a:ext cx="1871663" cy="4724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endParaRPr lang="fr-FR"/>
          </a:p>
        </p:txBody>
      </p:sp>
      <p:sp>
        <p:nvSpPr>
          <p:cNvPr id="41987" name="Rectangle 3" descr="chouteau 265"/>
          <p:cNvSpPr>
            <a:spLocks noGrp="1" noChangeAspect="1" noChangeArrowheads="1"/>
          </p:cNvSpPr>
          <p:nvPr isPhoto="1"/>
        </p:nvSpPr>
        <p:spPr bwMode="auto">
          <a:xfrm>
            <a:off x="179388" y="549275"/>
            <a:ext cx="4379912" cy="58499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5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88" name="Rectangle 4" descr="chouteau 266"/>
          <p:cNvSpPr>
            <a:spLocks noGrp="1" noChangeAspect="1" noChangeArrowheads="1"/>
          </p:cNvSpPr>
          <p:nvPr isPhoto="1"/>
        </p:nvSpPr>
        <p:spPr bwMode="auto">
          <a:xfrm>
            <a:off x="4643438" y="1628775"/>
            <a:ext cx="2508250" cy="40767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4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989" name="Rectangle 5" descr="chouteau 268"/>
          <p:cNvSpPr>
            <a:spLocks noGrp="1" noChangeAspect="1" noChangeArrowheads="1"/>
          </p:cNvSpPr>
          <p:nvPr isPhoto="1"/>
        </p:nvSpPr>
        <p:spPr bwMode="auto">
          <a:xfrm>
            <a:off x="7240588" y="908050"/>
            <a:ext cx="1903412" cy="53006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b="-16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7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Fractures du COUDE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304800"/>
            <a:ext cx="7607300" cy="736600"/>
          </a:xfrm>
          <a:solidFill>
            <a:srgbClr val="0036E4"/>
          </a:solidFill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Verdana" pitchFamily="34" charset="0"/>
              </a:rPr>
              <a:t>Fractures distales de l’humérus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60375" y="3962400"/>
            <a:ext cx="86836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/>
              <a:t>Supra-condylienne		     Sus et intercondylienne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219200" y="6324600"/>
            <a:ext cx="73120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 dirty="0"/>
              <a:t>Condyle externe			Condyle interne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2743200" cy="2576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95800"/>
            <a:ext cx="4419600" cy="17637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19600"/>
            <a:ext cx="2438400" cy="18049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136" name="Rectangle 16" descr="Fract SC coude formes dessins"/>
          <p:cNvSpPr>
            <a:spLocks noGrp="1" noChangeAspect="1" noChangeArrowheads="1"/>
          </p:cNvSpPr>
          <p:nvPr isPhoto="1"/>
        </p:nvSpPr>
        <p:spPr bwMode="auto">
          <a:xfrm>
            <a:off x="3311525" y="1412875"/>
            <a:ext cx="5724525" cy="23907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3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Scapula</a:t>
            </a:r>
            <a:r>
              <a:rPr lang="fr-FR" dirty="0" smtClean="0"/>
              <a:t> : muscles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Avant</a:t>
            </a:r>
          </a:p>
          <a:p>
            <a:pPr lvl="1"/>
            <a:r>
              <a:rPr lang="fr-FR" dirty="0" smtClean="0"/>
              <a:t>Sous scapulaire: </a:t>
            </a:r>
          </a:p>
          <a:p>
            <a:pPr lvl="2"/>
            <a:r>
              <a:rPr lang="fr-FR" dirty="0" smtClean="0"/>
              <a:t> rotateur interne </a:t>
            </a:r>
          </a:p>
          <a:p>
            <a:r>
              <a:rPr lang="fr-FR" dirty="0" smtClean="0"/>
              <a:t>Arrière </a:t>
            </a:r>
          </a:p>
          <a:p>
            <a:pPr lvl="1"/>
            <a:r>
              <a:rPr lang="fr-FR" dirty="0" smtClean="0"/>
              <a:t>Sus épineux</a:t>
            </a:r>
          </a:p>
          <a:p>
            <a:pPr lvl="2"/>
            <a:r>
              <a:rPr lang="fr-FR" dirty="0" smtClean="0"/>
              <a:t>élévateur</a:t>
            </a:r>
          </a:p>
          <a:p>
            <a:pPr lvl="1"/>
            <a:r>
              <a:rPr lang="fr-FR" dirty="0" smtClean="0"/>
              <a:t>Sous épineux</a:t>
            </a:r>
          </a:p>
          <a:p>
            <a:pPr lvl="2"/>
            <a:r>
              <a:rPr lang="fr-FR" dirty="0" smtClean="0"/>
              <a:t>Rotateur externe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23950"/>
            <a:ext cx="47434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3419872" y="3068960"/>
            <a:ext cx="2808312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419872" y="2924944"/>
            <a:ext cx="2808312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491880" y="4293096"/>
            <a:ext cx="453650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683500" cy="965200"/>
          </a:xfrm>
          <a:solidFill>
            <a:srgbClr val="0036E4"/>
          </a:solidFill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  <a:latin typeface="Verdana" pitchFamily="34" charset="0"/>
              </a:rPr>
              <a:t>Fractures en hyper extension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62400" y="1600200"/>
            <a:ext cx="4949825" cy="78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/>
              <a:t>Ce sont les plus fréquentes : 80 %</a:t>
            </a:r>
          </a:p>
          <a:p>
            <a:pPr defTabSz="762000">
              <a:spcBef>
                <a:spcPct val="50000"/>
              </a:spcBef>
            </a:pPr>
            <a:r>
              <a:rPr lang="fr-FR" sz="1800"/>
              <a:t>Chute sur la main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90800"/>
            <a:ext cx="3278188" cy="3759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667000"/>
            <a:ext cx="3144838" cy="3733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0"/>
            <a:ext cx="8686800" cy="1143000"/>
          </a:xfrm>
          <a:noFill/>
          <a:ln/>
        </p:spPr>
        <p:txBody>
          <a:bodyPr/>
          <a:lstStyle/>
          <a:p>
            <a:r>
              <a:rPr lang="fr-FR" b="1">
                <a:solidFill>
                  <a:srgbClr val="FAFD00"/>
                </a:solidFill>
              </a:rPr>
              <a:t>Déplacements</a:t>
            </a:r>
          </a:p>
        </p:txBody>
      </p:sp>
      <p:pic>
        <p:nvPicPr>
          <p:cNvPr id="820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219200"/>
            <a:ext cx="2752725" cy="4724400"/>
          </a:xfrm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2933700" cy="32639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5399088" cy="20066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457200"/>
            <a:ext cx="8534400" cy="1143000"/>
          </a:xfrm>
          <a:noFill/>
          <a:ln/>
        </p:spPr>
        <p:txBody>
          <a:bodyPr/>
          <a:lstStyle/>
          <a:p>
            <a:r>
              <a:rPr lang="fr-FR" sz="2400" b="1">
                <a:solidFill>
                  <a:srgbClr val="FAFD00"/>
                </a:solidFill>
                <a:latin typeface="Verdana" pitchFamily="34" charset="0"/>
              </a:rPr>
              <a:t>Complications des fractures supra-condyliennes</a:t>
            </a:r>
          </a:p>
        </p:txBody>
      </p:sp>
      <p:pic>
        <p:nvPicPr>
          <p:cNvPr id="12313" name="Picture 25" descr="Fr SCH ouver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916113"/>
            <a:ext cx="2044700" cy="2881312"/>
          </a:xfrm>
          <a:noFill/>
          <a:ln/>
        </p:spPr>
      </p:pic>
      <p:pic>
        <p:nvPicPr>
          <p:cNvPr id="12319" name="Picture 31" descr="compression artère huméra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43213" y="1916113"/>
            <a:ext cx="1744662" cy="2881312"/>
          </a:xfrm>
          <a:noFill/>
          <a:ln w="9525">
            <a:solidFill>
              <a:srgbClr val="FFFFFF"/>
            </a:solidFill>
          </a:ln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55575" y="4876800"/>
            <a:ext cx="89884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600">
                <a:solidFill>
                  <a:srgbClr val="FFFFFF"/>
                </a:solidFill>
              </a:rPr>
              <a:t>Ouverture cutanée	 Lésion vasculaire		Médian	          Cubital</a:t>
            </a:r>
          </a:p>
        </p:txBody>
      </p:sp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905000"/>
            <a:ext cx="1517650" cy="2895600"/>
          </a:xfrm>
          <a:prstGeom prst="rect">
            <a:avLst/>
          </a:prstGeom>
          <a:solidFill>
            <a:srgbClr val="0036E4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322" name="Picture 34" descr="médi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3800" y="1916113"/>
            <a:ext cx="1955800" cy="2881312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765175"/>
            <a:ext cx="8534400" cy="1524000"/>
          </a:xfrm>
          <a:noFill/>
          <a:ln/>
        </p:spPr>
        <p:txBody>
          <a:bodyPr/>
          <a:lstStyle/>
          <a:p>
            <a:r>
              <a:rPr lang="fr-FR" sz="5400" b="1">
                <a:solidFill>
                  <a:srgbClr val="FAFD00"/>
                </a:solidFill>
              </a:rPr>
              <a:t>Luxations du coude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3716338"/>
            <a:ext cx="3784600" cy="2660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103" name="Picture 7" descr="lux du coude x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805113"/>
            <a:ext cx="4105275" cy="35766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plus fréquentes après celle de l’épaule</a:t>
            </a:r>
          </a:p>
          <a:p>
            <a:r>
              <a:rPr lang="fr-FR" dirty="0" smtClean="0"/>
              <a:t>Mécanisme chute le paume de la main et avant bras étendu</a:t>
            </a:r>
          </a:p>
          <a:p>
            <a:r>
              <a:rPr lang="fr-FR" dirty="0" smtClean="0"/>
              <a:t>Complications </a:t>
            </a:r>
            <a:r>
              <a:rPr lang="fr-FR" dirty="0" err="1" smtClean="0"/>
              <a:t>vasculonerveuses</a:t>
            </a:r>
            <a:r>
              <a:rPr lang="fr-FR" dirty="0" smtClean="0"/>
              <a:t> à rechercher  !!!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  <a:noFill/>
          <a:ln/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</a:rPr>
              <a:t>Examen d’une luxation du coude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3789040"/>
            <a:ext cx="6248400" cy="2002160"/>
          </a:xfrm>
          <a:noFill/>
          <a:ln/>
        </p:spPr>
        <p:txBody>
          <a:bodyPr>
            <a:normAutofit/>
          </a:bodyPr>
          <a:lstStyle/>
          <a:p>
            <a:endParaRPr lang="fr-FR" sz="1800" b="1" dirty="0">
              <a:solidFill>
                <a:srgbClr val="FFFFFF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784600" cy="2660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4394200" cy="2565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838200"/>
          </a:xfrm>
          <a:noFill/>
          <a:ln/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</a:rPr>
              <a:t>Traitement de la luxation du coude</a:t>
            </a:r>
            <a:endParaRPr lang="fr-FR" b="1">
              <a:solidFill>
                <a:srgbClr val="FAFD00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09600" y="1219200"/>
            <a:ext cx="6092825" cy="49372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 b="1" dirty="0">
                <a:solidFill>
                  <a:srgbClr val="FAFD00"/>
                </a:solidFill>
              </a:rPr>
              <a:t>Réduction sous A-G en urgence</a:t>
            </a:r>
          </a:p>
          <a:p>
            <a:pPr defTabSz="762000">
              <a:spcBef>
                <a:spcPct val="50000"/>
              </a:spcBef>
            </a:pPr>
            <a:r>
              <a:rPr lang="fr-FR" sz="1800" b="1" dirty="0">
                <a:solidFill>
                  <a:srgbClr val="FAFD00"/>
                </a:solidFill>
              </a:rPr>
              <a:t>      </a:t>
            </a:r>
            <a:r>
              <a:rPr lang="fr-FR" sz="1800" b="1" dirty="0">
                <a:solidFill>
                  <a:srgbClr val="FFFFFF"/>
                </a:solidFill>
              </a:rPr>
              <a:t>Traction sur l’avant-bras</a:t>
            </a:r>
          </a:p>
          <a:p>
            <a:pPr defTabSz="762000">
              <a:spcBef>
                <a:spcPct val="50000"/>
              </a:spcBef>
            </a:pPr>
            <a:r>
              <a:rPr lang="fr-FR" sz="1800" b="1" dirty="0">
                <a:solidFill>
                  <a:srgbClr val="FFFFFF"/>
                </a:solidFill>
              </a:rPr>
              <a:t>      en flexion du coude</a:t>
            </a:r>
          </a:p>
          <a:p>
            <a:pPr defTabSz="762000">
              <a:spcBef>
                <a:spcPct val="50000"/>
              </a:spcBef>
            </a:pPr>
            <a:r>
              <a:rPr lang="fr-FR" sz="1800" b="1" dirty="0">
                <a:solidFill>
                  <a:srgbClr val="FFFFFF"/>
                </a:solidFill>
              </a:rPr>
              <a:t>      contre-extension sur le bras</a:t>
            </a:r>
          </a:p>
          <a:p>
            <a:pPr defTabSz="762000">
              <a:spcBef>
                <a:spcPct val="50000"/>
              </a:spcBef>
            </a:pPr>
            <a:r>
              <a:rPr lang="fr-FR" sz="1800" b="1" dirty="0">
                <a:solidFill>
                  <a:srgbClr val="FFFFFF"/>
                </a:solidFill>
              </a:rPr>
              <a:t>      ±  pression sur l’olécrâne</a:t>
            </a:r>
            <a:endParaRPr lang="fr-FR" sz="16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  <a:p>
            <a:pPr defTabSz="762000">
              <a:spcBef>
                <a:spcPct val="50000"/>
              </a:spcBef>
            </a:pPr>
            <a:endParaRPr lang="fr-FR" sz="1800" b="1" dirty="0">
              <a:solidFill>
                <a:srgbClr val="FFFFFF"/>
              </a:solidFill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0"/>
            <a:ext cx="2738438" cy="3619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5037138" cy="17287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luxation de coude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Immobilisation 15 jours attelles</a:t>
            </a:r>
          </a:p>
          <a:p>
            <a:r>
              <a:rPr lang="fr-FR" dirty="0" smtClean="0"/>
              <a:t>Si instable, suture ligamentaire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5400" b="1">
                <a:solidFill>
                  <a:srgbClr val="FAFD00"/>
                </a:solidFill>
              </a:rPr>
              <a:t>Fractures de l’olécrâne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3284984"/>
            <a:ext cx="4800600" cy="3031976"/>
          </a:xfrm>
          <a:noFill/>
          <a:ln/>
        </p:spPr>
        <p:txBody>
          <a:bodyPr/>
          <a:lstStyle/>
          <a:p>
            <a:r>
              <a:rPr lang="fr-FR" sz="2000" b="1" dirty="0">
                <a:solidFill>
                  <a:srgbClr val="FAFD00"/>
                </a:solidFill>
              </a:rPr>
              <a:t>Choc direct le + </a:t>
            </a:r>
            <a:r>
              <a:rPr lang="fr-FR" sz="2000" b="1" dirty="0" smtClean="0">
                <a:solidFill>
                  <a:srgbClr val="FAFD00"/>
                </a:solidFill>
              </a:rPr>
              <a:t>souvent</a:t>
            </a:r>
            <a:endParaRPr lang="fr-FR" sz="2000" b="1" dirty="0">
              <a:solidFill>
                <a:srgbClr val="FAFD00"/>
              </a:solidFill>
            </a:endParaRPr>
          </a:p>
          <a:p>
            <a:r>
              <a:rPr lang="fr-FR" sz="2000" b="1" dirty="0">
                <a:solidFill>
                  <a:srgbClr val="FAFD00"/>
                </a:solidFill>
              </a:rPr>
              <a:t>Déplacement par la traction du </a:t>
            </a:r>
            <a:r>
              <a:rPr lang="fr-FR" sz="2000" b="1" dirty="0" smtClean="0">
                <a:solidFill>
                  <a:srgbClr val="FAFD00"/>
                </a:solidFill>
              </a:rPr>
              <a:t>triceps</a:t>
            </a:r>
            <a:endParaRPr lang="fr-FR" sz="2000" b="1" dirty="0">
              <a:solidFill>
                <a:srgbClr val="FAFD00"/>
              </a:solidFill>
            </a:endParaRPr>
          </a:p>
          <a:p>
            <a:r>
              <a:rPr lang="fr-FR" sz="2000" b="1" dirty="0">
                <a:solidFill>
                  <a:srgbClr val="FAFD00"/>
                </a:solidFill>
              </a:rPr>
              <a:t>Extension active impossible</a:t>
            </a:r>
          </a:p>
          <a:p>
            <a:r>
              <a:rPr lang="fr-FR" sz="2000" b="1" dirty="0">
                <a:solidFill>
                  <a:srgbClr val="FAFD00"/>
                </a:solidFill>
              </a:rPr>
              <a:t>Palpation : douleur</a:t>
            </a:r>
          </a:p>
          <a:p>
            <a:pPr>
              <a:buFontTx/>
              <a:buNone/>
            </a:pPr>
            <a:r>
              <a:rPr lang="fr-FR" sz="2000" b="1" dirty="0">
                <a:solidFill>
                  <a:srgbClr val="FAFD00"/>
                </a:solidFill>
              </a:rPr>
              <a:t>                     : fragment mobile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6632"/>
            <a:ext cx="3073400" cy="4686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55576" y="404664"/>
            <a:ext cx="384447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havamian\Downloads\Shoulder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43408"/>
            <a:ext cx="6084169" cy="5976664"/>
          </a:xfrm>
          <a:prstGeom prst="rect">
            <a:avLst/>
          </a:prstGeom>
          <a:noFill/>
        </p:spPr>
      </p:pic>
      <p:pic>
        <p:nvPicPr>
          <p:cNvPr id="2051" name="Picture 3" descr="C:\Users\ghavamian\Downloads\Shoulder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6084168" cy="6023570"/>
          </a:xfrm>
          <a:prstGeom prst="rect">
            <a:avLst/>
          </a:prstGeom>
          <a:noFill/>
        </p:spPr>
      </p:pic>
      <p:pic>
        <p:nvPicPr>
          <p:cNvPr id="2053" name="Picture 5" descr="C:\Users\ghavamian\Downloads\Shoulder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6156176" cy="6286500"/>
          </a:xfrm>
          <a:prstGeom prst="rect">
            <a:avLst/>
          </a:prstGeom>
          <a:noFill/>
        </p:spPr>
      </p:pic>
      <p:pic>
        <p:nvPicPr>
          <p:cNvPr id="2054" name="Picture 6" descr="C:\Users\ghavamian\Downloads\Shoulder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7424"/>
            <a:ext cx="62865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fr-FR" sz="4800" b="1">
                <a:solidFill>
                  <a:srgbClr val="FAFD00"/>
                </a:solidFill>
              </a:rPr>
              <a:t>Traitement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4293096"/>
            <a:ext cx="8686800" cy="1043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Pas de déplacement : plâtre simple 3 semaines</a:t>
            </a:r>
          </a:p>
          <a:p>
            <a:pPr defTabSz="762000"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Déplacement : Ostéosynthèse par vis, plaque ou </a:t>
            </a:r>
            <a:r>
              <a:rPr lang="fr-FR" sz="2800" b="1" dirty="0">
                <a:solidFill>
                  <a:srgbClr val="FFFFFF"/>
                </a:solidFill>
              </a:rPr>
              <a:t>hauban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304203" cy="30243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782983" cy="30243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/>
        </p:spPr>
        <p:txBody>
          <a:bodyPr/>
          <a:lstStyle/>
          <a:p>
            <a:r>
              <a:rPr lang="fr-FR" sz="3600" b="1">
                <a:solidFill>
                  <a:srgbClr val="FAFD00"/>
                </a:solidFill>
              </a:rPr>
              <a:t>Fractures de la tête radiale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ln/>
        </p:spPr>
        <p:txBody>
          <a:bodyPr/>
          <a:lstStyle/>
          <a:p>
            <a:pPr marL="342900" indent="-342900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133600"/>
            <a:ext cx="4495800" cy="4114800"/>
          </a:xfrm>
          <a:noFill/>
          <a:ln/>
        </p:spPr>
        <p:txBody>
          <a:bodyPr/>
          <a:lstStyle/>
          <a:p>
            <a:r>
              <a:rPr lang="fr-FR" sz="2400" b="1">
                <a:solidFill>
                  <a:srgbClr val="FAFD00"/>
                </a:solidFill>
              </a:rPr>
              <a:t>Chute sur la main</a:t>
            </a:r>
          </a:p>
          <a:p>
            <a:pPr>
              <a:buFontTx/>
              <a:buNone/>
            </a:pPr>
            <a:endParaRPr lang="fr-FR" sz="2400" b="1">
              <a:solidFill>
                <a:srgbClr val="FAFD00"/>
              </a:solidFill>
            </a:endParaRPr>
          </a:p>
          <a:p>
            <a:r>
              <a:rPr lang="fr-FR" sz="2400" b="1">
                <a:solidFill>
                  <a:srgbClr val="FAFD00"/>
                </a:solidFill>
              </a:rPr>
              <a:t>Fractures du col du radius</a:t>
            </a:r>
          </a:p>
          <a:p>
            <a:pPr>
              <a:buFontTx/>
              <a:buNone/>
            </a:pPr>
            <a:endParaRPr lang="fr-FR" sz="2400" b="1">
              <a:solidFill>
                <a:srgbClr val="FAFD00"/>
              </a:solidFill>
            </a:endParaRPr>
          </a:p>
          <a:p>
            <a:r>
              <a:rPr lang="fr-FR" sz="2400" b="1">
                <a:solidFill>
                  <a:srgbClr val="FAFD00"/>
                </a:solidFill>
              </a:rPr>
              <a:t>Fractures de la tête radiale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5105400" y="1828800"/>
            <a:ext cx="3848100" cy="3619500"/>
          </a:xfrm>
          <a:prstGeom prst="rect">
            <a:avLst/>
          </a:prstGeom>
          <a:noFill/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762000" y="5334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 defTabSz="762000"/>
            <a:r>
              <a:rPr lang="fr-FR" sz="3600" b="1">
                <a:solidFill>
                  <a:srgbClr val="FAFD00"/>
                </a:solidFill>
              </a:rPr>
              <a:t>Fractures de la tête radiale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>
          <a:xfrm>
            <a:off x="614363" y="1014413"/>
            <a:ext cx="7772400" cy="1143000"/>
          </a:xfrm>
          <a:ln>
            <a:solidFill>
              <a:srgbClr val="FFFFFF"/>
            </a:solidFill>
          </a:ln>
        </p:spPr>
        <p:txBody>
          <a:bodyPr/>
          <a:lstStyle/>
          <a:p>
            <a:pPr defTabSz="914400"/>
            <a:endParaRPr lang="fr-FR"/>
          </a:p>
        </p:txBody>
      </p:sp>
      <p:sp>
        <p:nvSpPr>
          <p:cNvPr id="79875" name="Rectangle 3" descr="chouteau 307"/>
          <p:cNvSpPr>
            <a:spLocks noGrp="1" noChangeAspect="1" noChangeArrowheads="1"/>
          </p:cNvSpPr>
          <p:nvPr isPhoto="1"/>
        </p:nvSpPr>
        <p:spPr bwMode="auto">
          <a:xfrm>
            <a:off x="1331913" y="819150"/>
            <a:ext cx="3492500" cy="26098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4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876" name="Rectangle 4" descr="chouteau 308"/>
          <p:cNvSpPr>
            <a:spLocks noGrp="1" noChangeAspect="1" noChangeArrowheads="1"/>
          </p:cNvSpPr>
          <p:nvPr isPhoto="1"/>
        </p:nvSpPr>
        <p:spPr bwMode="auto">
          <a:xfrm>
            <a:off x="1330325" y="3844925"/>
            <a:ext cx="3457575" cy="260826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8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877" name="Rectangle 5" descr="chouteau 310"/>
          <p:cNvSpPr>
            <a:spLocks noGrp="1" noChangeAspect="1" noChangeArrowheads="1"/>
          </p:cNvSpPr>
          <p:nvPr isPhoto="1"/>
        </p:nvSpPr>
        <p:spPr bwMode="auto">
          <a:xfrm>
            <a:off x="5364163" y="836613"/>
            <a:ext cx="2663825" cy="26479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b="-11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878" name="Rectangle 6" descr="chouteau 311"/>
          <p:cNvSpPr>
            <a:spLocks noGrp="1" noChangeAspect="1" noChangeArrowheads="1"/>
          </p:cNvSpPr>
          <p:nvPr isPhoto="1"/>
        </p:nvSpPr>
        <p:spPr bwMode="auto">
          <a:xfrm>
            <a:off x="5076825" y="3617913"/>
            <a:ext cx="2940050" cy="28670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21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331913" y="115888"/>
            <a:ext cx="66246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solidFill>
                  <a:srgbClr val="FAFD00"/>
                </a:solidFill>
                <a:latin typeface="Verdana" pitchFamily="34" charset="0"/>
              </a:rPr>
              <a:t>Fracture de la tête radiale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93154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2057400"/>
          </a:xfrm>
          <a:noFill/>
          <a:ln/>
        </p:spPr>
        <p:txBody>
          <a:bodyPr/>
          <a:lstStyle/>
          <a:p>
            <a:r>
              <a:rPr lang="fr-FR" sz="6000" b="1">
                <a:solidFill>
                  <a:srgbClr val="FAFD00"/>
                </a:solidFill>
              </a:rPr>
              <a:t>Fractures de l’avant-bras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fr-FR" sz="3200" b="1" dirty="0">
                <a:solidFill>
                  <a:srgbClr val="FAFD00"/>
                </a:solidFill>
              </a:rPr>
              <a:t>Fractures de l’avant-bras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81200"/>
            <a:ext cx="6400800" cy="41148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fr-FR" sz="1800" b="1" dirty="0">
                <a:solidFill>
                  <a:srgbClr val="FFFFFF"/>
                </a:solidFill>
              </a:rPr>
              <a:t>Fréquentes chez l’enfant et l’adulte</a:t>
            </a:r>
          </a:p>
          <a:p>
            <a:r>
              <a:rPr lang="fr-FR" sz="1800" b="1" dirty="0">
                <a:solidFill>
                  <a:srgbClr val="FFFFFF"/>
                </a:solidFill>
              </a:rPr>
              <a:t>Chocs directs ou indirects</a:t>
            </a:r>
          </a:p>
          <a:p>
            <a:pPr>
              <a:buFontTx/>
              <a:buNone/>
            </a:pPr>
            <a:endParaRPr lang="fr-FR" sz="1800" b="1" dirty="0">
              <a:solidFill>
                <a:srgbClr val="FFFFFF"/>
              </a:solidFill>
            </a:endParaRPr>
          </a:p>
          <a:p>
            <a:r>
              <a:rPr lang="fr-FR" sz="1800" b="1" dirty="0">
                <a:solidFill>
                  <a:srgbClr val="FFFFFF"/>
                </a:solidFill>
              </a:rPr>
              <a:t>Enfants : </a:t>
            </a:r>
            <a:r>
              <a:rPr lang="fr-FR" sz="1800" b="1" dirty="0" err="1">
                <a:solidFill>
                  <a:srgbClr val="FFFFFF"/>
                </a:solidFill>
              </a:rPr>
              <a:t>fr</a:t>
            </a:r>
            <a:r>
              <a:rPr lang="fr-FR" sz="1800" b="1" dirty="0">
                <a:solidFill>
                  <a:srgbClr val="FFFFFF"/>
                </a:solidFill>
              </a:rPr>
              <a:t>. en bois vert le plus souvent</a:t>
            </a:r>
          </a:p>
          <a:p>
            <a:pPr>
              <a:buFontTx/>
              <a:buNone/>
            </a:pPr>
            <a:r>
              <a:rPr lang="fr-FR" sz="1800" b="1" dirty="0">
                <a:solidFill>
                  <a:srgbClr val="FFFFFF"/>
                </a:solidFill>
              </a:rPr>
              <a:t>    ou </a:t>
            </a:r>
            <a:r>
              <a:rPr lang="fr-FR" sz="1800" b="1" dirty="0" err="1">
                <a:solidFill>
                  <a:srgbClr val="FFFFFF"/>
                </a:solidFill>
              </a:rPr>
              <a:t>fr</a:t>
            </a:r>
            <a:r>
              <a:rPr lang="fr-FR" sz="1800" b="1" dirty="0">
                <a:solidFill>
                  <a:srgbClr val="FFFFFF"/>
                </a:solidFill>
              </a:rPr>
              <a:t>. transversales très distales</a:t>
            </a:r>
          </a:p>
          <a:p>
            <a:pPr>
              <a:buFontTx/>
              <a:buNone/>
            </a:pPr>
            <a:endParaRPr lang="fr-FR" sz="1800" b="1" dirty="0">
              <a:solidFill>
                <a:srgbClr val="FFFFFF"/>
              </a:solidFill>
            </a:endParaRPr>
          </a:p>
          <a:p>
            <a:r>
              <a:rPr lang="fr-FR" sz="1800" b="1" dirty="0">
                <a:solidFill>
                  <a:srgbClr val="FFFFFF"/>
                </a:solidFill>
              </a:rPr>
              <a:t>Adultes : la situation du trait conditionne les déplacements en fonction des muscles</a:t>
            </a:r>
          </a:p>
          <a:p>
            <a:pPr>
              <a:buFontTx/>
              <a:buNone/>
            </a:pPr>
            <a:r>
              <a:rPr lang="fr-FR" sz="1800" b="1" dirty="0">
                <a:solidFill>
                  <a:srgbClr val="FFFFFF"/>
                </a:solidFill>
              </a:rPr>
              <a:t>    souvent au 1/3 </a:t>
            </a:r>
            <a:r>
              <a:rPr lang="fr-FR" sz="1800" b="1" dirty="0" smtClean="0">
                <a:solidFill>
                  <a:srgbClr val="FFFFFF"/>
                </a:solidFill>
              </a:rPr>
              <a:t>moyen</a:t>
            </a:r>
          </a:p>
          <a:p>
            <a:pPr>
              <a:buFontTx/>
              <a:buNone/>
            </a:pPr>
            <a:r>
              <a:rPr lang="fr-FR" sz="5400" b="1" dirty="0" smtClean="0">
                <a:solidFill>
                  <a:srgbClr val="FF0000"/>
                </a:solidFill>
              </a:rPr>
              <a:t>SYNDROME DES LOGES</a:t>
            </a:r>
            <a:endParaRPr lang="fr-FR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99869" y="644347"/>
            <a:ext cx="412156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148064" y="404664"/>
            <a:ext cx="3489325" cy="4305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086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FAFD00"/>
                </a:solidFill>
              </a:rPr>
              <a:t>Traitement des fractures de l’avant-bras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057400"/>
            <a:ext cx="7086600" cy="4114800"/>
          </a:xfrm>
          <a:noFill/>
          <a:ln/>
        </p:spPr>
        <p:txBody>
          <a:bodyPr/>
          <a:lstStyle/>
          <a:p>
            <a:r>
              <a:rPr lang="fr-FR" sz="2000" b="1">
                <a:solidFill>
                  <a:srgbClr val="FFFFFF"/>
                </a:solidFill>
              </a:rPr>
              <a:t>Fractures non déplacées : plâtre </a:t>
            </a:r>
          </a:p>
          <a:p>
            <a:pPr>
              <a:buFontTx/>
              <a:buNone/>
            </a:pPr>
            <a:endParaRPr lang="fr-FR" sz="2000" b="1">
              <a:solidFill>
                <a:srgbClr val="FFFFFF"/>
              </a:solidFill>
            </a:endParaRPr>
          </a:p>
          <a:p>
            <a:r>
              <a:rPr lang="fr-FR" sz="2000" b="1">
                <a:solidFill>
                  <a:srgbClr val="FFFFFF"/>
                </a:solidFill>
              </a:rPr>
              <a:t>Fractures en bois vert déplacées : réduction orthopédique</a:t>
            </a:r>
          </a:p>
          <a:p>
            <a:pPr>
              <a:buFontTx/>
              <a:buNone/>
            </a:pPr>
            <a:endParaRPr lang="fr-FR" sz="2000" b="1">
              <a:solidFill>
                <a:srgbClr val="FFFFFF"/>
              </a:solidFill>
            </a:endParaRPr>
          </a:p>
          <a:p>
            <a:r>
              <a:rPr lang="fr-FR" sz="2000" b="1">
                <a:solidFill>
                  <a:srgbClr val="FFFFFF"/>
                </a:solidFill>
              </a:rPr>
              <a:t>Fractures très déplacées</a:t>
            </a:r>
          </a:p>
          <a:p>
            <a:pPr lvl="1"/>
            <a:r>
              <a:rPr lang="fr-FR" sz="1800" b="1">
                <a:solidFill>
                  <a:srgbClr val="FFFFFF"/>
                </a:solidFill>
              </a:rPr>
              <a:t>Réduction orthopédique possible</a:t>
            </a:r>
          </a:p>
          <a:p>
            <a:pPr lvl="1"/>
            <a:r>
              <a:rPr lang="fr-FR" sz="1800" b="1">
                <a:solidFill>
                  <a:srgbClr val="FFFFFF"/>
                </a:solidFill>
              </a:rPr>
              <a:t>déplacements secondaires ++</a:t>
            </a:r>
          </a:p>
          <a:p>
            <a:pPr lvl="1"/>
            <a:r>
              <a:rPr lang="fr-FR" sz="1800" b="1">
                <a:solidFill>
                  <a:srgbClr val="FFFFFF"/>
                </a:solidFill>
              </a:rPr>
              <a:t>Ostéosynthèse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</a:rPr>
              <a:t>Traitement des fractures non déplacées de l’avant- bras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2133600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fr-FR" sz="1600" b="1">
              <a:solidFill>
                <a:srgbClr val="FFFFFF"/>
              </a:solidFill>
            </a:endParaRPr>
          </a:p>
          <a:p>
            <a:r>
              <a:rPr lang="fr-FR" sz="1600" b="1">
                <a:solidFill>
                  <a:srgbClr val="FFFFFF"/>
                </a:solidFill>
              </a:rPr>
              <a:t>Plâtre coude fléchi et poignet en légère flexion dorsale et pronation intermédiaire</a:t>
            </a:r>
          </a:p>
          <a:p>
            <a:r>
              <a:rPr lang="fr-FR" sz="1600" b="1">
                <a:solidFill>
                  <a:srgbClr val="FFFFFF"/>
                </a:solidFill>
              </a:rPr>
              <a:t>Radiographies de contrôle répétées</a:t>
            </a:r>
          </a:p>
          <a:p>
            <a:r>
              <a:rPr lang="fr-FR" sz="1600" b="1">
                <a:solidFill>
                  <a:srgbClr val="FFFFFF"/>
                </a:solidFill>
              </a:rPr>
              <a:t>Plâtre : 4 à 6 semaines (selon l’âge)</a:t>
            </a:r>
          </a:p>
          <a:p>
            <a:r>
              <a:rPr lang="fr-FR" sz="1600" b="1">
                <a:solidFill>
                  <a:srgbClr val="FFFFFF"/>
                </a:solidFill>
              </a:rPr>
              <a:t>Consolidation constante</a:t>
            </a:r>
          </a:p>
          <a:p>
            <a:r>
              <a:rPr lang="fr-FR" sz="1600" b="1">
                <a:solidFill>
                  <a:srgbClr val="FFFFFF"/>
                </a:solidFill>
              </a:rPr>
              <a:t>Attention aux déplacements secondaires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3159061" cy="216024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havamian\Downloads\Shou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85750"/>
            <a:ext cx="6286500" cy="6286500"/>
          </a:xfrm>
          <a:prstGeom prst="rect">
            <a:avLst/>
          </a:prstGeom>
          <a:noFill/>
        </p:spPr>
      </p:pic>
      <p:pic>
        <p:nvPicPr>
          <p:cNvPr id="3075" name="Picture 3" descr="C:\Users\ghavamian\Downloads\Shoulder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85750"/>
            <a:ext cx="62865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437112"/>
            <a:ext cx="4032448" cy="720080"/>
          </a:xfrm>
          <a:noFill/>
          <a:ln/>
        </p:spPr>
        <p:txBody>
          <a:bodyPr/>
          <a:lstStyle/>
          <a:p>
            <a:r>
              <a:rPr lang="fr-FR" sz="1800" b="1" dirty="0">
                <a:solidFill>
                  <a:srgbClr val="FFFFFF"/>
                </a:solidFill>
              </a:rPr>
              <a:t>Fractures  irréductibles de l’enfant</a:t>
            </a:r>
            <a:br>
              <a:rPr lang="fr-FR" sz="1800" b="1" dirty="0">
                <a:solidFill>
                  <a:srgbClr val="FFFFFF"/>
                </a:solidFill>
              </a:rPr>
            </a:br>
            <a:r>
              <a:rPr lang="fr-FR" sz="1800" b="1" dirty="0">
                <a:solidFill>
                  <a:srgbClr val="FFFFFF"/>
                </a:solidFill>
              </a:rPr>
              <a:t>Fractures déplacées de l’adulte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1000" y="381000"/>
            <a:ext cx="8074025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3600" b="1">
                <a:solidFill>
                  <a:srgbClr val="FAFD00"/>
                </a:solidFill>
              </a:rPr>
              <a:t>Traitement chirurgical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339752" y="5301208"/>
            <a:ext cx="2282825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400" b="1" dirty="0">
                <a:solidFill>
                  <a:srgbClr val="FFFFFF"/>
                </a:solidFill>
              </a:rPr>
              <a:t>Mobilisation rapide</a:t>
            </a:r>
          </a:p>
          <a:p>
            <a:pPr defTabSz="762000">
              <a:spcBef>
                <a:spcPct val="50000"/>
              </a:spcBef>
            </a:pPr>
            <a:r>
              <a:rPr lang="fr-FR" sz="1400" b="1" dirty="0">
                <a:solidFill>
                  <a:srgbClr val="FFFFFF"/>
                </a:solidFill>
              </a:rPr>
              <a:t>Consolidation en 3 mois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7"/>
            <a:ext cx="2448272" cy="539036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55688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DSCN29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2043113" cy="607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7765" name="Picture 5" descr="DSCN29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404813"/>
            <a:ext cx="3833812" cy="6072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poignet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32800" cy="812800"/>
          </a:xfrm>
          <a:solidFill>
            <a:srgbClr val="0245EE"/>
          </a:solidFill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3200" b="1">
                <a:solidFill>
                  <a:srgbClr val="FAFD00"/>
                </a:solidFill>
              </a:rPr>
              <a:t>Fractures de l’extrémité distale du radius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524000"/>
            <a:ext cx="6400800" cy="3201144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endParaRPr lang="fr-FR" sz="2400" b="1" dirty="0">
              <a:solidFill>
                <a:srgbClr val="FFFFFF"/>
              </a:solidFill>
            </a:endParaRPr>
          </a:p>
          <a:p>
            <a:r>
              <a:rPr lang="fr-FR" sz="2400" b="1" dirty="0">
                <a:solidFill>
                  <a:srgbClr val="FFFFFF"/>
                </a:solidFill>
              </a:rPr>
              <a:t>Fréquentes chez les femmes âgées</a:t>
            </a:r>
          </a:p>
          <a:p>
            <a:r>
              <a:rPr lang="fr-FR" sz="2400" b="1" dirty="0">
                <a:solidFill>
                  <a:srgbClr val="FFFFFF"/>
                </a:solidFill>
              </a:rPr>
              <a:t>Sujets jeunes : sports </a:t>
            </a:r>
            <a:r>
              <a:rPr lang="fr-FR" sz="2400" b="1" dirty="0" smtClean="0">
                <a:solidFill>
                  <a:srgbClr val="FFFFFF"/>
                </a:solidFill>
              </a:rPr>
              <a:t>++</a:t>
            </a:r>
          </a:p>
          <a:p>
            <a:r>
              <a:rPr lang="fr-FR" sz="2400" b="1" dirty="0" smtClean="0">
                <a:solidFill>
                  <a:srgbClr val="FFFFFF"/>
                </a:solidFill>
              </a:rPr>
              <a:t>Simple ou complexe</a:t>
            </a:r>
            <a:endParaRPr lang="fr-FR" sz="2400" b="1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endParaRPr lang="fr-FR" sz="2400" b="1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fr-FR" b="1" dirty="0">
                <a:solidFill>
                  <a:srgbClr val="FAFD00"/>
                </a:solidFill>
              </a:rPr>
              <a:t>Chute sur la main</a:t>
            </a:r>
            <a:endParaRPr lang="fr-FR" sz="2400" b="1" dirty="0">
              <a:solidFill>
                <a:srgbClr val="FFFFFF"/>
              </a:solidFill>
            </a:endParaRPr>
          </a:p>
          <a:p>
            <a:r>
              <a:rPr lang="fr-FR" sz="2400" b="1" dirty="0" smtClean="0">
                <a:solidFill>
                  <a:srgbClr val="FFFFFF"/>
                </a:solidFill>
              </a:rPr>
              <a:t>Hyper extension </a:t>
            </a:r>
            <a:r>
              <a:rPr lang="fr-FR" sz="2400" b="1" dirty="0">
                <a:solidFill>
                  <a:srgbClr val="FFFFFF"/>
                </a:solidFill>
              </a:rPr>
              <a:t>(déplacement dorsal)</a:t>
            </a:r>
          </a:p>
          <a:p>
            <a:r>
              <a:rPr lang="fr-FR" sz="2400" b="1" dirty="0" smtClean="0">
                <a:solidFill>
                  <a:srgbClr val="FFFFFF"/>
                </a:solidFill>
              </a:rPr>
              <a:t>Hyper flexion </a:t>
            </a:r>
            <a:r>
              <a:rPr lang="fr-FR" sz="2400" b="1" dirty="0">
                <a:solidFill>
                  <a:srgbClr val="FFFFFF"/>
                </a:solidFill>
              </a:rPr>
              <a:t>(déplacement palmaire</a:t>
            </a:r>
            <a:r>
              <a:rPr lang="fr-FR" sz="2400" b="1" dirty="0" smtClean="0">
                <a:solidFill>
                  <a:srgbClr val="FFFFFF"/>
                </a:solidFill>
              </a:rPr>
              <a:t>)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55576" y="5157192"/>
            <a:ext cx="1944216" cy="1117600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3200" b="1" dirty="0" smtClean="0">
                <a:solidFill>
                  <a:srgbClr val="FAFD00"/>
                </a:solidFill>
              </a:rPr>
              <a:t>exemples</a:t>
            </a:r>
            <a:endParaRPr lang="fr-FR" sz="3200" b="1" dirty="0">
              <a:solidFill>
                <a:srgbClr val="FAFD00"/>
              </a:solidFill>
            </a:endParaRPr>
          </a:p>
        </p:txBody>
      </p:sp>
      <p:pic>
        <p:nvPicPr>
          <p:cNvPr id="922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>
          <a:xfrm>
            <a:off x="179512" y="260648"/>
            <a:ext cx="4343400" cy="2879725"/>
          </a:xfrm>
          <a:ln>
            <a:solidFill>
              <a:srgbClr val="FFFFFF"/>
            </a:solidFill>
          </a:ln>
        </p:spPr>
      </p:pic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7146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2952328" cy="298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noFill/>
          <a:ln/>
        </p:spPr>
        <p:txBody>
          <a:bodyPr/>
          <a:lstStyle/>
          <a:p>
            <a:r>
              <a:rPr lang="fr-FR" b="1">
                <a:solidFill>
                  <a:srgbClr val="FAFD00"/>
                </a:solidFill>
              </a:rPr>
              <a:t>Fracture de Pouteau-Colles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7772400" cy="4114800"/>
          </a:xfrm>
          <a:noFill/>
          <a:ln/>
        </p:spPr>
        <p:txBody>
          <a:bodyPr/>
          <a:lstStyle/>
          <a:p>
            <a:r>
              <a:rPr lang="fr-FR" sz="2000" b="1" dirty="0">
                <a:solidFill>
                  <a:srgbClr val="FFFFFF"/>
                </a:solidFill>
              </a:rPr>
              <a:t>Chute sur la paume  </a:t>
            </a:r>
          </a:p>
          <a:p>
            <a:r>
              <a:rPr lang="fr-FR" sz="2000" b="1" dirty="0">
                <a:solidFill>
                  <a:srgbClr val="FFFFFF"/>
                </a:solidFill>
              </a:rPr>
              <a:t>Compression + </a:t>
            </a:r>
            <a:r>
              <a:rPr lang="fr-FR" sz="2000" b="1" dirty="0" err="1">
                <a:solidFill>
                  <a:srgbClr val="FFFFFF"/>
                </a:solidFill>
              </a:rPr>
              <a:t>hyperextension</a:t>
            </a:r>
            <a:endParaRPr lang="fr-FR" sz="2000" b="1" dirty="0">
              <a:solidFill>
                <a:srgbClr val="FFFFFF"/>
              </a:solidFill>
            </a:endParaRPr>
          </a:p>
          <a:p>
            <a:r>
              <a:rPr lang="fr-FR" sz="2000" b="1" dirty="0" smtClean="0">
                <a:solidFill>
                  <a:srgbClr val="FFFFFF"/>
                </a:solidFill>
              </a:rPr>
              <a:t>Déformation du poignet</a:t>
            </a:r>
          </a:p>
          <a:p>
            <a:r>
              <a:rPr lang="fr-FR" sz="2000" b="1" dirty="0" smtClean="0">
                <a:solidFill>
                  <a:srgbClr val="FFFFFF"/>
                </a:solidFill>
              </a:rPr>
              <a:t>Dos de « fourchette</a:t>
            </a:r>
            <a:endParaRPr lang="fr-FR" sz="2000" b="1" dirty="0">
              <a:solidFill>
                <a:srgbClr val="FFFFFF"/>
              </a:solidFill>
            </a:endParaRPr>
          </a:p>
          <a:p>
            <a:endParaRPr lang="fr-FR" sz="2400" b="1" dirty="0">
              <a:solidFill>
                <a:srgbClr val="FFFFFF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492896"/>
            <a:ext cx="4254500" cy="2806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74700" y="469900"/>
            <a:ext cx="7747000" cy="660400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Arial" charset="0"/>
              </a:rPr>
              <a:t>Fracture de Pouteau  : déplacement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79513" y="4149080"/>
            <a:ext cx="4104456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000" dirty="0">
                <a:solidFill>
                  <a:srgbClr val="FFFFFF"/>
                </a:solidFill>
              </a:rPr>
              <a:t>Déformation en dos de fourchette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588224" y="4437112"/>
            <a:ext cx="25557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dirty="0">
                <a:solidFill>
                  <a:srgbClr val="FFFFFF"/>
                </a:solidFill>
                <a:latin typeface="Times New Roman" pitchFamily="18" charset="0"/>
              </a:rPr>
              <a:t>Inclinaison radiale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1866900" cy="43180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454090" cy="2088232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772816"/>
            <a:ext cx="2267890" cy="238809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  <a:noFill/>
          <a:ln/>
        </p:spPr>
        <p:txBody>
          <a:bodyPr/>
          <a:lstStyle/>
          <a:p>
            <a:r>
              <a:rPr lang="fr-FR" sz="2800" b="1">
                <a:solidFill>
                  <a:srgbClr val="FAFD00"/>
                </a:solidFill>
                <a:latin typeface="Arial" charset="0"/>
              </a:rPr>
              <a:t>Pouteau : Immobilisation après réduction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33400" y="4419600"/>
            <a:ext cx="5191125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  <a:buFontTx/>
              <a:buChar char="•"/>
            </a:pPr>
            <a:r>
              <a:rPr lang="fr-FR">
                <a:solidFill>
                  <a:srgbClr val="FFFFFF"/>
                </a:solidFill>
                <a:latin typeface="Times New Roman" pitchFamily="18" charset="0"/>
              </a:rPr>
              <a:t> Flexion + inclinaison cubitale</a:t>
            </a:r>
          </a:p>
          <a:p>
            <a:pPr defTabSz="762000">
              <a:spcBef>
                <a:spcPct val="50000"/>
              </a:spcBef>
              <a:buFontTx/>
              <a:buChar char="•"/>
            </a:pPr>
            <a:r>
              <a:rPr lang="fr-FR">
                <a:solidFill>
                  <a:srgbClr val="FFFFFF"/>
                </a:solidFill>
                <a:latin typeface="Times New Roman" pitchFamily="18" charset="0"/>
              </a:rPr>
              <a:t> Radiographies de contrôle</a:t>
            </a:r>
          </a:p>
          <a:p>
            <a:pPr defTabSz="762000">
              <a:spcBef>
                <a:spcPct val="50000"/>
              </a:spcBef>
              <a:buFontTx/>
              <a:buChar char="•"/>
            </a:pPr>
            <a:r>
              <a:rPr lang="fr-FR">
                <a:solidFill>
                  <a:srgbClr val="FFFFFF"/>
                </a:solidFill>
                <a:latin typeface="Times New Roman" pitchFamily="18" charset="0"/>
              </a:rPr>
              <a:t> Durée 6 semaines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4318000" cy="22352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2730500" cy="43180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33718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429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268760"/>
            <a:ext cx="3384376" cy="356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836712"/>
            <a:ext cx="2016224" cy="435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371600" y="152400"/>
            <a:ext cx="7772400" cy="1143000"/>
          </a:xfrm>
          <a:noFill/>
          <a:ln/>
        </p:spPr>
        <p:txBody>
          <a:bodyPr/>
          <a:lstStyle/>
          <a:p>
            <a:r>
              <a:rPr lang="fr-FR" b="1">
                <a:solidFill>
                  <a:srgbClr val="FAFD00"/>
                </a:solidFill>
                <a:latin typeface="Arial" charset="0"/>
              </a:rPr>
              <a:t>Technique de kapandji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9600" y="51816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424238" y="5329238"/>
            <a:ext cx="557212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>
                <a:solidFill>
                  <a:srgbClr val="FFFFFF"/>
                </a:solidFill>
                <a:latin typeface="Times New Roman" pitchFamily="18" charset="0"/>
              </a:rPr>
              <a:t>2 broches, ou même 3, sont placées ainsi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757238" y="5938838"/>
            <a:ext cx="808672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>
                <a:solidFill>
                  <a:srgbClr val="FAFD00"/>
                </a:solidFill>
                <a:latin typeface="Times New Roman" pitchFamily="18" charset="0"/>
              </a:rPr>
              <a:t>Manchette plâtrée protectrice avec mobilisation précoce</a:t>
            </a: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57400"/>
            <a:ext cx="3581400" cy="244633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4457700" cy="29956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3777</TotalTime>
  <Words>1692</Words>
  <Application>Microsoft Office PowerPoint</Application>
  <PresentationFormat>Affichage à l'écran (4:3)</PresentationFormat>
  <Paragraphs>532</Paragraphs>
  <Slides>126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126</vt:i4>
      </vt:variant>
    </vt:vector>
  </HeadingPairs>
  <TitlesOfParts>
    <vt:vector size="127" baseType="lpstr">
      <vt:lpstr>Technique</vt:lpstr>
      <vt:lpstr>Membre supérieure </vt:lpstr>
      <vt:lpstr>plan</vt:lpstr>
      <vt:lpstr>Os </vt:lpstr>
      <vt:lpstr>clavicule</vt:lpstr>
      <vt:lpstr>Clavicule : Articulations </vt:lpstr>
      <vt:lpstr>omoplate</vt:lpstr>
      <vt:lpstr>Scapula : muscles</vt:lpstr>
      <vt:lpstr>Diapositive 8</vt:lpstr>
      <vt:lpstr>Diapositive 9</vt:lpstr>
      <vt:lpstr>Extrémité supérieure humérus</vt:lpstr>
      <vt:lpstr>Humérus </vt:lpstr>
      <vt:lpstr>Diapositive 12</vt:lpstr>
      <vt:lpstr>Diapositive 13</vt:lpstr>
      <vt:lpstr>Diapositive 14</vt:lpstr>
      <vt:lpstr>Diapositive 15</vt:lpstr>
      <vt:lpstr>Cubitus       Radius      </vt:lpstr>
      <vt:lpstr>Avant bras</vt:lpstr>
      <vt:lpstr>Diapositive 18</vt:lpstr>
      <vt:lpstr>Diapositive 19</vt:lpstr>
      <vt:lpstr>main</vt:lpstr>
      <vt:lpstr>Carpe </vt:lpstr>
      <vt:lpstr>Diapositive 22</vt:lpstr>
      <vt:lpstr>métacarpes</vt:lpstr>
      <vt:lpstr>Anatomie métacarpe</vt:lpstr>
      <vt:lpstr>Diapositive 25</vt:lpstr>
      <vt:lpstr>phalange</vt:lpstr>
      <vt:lpstr>Diapositive 27</vt:lpstr>
      <vt:lpstr>tendons</vt:lpstr>
      <vt:lpstr>Tendon fléchisseur superficielle et profonde</vt:lpstr>
      <vt:lpstr>Artères </vt:lpstr>
      <vt:lpstr>Veines superficielles </vt:lpstr>
      <vt:lpstr>nerfs</vt:lpstr>
      <vt:lpstr>pause</vt:lpstr>
      <vt:lpstr>Fractures de la clavicule</vt:lpstr>
      <vt:lpstr>Déplacements typiques</vt:lpstr>
      <vt:lpstr>Diapositive 36</vt:lpstr>
      <vt:lpstr>Traitement orthopédique</vt:lpstr>
      <vt:lpstr>Traitement orthopédique</vt:lpstr>
      <vt:lpstr>Diapositive 39</vt:lpstr>
      <vt:lpstr>Disjonction Acromio-claviculaire</vt:lpstr>
      <vt:lpstr>Traitement chirurgical  But : maintenir en place  la clavicule pendant la cicatrisation des ligaments</vt:lpstr>
      <vt:lpstr>Luxation de l’épaule</vt:lpstr>
      <vt:lpstr>Luxations de l’épaule</vt:lpstr>
      <vt:lpstr> </vt:lpstr>
      <vt:lpstr>Radio de face</vt:lpstr>
      <vt:lpstr>Complications précoces</vt:lpstr>
      <vt:lpstr>Traitement en urgence</vt:lpstr>
      <vt:lpstr>Diapositive 48</vt:lpstr>
      <vt:lpstr>Suites</vt:lpstr>
      <vt:lpstr>Fractures de l’omoplate</vt:lpstr>
      <vt:lpstr>Fractures de l’extrémité supérieure de l’humérus</vt:lpstr>
      <vt:lpstr>Mécanismes des fractures</vt:lpstr>
      <vt:lpstr>Diagnostic</vt:lpstr>
      <vt:lpstr>Fractures articulaires</vt:lpstr>
      <vt:lpstr>Diapositive 55</vt:lpstr>
      <vt:lpstr>Complications des fractures de l’ESH</vt:lpstr>
      <vt:lpstr>Complications vasculaires</vt:lpstr>
      <vt:lpstr>Nécrose de la tête humérale après traitement orthopédique</vt:lpstr>
      <vt:lpstr>Deux options thérapeutiques ostéosynthèse   prothèse</vt:lpstr>
      <vt:lpstr>Diapositive 60</vt:lpstr>
      <vt:lpstr>Fractures de  l’humérus</vt:lpstr>
      <vt:lpstr>La déformation est parfois évidente</vt:lpstr>
      <vt:lpstr>Mécanismes et traits de fractures</vt:lpstr>
      <vt:lpstr>Traitement orthopédique</vt:lpstr>
      <vt:lpstr>Traitement orthopédique</vt:lpstr>
      <vt:lpstr>Enclouage centro-médulaire à foyer fermé  </vt:lpstr>
      <vt:lpstr>Diapositive 67</vt:lpstr>
      <vt:lpstr>Fractures du COUDE</vt:lpstr>
      <vt:lpstr>Fractures distales de l’humérus</vt:lpstr>
      <vt:lpstr>Fractures en hyper extension</vt:lpstr>
      <vt:lpstr>Déplacements</vt:lpstr>
      <vt:lpstr>Complications des fractures supra-condyliennes</vt:lpstr>
      <vt:lpstr>Luxations du coude</vt:lpstr>
      <vt:lpstr>Diapositive 74</vt:lpstr>
      <vt:lpstr>Examen d’une luxation du coude</vt:lpstr>
      <vt:lpstr>Traitement de la luxation du coude</vt:lpstr>
      <vt:lpstr>Traitement luxation de coude</vt:lpstr>
      <vt:lpstr>Fractures de l’olécrâne</vt:lpstr>
      <vt:lpstr>Diapositive 79</vt:lpstr>
      <vt:lpstr>Traitement</vt:lpstr>
      <vt:lpstr>Fractures de la tête radiale</vt:lpstr>
      <vt:lpstr>Diapositive 82</vt:lpstr>
      <vt:lpstr>Diapositive 83</vt:lpstr>
      <vt:lpstr>Diapositive 84</vt:lpstr>
      <vt:lpstr>Fractures de l’avant-bras  </vt:lpstr>
      <vt:lpstr>Fractures de l’avant-bras</vt:lpstr>
      <vt:lpstr>Diapositive 87</vt:lpstr>
      <vt:lpstr>Traitement des fractures de l’avant-bras</vt:lpstr>
      <vt:lpstr>Traitement des fractures non déplacées de l’avant- bras</vt:lpstr>
      <vt:lpstr>Fractures  irréductibles de l’enfant Fractures déplacées de l’adulte</vt:lpstr>
      <vt:lpstr>Diapositive 91</vt:lpstr>
      <vt:lpstr>Fracture poignet</vt:lpstr>
      <vt:lpstr>Fractures de l’extrémité distale du radius</vt:lpstr>
      <vt:lpstr>exemples</vt:lpstr>
      <vt:lpstr>Fracture de Pouteau-Colles</vt:lpstr>
      <vt:lpstr>Fracture de Pouteau  : déplacement </vt:lpstr>
      <vt:lpstr>Pouteau : Immobilisation après réduction</vt:lpstr>
      <vt:lpstr>Diapositive 98</vt:lpstr>
      <vt:lpstr>Technique de kapandji</vt:lpstr>
      <vt:lpstr>Traitement des fractures marginales</vt:lpstr>
      <vt:lpstr>Traitement des fractures comminutives ouvertes</vt:lpstr>
      <vt:lpstr>Fracture du scaphoïde carpien</vt:lpstr>
      <vt:lpstr>Fracture du scaphoïde carpien</vt:lpstr>
      <vt:lpstr>Diapositive 104</vt:lpstr>
      <vt:lpstr>En l’absence de déplacement : plâtre</vt:lpstr>
      <vt:lpstr>En cas de déplacement : traitement chirurgical</vt:lpstr>
      <vt:lpstr>Évolution des fractures du scaphoïde</vt:lpstr>
      <vt:lpstr>Fracture de la  main </vt:lpstr>
      <vt:lpstr>Axe et mobilité des doigts</vt:lpstr>
      <vt:lpstr>Métacarpe et phalange</vt:lpstr>
      <vt:lpstr>Fractures des métacarpiens</vt:lpstr>
      <vt:lpstr>Diapositive 112</vt:lpstr>
      <vt:lpstr>phalange</vt:lpstr>
      <vt:lpstr>Luxation interphalangienne</vt:lpstr>
      <vt:lpstr>traitement</vt:lpstr>
      <vt:lpstr>Moyen d’immobilisation</vt:lpstr>
      <vt:lpstr>Immobilisation en flexion</vt:lpstr>
      <vt:lpstr>Ostéosynthèse des fractures des métacarpiens</vt:lpstr>
      <vt:lpstr>Diapositive 119</vt:lpstr>
      <vt:lpstr>embrochage</vt:lpstr>
      <vt:lpstr>Arrachement tendon extenseur Mallet Finger attelle de stack</vt:lpstr>
      <vt:lpstr>Plaie de la main</vt:lpstr>
      <vt:lpstr>Plaie de la main : quelques règles</vt:lpstr>
      <vt:lpstr>Diapositive 124</vt:lpstr>
      <vt:lpstr>Doigt de porte</vt:lpstr>
      <vt:lpstr>merci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ghavamian</dc:creator>
  <cp:lastModifiedBy>ghavamian</cp:lastModifiedBy>
  <cp:revision>151</cp:revision>
  <dcterms:created xsi:type="dcterms:W3CDTF">2010-09-30T19:33:11Z</dcterms:created>
  <dcterms:modified xsi:type="dcterms:W3CDTF">2011-10-10T06:57:29Z</dcterms:modified>
</cp:coreProperties>
</file>