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93" r:id="rId6"/>
    <p:sldId id="266" r:id="rId7"/>
    <p:sldId id="260" r:id="rId8"/>
    <p:sldId id="289" r:id="rId9"/>
    <p:sldId id="261" r:id="rId10"/>
    <p:sldId id="288" r:id="rId11"/>
    <p:sldId id="290" r:id="rId12"/>
    <p:sldId id="294" r:id="rId13"/>
    <p:sldId id="262" r:id="rId14"/>
    <p:sldId id="274" r:id="rId15"/>
    <p:sldId id="263" r:id="rId16"/>
    <p:sldId id="273" r:id="rId17"/>
    <p:sldId id="272" r:id="rId18"/>
    <p:sldId id="264" r:id="rId19"/>
    <p:sldId id="271" r:id="rId20"/>
    <p:sldId id="267" r:id="rId21"/>
    <p:sldId id="281" r:id="rId22"/>
    <p:sldId id="275" r:id="rId23"/>
    <p:sldId id="276" r:id="rId24"/>
    <p:sldId id="277" r:id="rId25"/>
    <p:sldId id="278" r:id="rId26"/>
    <p:sldId id="279" r:id="rId27"/>
    <p:sldId id="280" r:id="rId28"/>
    <p:sldId id="283" r:id="rId29"/>
    <p:sldId id="282" r:id="rId30"/>
    <p:sldId id="285" r:id="rId31"/>
    <p:sldId id="269" r:id="rId32"/>
    <p:sldId id="292" r:id="rId33"/>
    <p:sldId id="286" r:id="rId34"/>
    <p:sldId id="287" r:id="rId35"/>
    <p:sldId id="284" r:id="rId36"/>
    <p:sldId id="270" r:id="rId37"/>
    <p:sldId id="291" r:id="rId38"/>
    <p:sldId id="295" r:id="rId3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7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FF815-C4FC-49D6-B051-448E52BBA782}" type="datetimeFigureOut">
              <a:rPr lang="fr-FR" smtClean="0"/>
              <a:pPr/>
              <a:t>11/09/2011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7BACB-A2E1-4395-A9B9-738CAE4FEF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7BACB-A2E1-4395-A9B9-738CAE4FEF6B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985A-AB89-4C91-96C1-EBDBA7F58333}" type="datetimeFigureOut">
              <a:rPr lang="fr-FR" smtClean="0"/>
              <a:pPr/>
              <a:t>11/09/2011</a:t>
            </a:fld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4C068-A09C-4F97-B155-43047BA7341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985A-AB89-4C91-96C1-EBDBA7F58333}" type="datetimeFigureOut">
              <a:rPr lang="fr-FR" smtClean="0"/>
              <a:pPr/>
              <a:t>11/09/2011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C068-A09C-4F97-B155-43047BA734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985A-AB89-4C91-96C1-EBDBA7F58333}" type="datetimeFigureOut">
              <a:rPr lang="fr-FR" smtClean="0"/>
              <a:pPr/>
              <a:t>11/09/2011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C068-A09C-4F97-B155-43047BA734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0DD985A-AB89-4C91-96C1-EBDBA7F58333}" type="datetimeFigureOut">
              <a:rPr lang="fr-FR" smtClean="0"/>
              <a:pPr/>
              <a:t>11/09/2011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464C068-A09C-4F97-B155-43047BA7341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985A-AB89-4C91-96C1-EBDBA7F58333}" type="datetimeFigureOut">
              <a:rPr lang="fr-FR" smtClean="0"/>
              <a:pPr/>
              <a:t>11/09/2011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C068-A09C-4F97-B155-43047BA7341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985A-AB89-4C91-96C1-EBDBA7F58333}" type="datetimeFigureOut">
              <a:rPr lang="fr-FR" smtClean="0"/>
              <a:pPr/>
              <a:t>11/09/2011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C068-A09C-4F97-B155-43047BA7341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C068-A09C-4F97-B155-43047BA7341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985A-AB89-4C91-96C1-EBDBA7F58333}" type="datetimeFigureOut">
              <a:rPr lang="fr-FR" smtClean="0"/>
              <a:pPr/>
              <a:t>11/09/2011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985A-AB89-4C91-96C1-EBDBA7F58333}" type="datetimeFigureOut">
              <a:rPr lang="fr-FR" smtClean="0"/>
              <a:pPr/>
              <a:t>11/09/2011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C068-A09C-4F97-B155-43047BA7341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985A-AB89-4C91-96C1-EBDBA7F58333}" type="datetimeFigureOut">
              <a:rPr lang="fr-FR" smtClean="0"/>
              <a:pPr/>
              <a:t>11/09/2011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C068-A09C-4F97-B155-43047BA734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0DD985A-AB89-4C91-96C1-EBDBA7F58333}" type="datetimeFigureOut">
              <a:rPr lang="fr-FR" smtClean="0"/>
              <a:pPr/>
              <a:t>11/09/2011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64C068-A09C-4F97-B155-43047BA7341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985A-AB89-4C91-96C1-EBDBA7F58333}" type="datetimeFigureOut">
              <a:rPr lang="fr-FR" smtClean="0"/>
              <a:pPr/>
              <a:t>11/09/2011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4C068-A09C-4F97-B155-43047BA7341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0DD985A-AB89-4C91-96C1-EBDBA7F58333}" type="datetimeFigureOut">
              <a:rPr lang="fr-FR" smtClean="0"/>
              <a:pPr/>
              <a:t>11/09/2011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464C068-A09C-4F97-B155-43047BA7341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260648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chemeClr val="accent4">
                    <a:lumMod val="50000"/>
                  </a:schemeClr>
                </a:solidFill>
              </a:rPr>
              <a:t>Les jeux olympiques </a:t>
            </a:r>
            <a:endParaRPr lang="fr-FR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Picture 4" descr="http://adieuparis2012.wifeo.com/images/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9368"/>
            <a:ext cx="8365633" cy="56886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219200"/>
          </a:xfrm>
        </p:spPr>
        <p:txBody>
          <a:bodyPr/>
          <a:lstStyle/>
          <a:p>
            <a:r>
              <a:rPr lang="fr-FR" dirty="0" smtClean="0"/>
              <a:t>Le pentathlon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95536" y="1916832"/>
            <a:ext cx="1879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5 épreuves 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251520" y="2492896"/>
            <a:ext cx="4392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la course</a:t>
            </a:r>
          </a:p>
          <a:p>
            <a:r>
              <a:rPr lang="fr-FR" sz="2400" dirty="0" smtClean="0"/>
              <a:t>le saut en longueur</a:t>
            </a:r>
          </a:p>
          <a:p>
            <a:r>
              <a:rPr lang="fr-FR" sz="2400" dirty="0" smtClean="0"/>
              <a:t>la lutte, </a:t>
            </a:r>
          </a:p>
          <a:p>
            <a:r>
              <a:rPr lang="fr-FR" sz="2400" dirty="0" smtClean="0"/>
              <a:t>le lancer de disque  </a:t>
            </a:r>
          </a:p>
          <a:p>
            <a:r>
              <a:rPr lang="fr-FR" sz="2400" dirty="0" smtClean="0"/>
              <a:t>le lancer de javelot</a:t>
            </a:r>
            <a:endParaRPr lang="fr-FR" sz="2400" dirty="0"/>
          </a:p>
        </p:txBody>
      </p:sp>
      <p:pic>
        <p:nvPicPr>
          <p:cNvPr id="48130" name="Picture 2" descr="http://membres.multimania.fr/histoirejo/Discob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76672"/>
            <a:ext cx="2422297" cy="3816424"/>
          </a:xfrm>
          <a:prstGeom prst="rect">
            <a:avLst/>
          </a:prstGeom>
          <a:noFill/>
        </p:spPr>
      </p:pic>
      <p:pic>
        <p:nvPicPr>
          <p:cNvPr id="48132" name="Picture 4" descr="http://membres.multimania.fr/histoirejo/lut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293096"/>
            <a:ext cx="3267075" cy="21145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11560" y="332656"/>
            <a:ext cx="4992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u="sng" dirty="0" smtClean="0"/>
              <a:t>I) C le déroulement des jeux </a:t>
            </a:r>
            <a:endParaRPr lang="fr-FR" sz="2800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Les récompenses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11560" y="188640"/>
            <a:ext cx="4992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u="sng" dirty="0" smtClean="0"/>
              <a:t>I) C le déroulement des jeux </a:t>
            </a:r>
            <a:endParaRPr lang="fr-F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12776"/>
            <a:ext cx="4896544" cy="496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40755"/>
            <a:ext cx="6542289" cy="4148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043608" y="5661248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		</a:t>
            </a:r>
            <a:r>
              <a:rPr lang="fr-FR" sz="2400" dirty="0" smtClean="0"/>
              <a:t>Le temple de Zeus à Olympie </a:t>
            </a:r>
            <a:endParaRPr lang="fr-FR" sz="1600" dirty="0"/>
          </a:p>
        </p:txBody>
      </p:sp>
      <p:sp>
        <p:nvSpPr>
          <p:cNvPr id="6" name="Rectangle 5"/>
          <p:cNvSpPr/>
          <p:nvPr/>
        </p:nvSpPr>
        <p:spPr>
          <a:xfrm>
            <a:off x="899592" y="476672"/>
            <a:ext cx="4992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u="sng" dirty="0" smtClean="0"/>
              <a:t>I) C le déroulement des jeux </a:t>
            </a:r>
            <a:endParaRPr lang="fr-FR" sz="2800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219200"/>
          </a:xfrm>
        </p:spPr>
        <p:txBody>
          <a:bodyPr/>
          <a:lstStyle/>
          <a:p>
            <a:r>
              <a:rPr lang="fr-FR" dirty="0" smtClean="0"/>
              <a:t>II Les jeux olympiques modernes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55576" y="1124744"/>
            <a:ext cx="777686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A la réapparition des jeux</a:t>
            </a:r>
          </a:p>
          <a:p>
            <a:endParaRPr lang="fr-FR" sz="2800" dirty="0" smtClean="0"/>
          </a:p>
          <a:p>
            <a:endParaRPr lang="fr-FR" sz="2800" dirty="0" smtClean="0"/>
          </a:p>
          <a:p>
            <a:endParaRPr lang="fr-FR" sz="2800" dirty="0" smtClean="0"/>
          </a:p>
          <a:p>
            <a:endParaRPr lang="fr-FR" sz="2800" dirty="0" smtClean="0"/>
          </a:p>
          <a:p>
            <a:endParaRPr lang="fr-FR" sz="2800" dirty="0" smtClean="0"/>
          </a:p>
          <a:p>
            <a:endParaRPr lang="fr-FR" sz="2800" dirty="0" smtClean="0"/>
          </a:p>
          <a:p>
            <a:endParaRPr lang="fr-FR" sz="2800" dirty="0" smtClean="0"/>
          </a:p>
          <a:p>
            <a:endParaRPr lang="fr-FR" sz="2800" dirty="0" smtClean="0"/>
          </a:p>
          <a:p>
            <a:endParaRPr lang="fr-FR" sz="2800" dirty="0" smtClean="0"/>
          </a:p>
          <a:p>
            <a:r>
              <a:rPr lang="fr-FR" sz="2400" b="1" dirty="0" smtClean="0">
                <a:latin typeface="Bell MT" pitchFamily="18" charset="0"/>
                <a:cs typeface="Arial" pitchFamily="34" charset="0"/>
              </a:rPr>
              <a:t>Après une absence de 1500 ans, en 1894, le Baron Pierre de Coubertin, eut l'idée de faire renaître les Jeux Olympiques .</a:t>
            </a:r>
            <a:r>
              <a:rPr lang="fr-FR" sz="2400" dirty="0" smtClean="0">
                <a:latin typeface="Bell MT" pitchFamily="18" charset="0"/>
                <a:cs typeface="Arial" pitchFamily="34" charset="0"/>
              </a:rPr>
              <a:t> </a:t>
            </a:r>
            <a:endParaRPr lang="fr-FR" sz="2400" dirty="0">
              <a:latin typeface="Bell MT" pitchFamily="18" charset="0"/>
              <a:cs typeface="Arial" pitchFamily="34" charset="0"/>
            </a:endParaRPr>
          </a:p>
        </p:txBody>
      </p:sp>
      <p:pic>
        <p:nvPicPr>
          <p:cNvPr id="26626" name="Picture 2" descr="http://aspjl.unblog.fr/files/2010/02/drapeauolympiquesjeu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28800"/>
            <a:ext cx="5328220" cy="357582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Tous les 4 ans </a:t>
            </a:r>
          </a:p>
          <a:p>
            <a:pPr>
              <a:buNone/>
            </a:pPr>
            <a:r>
              <a:rPr lang="fr-FR" dirty="0" smtClean="0"/>
              <a:t>Depuis 1992, ils ont lieu tout les 2 ans, en alternant olympiade et jeux olympiques d’hiver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400" dirty="0" smtClean="0"/>
              <a:t>II) A la réapparition des jeux</a:t>
            </a:r>
            <a:br>
              <a:rPr lang="fr-FR" sz="4400" dirty="0" smtClean="0"/>
            </a:b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80728"/>
            <a:ext cx="5184576" cy="341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476672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B La création des jeux olympiques d’hiver </a:t>
            </a: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323528" y="4797152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1924: Premiers Jeux Olympiques d’hiver</a:t>
            </a:r>
          </a:p>
          <a:p>
            <a:r>
              <a:rPr lang="fr-FR" dirty="0" smtClean="0"/>
              <a:t> à Chamonix</a:t>
            </a:r>
          </a:p>
          <a:p>
            <a:endParaRPr lang="fr-FR" dirty="0" smtClean="0"/>
          </a:p>
          <a:p>
            <a:r>
              <a:rPr lang="fr-FR" dirty="0" smtClean="0"/>
              <a:t>16 nations, 300 athlètes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6142" y="2708920"/>
            <a:ext cx="43803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154" y="1340768"/>
            <a:ext cx="415483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u="sng" dirty="0" smtClean="0"/>
              <a:t>Les sports pratiqués</a:t>
            </a:r>
          </a:p>
          <a:p>
            <a:pPr>
              <a:buFont typeface="Arial" charset="0"/>
              <a:buChar char="•"/>
            </a:pPr>
            <a:r>
              <a:rPr lang="fr-FR" dirty="0" smtClean="0"/>
              <a:t>Le combiné nordique</a:t>
            </a:r>
          </a:p>
          <a:p>
            <a:pPr>
              <a:buFont typeface="Arial" charset="0"/>
              <a:buChar char="•"/>
            </a:pPr>
            <a:r>
              <a:rPr lang="fr-FR" dirty="0" smtClean="0"/>
              <a:t>Le patinage artistique</a:t>
            </a:r>
          </a:p>
          <a:p>
            <a:pPr>
              <a:buFont typeface="Arial" charset="0"/>
              <a:buChar char="•"/>
            </a:pPr>
            <a:r>
              <a:rPr lang="fr-FR" dirty="0" smtClean="0"/>
              <a:t>Le hockey sur Glace</a:t>
            </a:r>
          </a:p>
          <a:p>
            <a:pPr>
              <a:buFont typeface="Arial" charset="0"/>
              <a:buChar char="•"/>
            </a:pPr>
            <a:r>
              <a:rPr lang="fr-FR" dirty="0" smtClean="0"/>
              <a:t>Le bobsleigh</a:t>
            </a:r>
          </a:p>
          <a:p>
            <a:pPr>
              <a:buFont typeface="Arial" charset="0"/>
              <a:buChar char="•"/>
            </a:pPr>
            <a:r>
              <a:rPr lang="fr-FR" dirty="0" smtClean="0"/>
              <a:t>Le curling</a:t>
            </a:r>
          </a:p>
          <a:p>
            <a:pPr>
              <a:buFont typeface="Arial" charset="0"/>
              <a:buChar char="•"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340768"/>
            <a:ext cx="3375670" cy="227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653136"/>
            <a:ext cx="25717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645024"/>
            <a:ext cx="4195564" cy="279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27584" y="404664"/>
            <a:ext cx="71493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/>
              <a:t>II) </a:t>
            </a:r>
            <a:r>
              <a:rPr lang="fr-FR" sz="2800" dirty="0" smtClean="0"/>
              <a:t>B La création des jeux olympiques d’hiver </a:t>
            </a:r>
            <a:endParaRPr lang="fr-FR" sz="2800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100" dirty="0" smtClean="0"/>
              <a:t>C Les jeux paralympiques </a:t>
            </a:r>
            <a:r>
              <a:rPr lang="fr-FR" sz="4400" dirty="0" smtClean="0"/>
              <a:t/>
            </a:r>
            <a:br>
              <a:rPr lang="fr-FR" sz="4400" dirty="0" smtClean="0"/>
            </a:br>
            <a:endParaRPr lang="fr-FR" dirty="0"/>
          </a:p>
        </p:txBody>
      </p:sp>
      <p:pic>
        <p:nvPicPr>
          <p:cNvPr id="22530" name="Picture 2" descr="Fichier:IPC logo (2004)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05618"/>
            <a:ext cx="7620000" cy="541972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23528" y="1124744"/>
            <a:ext cx="856895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fr-FR" sz="2800" u="sng" dirty="0" smtClean="0"/>
          </a:p>
          <a:p>
            <a:pPr>
              <a:buNone/>
            </a:pPr>
            <a:endParaRPr lang="fr-FR" sz="2800" u="sng" dirty="0" smtClean="0"/>
          </a:p>
          <a:p>
            <a:pPr>
              <a:buNone/>
            </a:pPr>
            <a:endParaRPr lang="fr-FR" sz="2800" u="sng" dirty="0" smtClean="0"/>
          </a:p>
          <a:p>
            <a:pPr>
              <a:buNone/>
            </a:pPr>
            <a:endParaRPr lang="fr-FR" sz="2800" u="sng" dirty="0" smtClean="0"/>
          </a:p>
          <a:p>
            <a:pPr>
              <a:buNone/>
            </a:pPr>
            <a:endParaRPr lang="fr-FR" sz="2800" u="sng" dirty="0" smtClean="0"/>
          </a:p>
          <a:p>
            <a:pPr>
              <a:buNone/>
            </a:pPr>
            <a:endParaRPr lang="fr-FR" sz="2800" u="sng" dirty="0" smtClean="0"/>
          </a:p>
          <a:p>
            <a:pPr>
              <a:buNone/>
            </a:pPr>
            <a:endParaRPr lang="fr-FR" sz="2800" u="sng" dirty="0" smtClean="0"/>
          </a:p>
          <a:p>
            <a:pPr>
              <a:buNone/>
            </a:pPr>
            <a:endParaRPr lang="fr-FR" sz="2800" u="sng" dirty="0" smtClean="0"/>
          </a:p>
          <a:p>
            <a:pPr>
              <a:buNone/>
            </a:pPr>
            <a:r>
              <a:rPr lang="fr-FR" sz="2800" u="sng" dirty="0" smtClean="0"/>
              <a:t>Historique:</a:t>
            </a:r>
          </a:p>
          <a:p>
            <a:pPr>
              <a:buNone/>
            </a:pPr>
            <a:r>
              <a:rPr lang="fr-FR" sz="2800" dirty="0" smtClean="0"/>
              <a:t> 1948: Création suite à la 2</a:t>
            </a:r>
            <a:r>
              <a:rPr lang="fr-FR" sz="2800" baseline="30000" dirty="0" smtClean="0"/>
              <a:t>nde</a:t>
            </a:r>
            <a:r>
              <a:rPr lang="fr-FR" sz="2800" dirty="0" smtClean="0"/>
              <a:t> Guerre Mondiale</a:t>
            </a:r>
          </a:p>
          <a:p>
            <a:pPr>
              <a:buNone/>
            </a:pPr>
            <a:r>
              <a:rPr lang="fr-FR" sz="2800" dirty="0" smtClean="0"/>
              <a:t>1960:</a:t>
            </a:r>
          </a:p>
          <a:p>
            <a:pPr>
              <a:buNone/>
            </a:pPr>
            <a:r>
              <a:rPr lang="fr-FR" sz="2800" dirty="0" smtClean="0"/>
              <a:t>Premiers jeux paralympiques à ROME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22532" name="Picture 4" descr="http://img.over-blog.com/300x209/4/09/60/55/z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764704"/>
            <a:ext cx="4536504" cy="3171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6624736" cy="475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467544" y="5733256"/>
            <a:ext cx="8280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/>
              <a:t>Le principe</a:t>
            </a:r>
          </a:p>
          <a:p>
            <a:r>
              <a:rPr lang="fr-FR" dirty="0" smtClean="0"/>
              <a:t>Ouverture des compétitions sportives aux personnes en situations de handicap.</a:t>
            </a:r>
            <a:endParaRPr lang="fr-FR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Adaptation des règles</a:t>
            </a:r>
          </a:p>
          <a:p>
            <a:endParaRPr lang="fr-FR" dirty="0" smtClean="0"/>
          </a:p>
          <a:p>
            <a:r>
              <a:rPr lang="fr-FR" dirty="0" smtClean="0"/>
              <a:t>Tous types de handicaps y sont représentés</a:t>
            </a:r>
          </a:p>
          <a:p>
            <a:endParaRPr lang="fr-FR" dirty="0" smtClean="0"/>
          </a:p>
          <a:p>
            <a:r>
              <a:rPr lang="fr-FR" dirty="0" smtClean="0"/>
              <a:t>Les athlètes sont regroupés par types de handicaps</a:t>
            </a:r>
          </a:p>
          <a:p>
            <a:endParaRPr lang="fr-FR" dirty="0" smtClean="0"/>
          </a:p>
          <a:p>
            <a:r>
              <a:rPr lang="fr-FR" dirty="0" smtClean="0"/>
              <a:t>Chaque nation peut y être représentée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797152"/>
            <a:ext cx="2771800" cy="184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2851795" cy="212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outsurlagrece.free.fr/index/olympiq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052736"/>
            <a:ext cx="4178746" cy="554461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7" name="Rectangle 6"/>
          <p:cNvSpPr/>
          <p:nvPr/>
        </p:nvSpPr>
        <p:spPr>
          <a:xfrm>
            <a:off x="827584" y="188640"/>
            <a:ext cx="7596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Les premières compétitions olympiques </a:t>
            </a:r>
            <a:r>
              <a:rPr lang="fr-FR" sz="2400" dirty="0" smtClean="0"/>
              <a:t>comportaient -elles les </a:t>
            </a:r>
            <a:r>
              <a:rPr lang="fr-FR" sz="2400" dirty="0"/>
              <a:t>même valeurs qu'aujourd'hui?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III L’importance des Jeux Olympiques dans le monde moderne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11560" y="1340768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 smtClean="0"/>
              <a:t>A L’esprit olympique</a:t>
            </a:r>
          </a:p>
          <a:p>
            <a:endParaRPr lang="fr-FR" sz="2400" dirty="0" smtClean="0"/>
          </a:p>
        </p:txBody>
      </p:sp>
      <p:pic>
        <p:nvPicPr>
          <p:cNvPr id="19458" name="Picture 2" descr="http://www.toutleski.com/upload/images/news/large/medailles-olympiques2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060848"/>
            <a:ext cx="5638800" cy="376237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683568" y="5949280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Les médailles Olympiques </a:t>
            </a:r>
            <a:endParaRPr lang="fr-FR" sz="2400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fr-FR" u="sng" dirty="0" smtClean="0"/>
              <a:t/>
            </a:r>
            <a:br>
              <a:rPr lang="fr-FR" u="sng" dirty="0" smtClean="0"/>
            </a:br>
            <a:r>
              <a:rPr lang="fr-FR" u="sng" dirty="0" smtClean="0"/>
              <a:t/>
            </a:r>
            <a:br>
              <a:rPr lang="fr-FR" u="sng" dirty="0" smtClean="0"/>
            </a:br>
            <a:r>
              <a:rPr lang="fr-FR" u="sng" dirty="0" smtClean="0"/>
              <a:t>Les symboles </a:t>
            </a:r>
            <a:endParaRPr lang="fr-FR" u="sng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191683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2800" dirty="0" smtClean="0"/>
              <a:t>La branche d’olivier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67544" y="443711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- La flamme olympique </a:t>
            </a:r>
            <a:endParaRPr lang="fr-FR" sz="2800" dirty="0"/>
          </a:p>
        </p:txBody>
      </p:sp>
      <p:pic>
        <p:nvPicPr>
          <p:cNvPr id="40964" name="Picture 4" descr="http://images.beijing-2008.org/20070412/Img214033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717032"/>
            <a:ext cx="4608512" cy="308258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67544" y="332656"/>
            <a:ext cx="4481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u="sng" dirty="0" smtClean="0"/>
              <a:t>III) A L’esprit olympique</a:t>
            </a:r>
          </a:p>
        </p:txBody>
      </p:sp>
      <p:pic>
        <p:nvPicPr>
          <p:cNvPr id="9" name="Picture 2" descr="http://membres.multimania.fr/histoirejo/antiqu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764704"/>
            <a:ext cx="4732526" cy="29374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u="sng" dirty="0" smtClean="0"/>
              <a:t>L'entrée (Cérémonie d'ouverture)</a:t>
            </a:r>
            <a:endParaRPr lang="fr-FR" sz="3200" u="sng" dirty="0"/>
          </a:p>
        </p:txBody>
      </p:sp>
      <p:pic>
        <p:nvPicPr>
          <p:cNvPr id="34818" name="Picture 2" descr="http://membres.multimania.fr/histoirejo/def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7239330" cy="432048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11560" y="260648"/>
            <a:ext cx="4481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u="sng" dirty="0" smtClean="0"/>
              <a:t>III) A L’esprit olympique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1219200"/>
          </a:xfrm>
        </p:spPr>
        <p:txBody>
          <a:bodyPr>
            <a:normAutofit/>
          </a:bodyPr>
          <a:lstStyle/>
          <a:p>
            <a:r>
              <a:rPr lang="fr-FR" sz="2800" b="1" u="sng" dirty="0" smtClean="0"/>
              <a:t>Les </a:t>
            </a:r>
            <a:r>
              <a:rPr lang="fr-FR" sz="2400" b="1" u="sng" dirty="0" smtClean="0"/>
              <a:t>Hymnes</a:t>
            </a:r>
            <a:r>
              <a:rPr lang="fr-FR" sz="2800" b="1" u="sng" dirty="0" smtClean="0"/>
              <a:t> Nationaux </a:t>
            </a:r>
            <a:endParaRPr lang="fr-FR" sz="4000" dirty="0"/>
          </a:p>
        </p:txBody>
      </p:sp>
      <p:pic>
        <p:nvPicPr>
          <p:cNvPr id="35842" name="Picture 2" descr="http://membres.multimania.fr/histoirejo/drape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837202"/>
            <a:ext cx="4444435" cy="5653805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539552" y="2636912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 smtClean="0"/>
              <a:t>Les colombes </a:t>
            </a:r>
            <a:endParaRPr lang="fr-FR" sz="2800" u="sng" dirty="0"/>
          </a:p>
        </p:txBody>
      </p:sp>
      <p:sp>
        <p:nvSpPr>
          <p:cNvPr id="5" name="Rectangle 4"/>
          <p:cNvSpPr/>
          <p:nvPr/>
        </p:nvSpPr>
        <p:spPr>
          <a:xfrm>
            <a:off x="467544" y="332656"/>
            <a:ext cx="4481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u="sng" dirty="0" smtClean="0"/>
              <a:t>III) A L’esprit olympique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u="sng" dirty="0" smtClean="0"/>
              <a:t>L’ emblème </a:t>
            </a:r>
            <a:endParaRPr lang="fr-FR" sz="2800" u="sng" dirty="0"/>
          </a:p>
        </p:txBody>
      </p:sp>
      <p:sp>
        <p:nvSpPr>
          <p:cNvPr id="4" name="Rectangle 3"/>
          <p:cNvSpPr/>
          <p:nvPr/>
        </p:nvSpPr>
        <p:spPr>
          <a:xfrm>
            <a:off x="827584" y="332656"/>
            <a:ext cx="4481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u="sng" dirty="0" smtClean="0"/>
              <a:t>III) A L’esprit olympique</a:t>
            </a:r>
          </a:p>
        </p:txBody>
      </p:sp>
      <p:pic>
        <p:nvPicPr>
          <p:cNvPr id="14344" name="Picture 8" descr="Fichier:Olympic Rings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759734" cy="42484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-315416"/>
            <a:ext cx="8229600" cy="1219200"/>
          </a:xfrm>
        </p:spPr>
        <p:txBody>
          <a:bodyPr>
            <a:normAutofit/>
          </a:bodyPr>
          <a:lstStyle/>
          <a:p>
            <a:r>
              <a:rPr lang="fr-FR" sz="3600" u="sng" dirty="0" smtClean="0"/>
              <a:t>III) A L’esprit olympique</a:t>
            </a:r>
          </a:p>
        </p:txBody>
      </p:sp>
      <p:pic>
        <p:nvPicPr>
          <p:cNvPr id="37892" name="Picture 4" descr="http://images.beijing2008.cn/20080504/Img214339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78842"/>
            <a:ext cx="6190420" cy="4370438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539552" y="105273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 serment des athlètes</a:t>
            </a:r>
            <a:endParaRPr lang="fr-FR" sz="2400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4000" b="1" u="sng" dirty="0" smtClean="0"/>
              <a:t>Serment des juges :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38914" name="Picture 2" descr="http://membres.multimania.fr/histoirejo/sermen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340768"/>
            <a:ext cx="3672408" cy="525376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187624" y="263467"/>
            <a:ext cx="4481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u="sng" dirty="0" smtClean="0"/>
              <a:t>III) A L’esprit olympique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u="sng" dirty="0" smtClean="0"/>
              <a:t>B )Le comité international olympique</a:t>
            </a:r>
            <a:endParaRPr lang="fr-FR" sz="3600" u="sng" dirty="0"/>
          </a:p>
        </p:txBody>
      </p:sp>
      <p:pic>
        <p:nvPicPr>
          <p:cNvPr id="39938" name="Picture 2" descr="http://membres.multimania.fr/histoirejo/couberti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55217"/>
            <a:ext cx="3312368" cy="4453054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4499992" y="3287886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Le baron de </a:t>
            </a:r>
            <a:r>
              <a:rPr lang="fr-FR" sz="3200" dirty="0" err="1" smtClean="0"/>
              <a:t>Courbertin</a:t>
            </a:r>
            <a:endParaRPr lang="fr-FR" sz="3200" dirty="0" smtClean="0"/>
          </a:p>
          <a:p>
            <a:r>
              <a:rPr lang="fr-FR" sz="3200" dirty="0" smtClean="0"/>
              <a:t>1894 </a:t>
            </a:r>
            <a:endParaRPr lang="fr-FR" sz="3200" dirty="0"/>
          </a:p>
        </p:txBody>
      </p:sp>
      <p:pic>
        <p:nvPicPr>
          <p:cNvPr id="39940" name="Picture 4" descr="http://membres.multimania.fr/histoirejo/ic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3212976"/>
            <a:ext cx="838200" cy="12001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u="sng" dirty="0" smtClean="0"/>
              <a:t>Les premiers pas </a:t>
            </a:r>
            <a:endParaRPr lang="fr-FR" sz="3200" u="sng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524000" y="2335893"/>
          <a:ext cx="6096000" cy="2186214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2186214">
                <a:tc>
                  <a:txBody>
                    <a:bodyPr/>
                    <a:lstStyle/>
                    <a:p>
                      <a:pPr algn="ctr"/>
                      <a:endParaRPr lang="fr-FR" sz="1700" dirty="0"/>
                    </a:p>
                  </a:txBody>
                  <a:tcPr marL="87086" marR="87086" marT="43543" marB="43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9FF"/>
                    </a:solidFill>
                  </a:tcPr>
                </a:tc>
              </a:tr>
            </a:tbl>
          </a:graphicData>
        </a:graphic>
      </p:graphicFrame>
      <p:pic>
        <p:nvPicPr>
          <p:cNvPr id="43009" name="Picture 1" descr="http://membres.multimania.fr/histoirejo/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6864"/>
            <a:ext cx="6696744" cy="496446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3568" y="332656"/>
            <a:ext cx="7321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u="sng" dirty="0" smtClean="0"/>
              <a:t>III B )Le comité international olympique</a:t>
            </a:r>
            <a:endParaRPr lang="fr-FR" sz="3200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u="sng" dirty="0" smtClean="0"/>
              <a:t>Aujourd’hui : une multinationale </a:t>
            </a:r>
            <a:endParaRPr lang="fr-FR" sz="3200" u="sng" dirty="0"/>
          </a:p>
        </p:txBody>
      </p:sp>
      <p:pic>
        <p:nvPicPr>
          <p:cNvPr id="41986" name="Picture 2" descr="http://static.blog.leparisien.fr/media/5/14982234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648217" cy="446449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11560" y="260648"/>
            <a:ext cx="7321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u="sng" dirty="0" smtClean="0"/>
              <a:t>III B )Le comité international olympique</a:t>
            </a:r>
            <a:endParaRPr lang="fr-FR" sz="3200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Calibri" pitchFamily="34" charset="0"/>
                <a:cs typeface="Calibri" pitchFamily="34" charset="0"/>
              </a:rPr>
              <a:t>Plan </a:t>
            </a:r>
            <a:endParaRPr lang="fr-F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0" name="Picture 2" descr="http://www.dominicain.net/attachments/Image/jeux-olympiques-didon/citius-altius-fortius-jeux-olympiqu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4032448" cy="412049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355976" y="1340768"/>
            <a:ext cx="4572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u="sng" dirty="0">
                <a:latin typeface="Calibri" pitchFamily="34" charset="0"/>
                <a:cs typeface="Calibri" pitchFamily="34" charset="0"/>
              </a:rPr>
              <a:t>L'entrée dans l'histoire </a:t>
            </a:r>
            <a:endParaRPr lang="fr-FR" sz="2000" b="1" dirty="0">
              <a:latin typeface="Calibri" pitchFamily="34" charset="0"/>
              <a:cs typeface="Calibri" pitchFamily="34" charset="0"/>
            </a:endParaRPr>
          </a:p>
          <a:p>
            <a:r>
              <a:rPr lang="fr-FR" sz="2000" dirty="0">
                <a:latin typeface="Calibri" pitchFamily="34" charset="0"/>
                <a:cs typeface="Calibri" pitchFamily="34" charset="0"/>
              </a:rPr>
              <a:t>A) la création mythologique </a:t>
            </a:r>
          </a:p>
          <a:p>
            <a:r>
              <a:rPr lang="fr-FR" sz="2000" dirty="0">
                <a:latin typeface="Calibri" pitchFamily="34" charset="0"/>
                <a:cs typeface="Calibri" pitchFamily="34" charset="0"/>
              </a:rPr>
              <a:t>B) le réel but des jeux Olympiques</a:t>
            </a:r>
          </a:p>
          <a:p>
            <a:r>
              <a:rPr lang="fr-FR" sz="2000" dirty="0">
                <a:latin typeface="Calibri" pitchFamily="34" charset="0"/>
                <a:cs typeface="Calibri" pitchFamily="34" charset="0"/>
              </a:rPr>
              <a:t>c) le déroulement des jeux dans l'antiquité </a:t>
            </a:r>
          </a:p>
          <a:p>
            <a:endParaRPr lang="fr-FR" sz="1200" dirty="0">
              <a:latin typeface="Calibri" pitchFamily="34" charset="0"/>
              <a:cs typeface="Calibri" pitchFamily="34" charset="0"/>
            </a:endParaRPr>
          </a:p>
          <a:p>
            <a:r>
              <a:rPr lang="fr-FR" sz="2000" b="1" u="sng" dirty="0">
                <a:latin typeface="Calibri" pitchFamily="34" charset="0"/>
                <a:cs typeface="Calibri" pitchFamily="34" charset="0"/>
              </a:rPr>
              <a:t>II les jeux olympiques moderne</a:t>
            </a:r>
            <a:r>
              <a:rPr lang="fr-FR" sz="2000" u="sng" dirty="0">
                <a:latin typeface="Calibri" pitchFamily="34" charset="0"/>
                <a:cs typeface="Calibri" pitchFamily="34" charset="0"/>
              </a:rPr>
              <a:t> </a:t>
            </a:r>
            <a:endParaRPr lang="fr-FR" sz="2000" dirty="0">
              <a:latin typeface="Calibri" pitchFamily="34" charset="0"/>
              <a:cs typeface="Calibri" pitchFamily="34" charset="0"/>
            </a:endParaRPr>
          </a:p>
          <a:p>
            <a:r>
              <a:rPr lang="fr-FR" sz="2000" dirty="0" smtClean="0">
                <a:latin typeface="Calibri" pitchFamily="34" charset="0"/>
                <a:cs typeface="Calibri" pitchFamily="34" charset="0"/>
              </a:rPr>
              <a:t>A) réapparition des jeux</a:t>
            </a:r>
          </a:p>
          <a:p>
            <a:r>
              <a:rPr lang="fr-FR" sz="2000" dirty="0" smtClean="0">
                <a:latin typeface="Calibri" pitchFamily="34" charset="0"/>
                <a:cs typeface="Calibri" pitchFamily="34" charset="0"/>
              </a:rPr>
              <a:t>B) la création des JO d'hiver</a:t>
            </a:r>
          </a:p>
          <a:p>
            <a:r>
              <a:rPr lang="fr-FR" sz="2000" dirty="0" smtClean="0">
                <a:latin typeface="Calibri" pitchFamily="34" charset="0"/>
                <a:cs typeface="Calibri" pitchFamily="34" charset="0"/>
              </a:rPr>
              <a:t>c) Les jeux paralympiques </a:t>
            </a:r>
          </a:p>
          <a:p>
            <a:endParaRPr lang="fr-FR" sz="1200" dirty="0" smtClean="0">
              <a:latin typeface="Calibri" pitchFamily="34" charset="0"/>
              <a:cs typeface="Calibri" pitchFamily="34" charset="0"/>
            </a:endParaRPr>
          </a:p>
          <a:p>
            <a:r>
              <a:rPr lang="fr-FR" sz="2000" b="1" u="sng" dirty="0" smtClean="0">
                <a:latin typeface="Calibri" pitchFamily="34" charset="0"/>
                <a:cs typeface="Calibri" pitchFamily="34" charset="0"/>
              </a:rPr>
              <a:t>III  L'importance des JO dans le monde moderne </a:t>
            </a:r>
            <a:endParaRPr lang="fr-FR" sz="20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fr-FR" sz="2000" dirty="0" smtClean="0">
                <a:latin typeface="Calibri" pitchFamily="34" charset="0"/>
                <a:cs typeface="Calibri" pitchFamily="34" charset="0"/>
              </a:rPr>
              <a:t>A) l'esprit olympique</a:t>
            </a:r>
          </a:p>
          <a:p>
            <a:r>
              <a:rPr lang="fr-FR" sz="2000" dirty="0" smtClean="0">
                <a:latin typeface="Calibri" pitchFamily="34" charset="0"/>
                <a:cs typeface="Calibri" pitchFamily="34" charset="0"/>
              </a:rPr>
              <a:t>B)le CIO (Comité Olympique International)</a:t>
            </a:r>
          </a:p>
          <a:p>
            <a:r>
              <a:rPr lang="fr-FR" sz="2000" dirty="0" smtClean="0">
                <a:latin typeface="Calibri" pitchFamily="34" charset="0"/>
                <a:cs typeface="Calibri" pitchFamily="34" charset="0"/>
              </a:rPr>
              <a:t>C) la politique et le sport (JO de</a:t>
            </a:r>
            <a:endParaRPr lang="fr-FR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9688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3200" dirty="0" smtClean="0"/>
              <a:t>Utilisation des jeux comme tribune politique </a:t>
            </a:r>
            <a:endParaRPr lang="fr-FR" sz="32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400" u="sng" dirty="0" smtClean="0"/>
              <a:t>C La politique et le sport </a:t>
            </a:r>
            <a:br>
              <a:rPr lang="fr-FR" sz="4400" u="sng" dirty="0" smtClean="0"/>
            </a:br>
            <a:endParaRPr lang="fr-FR" dirty="0"/>
          </a:p>
        </p:txBody>
      </p:sp>
      <p:pic>
        <p:nvPicPr>
          <p:cNvPr id="45058" name="Picture 2" descr="http://t2.gstatic.com/images?q=tbn:ANd9GcSVDg-ij2LvRRRmQRY6RIgDM3dRDu_2nU4KvXuYZvtkIc6goAZ25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55389"/>
            <a:ext cx="4032448" cy="5502611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004048" y="2564904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Jeux olympiques de Berlin 1936</a:t>
            </a:r>
            <a:endParaRPr lang="fr-FR" sz="2800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t3.gstatic.com/images?q=tbn:ANd9GcT2XXh7bmRFlrrok0A-iC-GKSXheKdPh1m56pgo2eV4NBopyF5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81356"/>
            <a:ext cx="4104456" cy="5776644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004048" y="2276872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Deux athlètes militant du ’’ Black Power ‘’ pour la défense des droits de l’homme des afro-américains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467544" y="332656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Jeux olympiques de Mexico 1968</a:t>
            </a:r>
            <a:endParaRPr lang="fr-FR" sz="2800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5373216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 smtClean="0"/>
          </a:p>
          <a:p>
            <a:r>
              <a:rPr lang="fr-FR" sz="2400" dirty="0" smtClean="0"/>
              <a:t>1972  JO Munich: Attentat commando ‘’ Septembre Noir’’</a:t>
            </a:r>
            <a:endParaRPr lang="fr-FR" sz="2400" dirty="0"/>
          </a:p>
        </p:txBody>
      </p:sp>
      <p:pic>
        <p:nvPicPr>
          <p:cNvPr id="6146" name="Picture 2" descr="http://membres.multimania.fr/histoirejo/Attent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1814" y="260648"/>
            <a:ext cx="3192354" cy="54726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Jeux olympiques de Moscou 1980 </a:t>
            </a:r>
            <a:endParaRPr lang="fr-FR" dirty="0"/>
          </a:p>
        </p:txBody>
      </p:sp>
      <p:pic>
        <p:nvPicPr>
          <p:cNvPr id="46082" name="Picture 2" descr="http://www.sport-fever.com/wp-content/uploads/2009/03/boycottmos-191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340768"/>
            <a:ext cx="3041530" cy="4777273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051720" y="6093296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Boycott de certain pays occidentaux </a:t>
            </a:r>
            <a:endParaRPr lang="fr-FR" sz="2800" b="1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Jeux olympiques de Los Angeles  1984 </a:t>
            </a:r>
            <a:endParaRPr lang="fr-FR" dirty="0"/>
          </a:p>
        </p:txBody>
      </p:sp>
      <p:pic>
        <p:nvPicPr>
          <p:cNvPr id="47106" name="Picture 2" descr="http://www.live2times.com/imgupload/event/106782/270411110215/normal/boycott-des-jo-de-los-angelesjo-los-angeles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12776"/>
            <a:ext cx="5184576" cy="423783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467544" y="5805264"/>
            <a:ext cx="8676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Boycott de l’URSS et 13 autres pays soviétiques</a:t>
            </a:r>
            <a:endParaRPr lang="fr-FR" sz="2800" b="1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Jeux olympiques de Pékin </a:t>
            </a:r>
            <a:endParaRPr lang="fr-FR" sz="3600" dirty="0"/>
          </a:p>
        </p:txBody>
      </p:sp>
      <p:pic>
        <p:nvPicPr>
          <p:cNvPr id="44034" name="Picture 2" descr="http://t2.gstatic.com/images?q=tbn:ANd9GcRlPo9O-JAY34S7nfUzo_2HQVwDJF_1IIbcBUT2eVWncNwTWJCs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340768"/>
            <a:ext cx="5184576" cy="4299404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39552" y="5733256"/>
            <a:ext cx="7884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Problèmes liés aux droits de l’homme et à la condition des Tibétains </a:t>
            </a:r>
            <a:endParaRPr lang="fr-FR" sz="2400" b="1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0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4400" dirty="0" smtClean="0"/>
          </a:p>
          <a:p>
            <a:pPr algn="ctr"/>
            <a:r>
              <a:rPr lang="fr-FR" sz="4400" dirty="0" smtClean="0"/>
              <a:t>Conclusion</a:t>
            </a:r>
            <a:endParaRPr lang="fr-FR" sz="4400" dirty="0"/>
          </a:p>
        </p:txBody>
      </p:sp>
      <p:sp>
        <p:nvSpPr>
          <p:cNvPr id="3" name="ZoneTexte 2"/>
          <p:cNvSpPr txBox="1"/>
          <p:nvPr/>
        </p:nvSpPr>
        <p:spPr>
          <a:xfrm>
            <a:off x="251520" y="1772816"/>
            <a:ext cx="8244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2400" dirty="0" smtClean="0"/>
              <a:t>Évolution des Jeux Olympiques  depuis la Grèce Antique</a:t>
            </a:r>
          </a:p>
          <a:p>
            <a:endParaRPr lang="fr-FR" sz="2400" dirty="0" smtClean="0"/>
          </a:p>
          <a:p>
            <a:pPr>
              <a:buFontTx/>
              <a:buChar char="-"/>
            </a:pPr>
            <a:r>
              <a:rPr lang="fr-FR" sz="2400" dirty="0" smtClean="0"/>
              <a:t> Mais valeurs similaires à celle de l’Antiquité</a:t>
            </a:r>
          </a:p>
          <a:p>
            <a:pPr>
              <a:buFontTx/>
              <a:buChar char="-"/>
            </a:pPr>
            <a:endParaRPr lang="fr-FR" sz="2400" dirty="0" smtClean="0"/>
          </a:p>
          <a:p>
            <a:pPr>
              <a:buFontTx/>
              <a:buChar char="-"/>
            </a:pPr>
            <a:r>
              <a:rPr lang="fr-FR" sz="2400" dirty="0" smtClean="0"/>
              <a:t>But des Jeux Olympiques </a:t>
            </a:r>
            <a:r>
              <a:rPr lang="fr-FR" sz="2400" dirty="0" smtClean="0">
                <a:sym typeface="Wingdings" pitchFamily="2" charset="2"/>
              </a:rPr>
              <a:t> promouvoir la paix</a:t>
            </a:r>
          </a:p>
          <a:p>
            <a:pPr>
              <a:buFontTx/>
              <a:buChar char="-"/>
            </a:pPr>
            <a:endParaRPr lang="fr-FR" sz="2400" dirty="0" smtClean="0"/>
          </a:p>
        </p:txBody>
      </p:sp>
      <p:pic>
        <p:nvPicPr>
          <p:cNvPr id="5" name="Picture 2" descr="http://membres.multimania.fr/histoirejo/embl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645024"/>
            <a:ext cx="2141037" cy="30243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sz="3200" dirty="0" smtClean="0"/>
          </a:p>
          <a:p>
            <a:pPr>
              <a:buNone/>
            </a:pPr>
            <a:endParaRPr lang="fr-FR" sz="3200" dirty="0" smtClean="0"/>
          </a:p>
          <a:p>
            <a:pPr>
              <a:buNone/>
            </a:pPr>
            <a:r>
              <a:rPr lang="fr-FR" sz="3200" dirty="0" smtClean="0"/>
              <a:t>Les compétitions mondiales constituent-t-elle un moyen efficace de faire passer des idées fortes à travers le monde?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1403648" y="1412776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Ouverture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Google </a:t>
            </a:r>
          </a:p>
          <a:p>
            <a:r>
              <a:rPr lang="fr-FR" dirty="0" smtClean="0"/>
              <a:t>http ://membres.multimania.fr/</a:t>
            </a:r>
            <a:r>
              <a:rPr lang="fr-FR" dirty="0" err="1" smtClean="0"/>
              <a:t>hisoirejo</a:t>
            </a:r>
            <a:r>
              <a:rPr lang="fr-FR" dirty="0" smtClean="0"/>
              <a:t>/</a:t>
            </a:r>
          </a:p>
          <a:p>
            <a:r>
              <a:rPr lang="fr-FR" dirty="0" smtClean="0"/>
              <a:t>gymnet.org/</a:t>
            </a:r>
            <a:r>
              <a:rPr lang="fr-FR" b="1" dirty="0" smtClean="0"/>
              <a:t>histoire</a:t>
            </a:r>
            <a:r>
              <a:rPr lang="fr-FR" dirty="0" smtClean="0"/>
              <a:t>-</a:t>
            </a:r>
            <a:r>
              <a:rPr lang="fr-FR" b="1" dirty="0" smtClean="0"/>
              <a:t>jo</a:t>
            </a:r>
            <a:r>
              <a:rPr lang="fr-FR" dirty="0" smtClean="0"/>
              <a:t>-antiq.htm</a:t>
            </a:r>
          </a:p>
          <a:p>
            <a:r>
              <a:rPr lang="fr-FR" dirty="0" smtClean="0"/>
              <a:t>Les Jeux Olympiques de </a:t>
            </a:r>
          </a:p>
          <a:p>
            <a:pPr>
              <a:buNone/>
            </a:pPr>
            <a:r>
              <a:rPr lang="fr-FR" dirty="0" smtClean="0"/>
              <a:t>l’antiquité à nos jours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Sources :</a:t>
            </a:r>
            <a:endParaRPr lang="fr-FR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u="sng" dirty="0" smtClean="0"/>
              <a:t>I L’entrée dans l’histoire </a:t>
            </a:r>
            <a:br>
              <a:rPr lang="fr-FR" b="1" u="sng" dirty="0" smtClean="0"/>
            </a:br>
            <a:r>
              <a:rPr lang="fr-FR" b="1" u="sng" dirty="0" smtClean="0"/>
              <a:t>A la création mythologique </a:t>
            </a:r>
            <a:endParaRPr lang="fr-FR" b="1" u="sng" dirty="0"/>
          </a:p>
        </p:txBody>
      </p:sp>
      <p:sp>
        <p:nvSpPr>
          <p:cNvPr id="4" name="ZoneTexte 3"/>
          <p:cNvSpPr txBox="1"/>
          <p:nvPr/>
        </p:nvSpPr>
        <p:spPr>
          <a:xfrm>
            <a:off x="1979712" y="6021288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/>
              <a:t>héraclès</a:t>
            </a:r>
            <a:endParaRPr lang="fr-FR" sz="2800" dirty="0"/>
          </a:p>
        </p:txBody>
      </p:sp>
      <p:pic>
        <p:nvPicPr>
          <p:cNvPr id="33794" name="Picture 2" descr="http://upload.wikimedia.org/wikipedia/commons/thumb/2/29/Relief_Heracles_cour_Carree_Louvre.jpg/396px-Relief_Heracles_cour_Carree_Louv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84784"/>
            <a:ext cx="2990163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bloguez.com/uploads/img_15/150634/hellenisme_zeus-posid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296515"/>
            <a:ext cx="3305175" cy="4076701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979712" y="544522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Zeus</a:t>
            </a:r>
            <a:endParaRPr lang="fr-FR" sz="3600" dirty="0"/>
          </a:p>
        </p:txBody>
      </p:sp>
      <p:sp>
        <p:nvSpPr>
          <p:cNvPr id="6" name="Rectangle 5"/>
          <p:cNvSpPr/>
          <p:nvPr/>
        </p:nvSpPr>
        <p:spPr>
          <a:xfrm>
            <a:off x="899592" y="476672"/>
            <a:ext cx="6016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u="sng" dirty="0" smtClean="0"/>
              <a:t>I )A la création mythologique </a:t>
            </a:r>
            <a:endParaRPr lang="fr-FR" sz="3200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http://www.amb-grece.fr/olympisme/ch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5832648" cy="4274191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467544" y="764704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u="sng" dirty="0" smtClean="0"/>
          </a:p>
          <a:p>
            <a:pPr algn="ctr"/>
            <a:r>
              <a:rPr lang="fr-FR" sz="2800" u="sng" dirty="0" smtClean="0"/>
              <a:t>Victoire de la course de chars</a:t>
            </a:r>
            <a:endParaRPr lang="fr-FR" sz="2800" u="sng" dirty="0"/>
          </a:p>
        </p:txBody>
      </p:sp>
      <p:sp>
        <p:nvSpPr>
          <p:cNvPr id="4" name="Rectangle 3"/>
          <p:cNvSpPr/>
          <p:nvPr/>
        </p:nvSpPr>
        <p:spPr>
          <a:xfrm>
            <a:off x="755576" y="476672"/>
            <a:ext cx="5371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u="sng" dirty="0" smtClean="0"/>
              <a:t>I )  A la création mythologique </a:t>
            </a:r>
            <a:endParaRPr lang="fr-FR" sz="2800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/>
              <a:t>B Le réel but des jeux olympiques</a:t>
            </a:r>
            <a:endParaRPr lang="fr-FR" b="1" u="sng" dirty="0"/>
          </a:p>
        </p:txBody>
      </p:sp>
      <p:pic>
        <p:nvPicPr>
          <p:cNvPr id="5" name="Picture 2" descr="http://www.peplums.info/images/00cour/cour40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5373072" cy="4392488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 flipH="1">
            <a:off x="6516215" y="2492896"/>
            <a:ext cx="2627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Guerre Fratricide entre Sparte et Elis</a:t>
            </a:r>
            <a:endParaRPr lang="fr-FR" sz="2400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2192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        Instaurer la paix entre Sparte et Elis</a:t>
            </a:r>
            <a:endParaRPr lang="fr-FR" sz="3600" dirty="0"/>
          </a:p>
        </p:txBody>
      </p:sp>
      <p:pic>
        <p:nvPicPr>
          <p:cNvPr id="5" name="Picture 4" descr="http://membres.multimania.fr/histoirejo/cart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628800"/>
            <a:ext cx="4896544" cy="426747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131840" y="6021288"/>
            <a:ext cx="3297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Olympie, la ville sacrée 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83568" y="332656"/>
            <a:ext cx="6164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u="sng" dirty="0" smtClean="0"/>
              <a:t>I) B Le réel but des jeux olympiques</a:t>
            </a:r>
            <a:endParaRPr lang="fr-FR" sz="2800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u="sng" dirty="0" smtClean="0"/>
              <a:t>C le déroulement des jeux </a:t>
            </a:r>
            <a:endParaRPr lang="fr-FR" sz="4000" b="1" u="sng" dirty="0"/>
          </a:p>
        </p:txBody>
      </p:sp>
      <p:pic>
        <p:nvPicPr>
          <p:cNvPr id="4097" name="Picture 1" descr="http://membres.multimania.fr/histoirejo/sta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420888"/>
            <a:ext cx="5328592" cy="3830594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1043608" y="148478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Unique épreuve : la course de stade 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475</TotalTime>
  <Words>541</Words>
  <Application>Microsoft Office PowerPoint</Application>
  <PresentationFormat>Affichage à l'écran (4:3)</PresentationFormat>
  <Paragraphs>157</Paragraphs>
  <Slides>38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39" baseType="lpstr">
      <vt:lpstr>Papier</vt:lpstr>
      <vt:lpstr>Diapositive 1</vt:lpstr>
      <vt:lpstr>Diapositive 2</vt:lpstr>
      <vt:lpstr>Plan </vt:lpstr>
      <vt:lpstr>I L’entrée dans l’histoire  A la création mythologique </vt:lpstr>
      <vt:lpstr>Diapositive 5</vt:lpstr>
      <vt:lpstr>Diapositive 6</vt:lpstr>
      <vt:lpstr>B Le réel but des jeux olympiques</vt:lpstr>
      <vt:lpstr>        Instaurer la paix entre Sparte et Elis</vt:lpstr>
      <vt:lpstr>C le déroulement des jeux </vt:lpstr>
      <vt:lpstr>Le pentathlon </vt:lpstr>
      <vt:lpstr> Les récompenses  </vt:lpstr>
      <vt:lpstr>Diapositive 12</vt:lpstr>
      <vt:lpstr>II Les jeux olympiques modernes </vt:lpstr>
      <vt:lpstr>II) A la réapparition des jeux </vt:lpstr>
      <vt:lpstr>Diapositive 15</vt:lpstr>
      <vt:lpstr>Diapositive 16</vt:lpstr>
      <vt:lpstr>C Les jeux paralympiques  </vt:lpstr>
      <vt:lpstr>Diapositive 18</vt:lpstr>
      <vt:lpstr>Diapositive 19</vt:lpstr>
      <vt:lpstr>III L’importance des Jeux Olympiques dans le monde moderne </vt:lpstr>
      <vt:lpstr>  Les symboles </vt:lpstr>
      <vt:lpstr>L'entrée (Cérémonie d'ouverture)</vt:lpstr>
      <vt:lpstr>Les Hymnes Nationaux </vt:lpstr>
      <vt:lpstr>L’ emblème </vt:lpstr>
      <vt:lpstr>III) A L’esprit olympique</vt:lpstr>
      <vt:lpstr>   Serment des juges : </vt:lpstr>
      <vt:lpstr>B )Le comité international olympique</vt:lpstr>
      <vt:lpstr>Les premiers pas </vt:lpstr>
      <vt:lpstr>Aujourd’hui : une multinationale </vt:lpstr>
      <vt:lpstr>C La politique et le sport  </vt:lpstr>
      <vt:lpstr>Diapositive 31</vt:lpstr>
      <vt:lpstr>Diapositive 32</vt:lpstr>
      <vt:lpstr>Jeux olympiques de Moscou 1980 </vt:lpstr>
      <vt:lpstr>Jeux olympiques de Los Angeles  1984 </vt:lpstr>
      <vt:lpstr>Jeux olympiques de Pékin </vt:lpstr>
      <vt:lpstr>Diapositive 36</vt:lpstr>
      <vt:lpstr>Diapositive 37</vt:lpstr>
      <vt:lpstr>Sources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Louise</dc:creator>
  <cp:lastModifiedBy>Louise</cp:lastModifiedBy>
  <cp:revision>63</cp:revision>
  <dcterms:created xsi:type="dcterms:W3CDTF">2011-08-15T08:48:38Z</dcterms:created>
  <dcterms:modified xsi:type="dcterms:W3CDTF">2011-09-11T15:39:09Z</dcterms:modified>
</cp:coreProperties>
</file>