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slides/slide113.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99.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9.xml" ContentType="application/vnd.openxmlformats-officedocument.presentationml.slide+xml"/>
  <Override PartName="/ppt/slides/slide98.xml" ContentType="application/vnd.openxmlformats-officedocument.presentationml.slide+xml"/>
  <Override PartName="/ppt/slides/slide108.xml" ContentType="application/vnd.openxmlformats-officedocument.presentationml.slide+xml"/>
  <Override PartName="/ppt/slides/slide117.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ppt/slides/slide106.xml" ContentType="application/vnd.openxmlformats-officedocument.presentationml.slide+xml"/>
  <Override PartName="/ppt/slides/slide115.xml" ContentType="application/vnd.openxmlformats-officedocument.presentationml.slide+xml"/>
  <Override PartName="/ppt/handoutMasters/handoutMaster1.xml" ContentType="application/vnd.openxmlformats-officedocument.presentationml.handoutMaster+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s/slide79.xml" ContentType="application/vnd.openxmlformats-officedocument.presentationml.slide+xml"/>
  <Override PartName="/ppt/slides/slide109.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Lst>
  <p:notesMasterIdLst>
    <p:notesMasterId r:id="rId119"/>
  </p:notesMasterIdLst>
  <p:handoutMasterIdLst>
    <p:handoutMasterId r:id="rId120"/>
  </p:handoutMasterIdLst>
  <p:sldIdLst>
    <p:sldId id="375" r:id="rId2"/>
    <p:sldId id="470" r:id="rId3"/>
    <p:sldId id="339" r:id="rId4"/>
    <p:sldId id="354" r:id="rId5"/>
    <p:sldId id="355" r:id="rId6"/>
    <p:sldId id="356" r:id="rId7"/>
    <p:sldId id="357" r:id="rId8"/>
    <p:sldId id="366" r:id="rId9"/>
    <p:sldId id="367" r:id="rId10"/>
    <p:sldId id="368" r:id="rId11"/>
    <p:sldId id="369" r:id="rId12"/>
    <p:sldId id="447" r:id="rId13"/>
    <p:sldId id="377" r:id="rId14"/>
    <p:sldId id="379" r:id="rId15"/>
    <p:sldId id="378" r:id="rId16"/>
    <p:sldId id="380" r:id="rId17"/>
    <p:sldId id="412" r:id="rId18"/>
    <p:sldId id="413" r:id="rId19"/>
    <p:sldId id="414" r:id="rId20"/>
    <p:sldId id="424" r:id="rId21"/>
    <p:sldId id="425" r:id="rId22"/>
    <p:sldId id="385" r:id="rId23"/>
    <p:sldId id="386" r:id="rId24"/>
    <p:sldId id="387" r:id="rId25"/>
    <p:sldId id="426" r:id="rId26"/>
    <p:sldId id="427" r:id="rId27"/>
    <p:sldId id="428" r:id="rId28"/>
    <p:sldId id="429" r:id="rId29"/>
    <p:sldId id="388" r:id="rId30"/>
    <p:sldId id="389" r:id="rId31"/>
    <p:sldId id="391" r:id="rId32"/>
    <p:sldId id="392" r:id="rId33"/>
    <p:sldId id="321" r:id="rId34"/>
    <p:sldId id="399" r:id="rId35"/>
    <p:sldId id="393" r:id="rId36"/>
    <p:sldId id="394" r:id="rId37"/>
    <p:sldId id="323" r:id="rId38"/>
    <p:sldId id="395" r:id="rId39"/>
    <p:sldId id="431" r:id="rId40"/>
    <p:sldId id="444" r:id="rId41"/>
    <p:sldId id="434" r:id="rId42"/>
    <p:sldId id="324" r:id="rId43"/>
    <p:sldId id="396" r:id="rId44"/>
    <p:sldId id="398" r:id="rId45"/>
    <p:sldId id="435" r:id="rId46"/>
    <p:sldId id="325" r:id="rId47"/>
    <p:sldId id="436" r:id="rId48"/>
    <p:sldId id="326" r:id="rId49"/>
    <p:sldId id="437" r:id="rId50"/>
    <p:sldId id="322" r:id="rId51"/>
    <p:sldId id="327" r:id="rId52"/>
    <p:sldId id="405" r:id="rId53"/>
    <p:sldId id="328" r:id="rId54"/>
    <p:sldId id="329" r:id="rId55"/>
    <p:sldId id="330" r:id="rId56"/>
    <p:sldId id="331" r:id="rId57"/>
    <p:sldId id="443" r:id="rId58"/>
    <p:sldId id="332" r:id="rId59"/>
    <p:sldId id="333" r:id="rId60"/>
    <p:sldId id="445" r:id="rId61"/>
    <p:sldId id="483" r:id="rId62"/>
    <p:sldId id="448" r:id="rId63"/>
    <p:sldId id="486" r:id="rId64"/>
    <p:sldId id="487" r:id="rId65"/>
    <p:sldId id="473" r:id="rId66"/>
    <p:sldId id="475" r:id="rId67"/>
    <p:sldId id="477" r:id="rId68"/>
    <p:sldId id="465" r:id="rId69"/>
    <p:sldId id="449" r:id="rId70"/>
    <p:sldId id="453" r:id="rId71"/>
    <p:sldId id="454" r:id="rId72"/>
    <p:sldId id="455" r:id="rId73"/>
    <p:sldId id="468" r:id="rId74"/>
    <p:sldId id="472" r:id="rId75"/>
    <p:sldId id="480" r:id="rId76"/>
    <p:sldId id="479" r:id="rId77"/>
    <p:sldId id="481" r:id="rId78"/>
    <p:sldId id="482" r:id="rId79"/>
    <p:sldId id="456" r:id="rId80"/>
    <p:sldId id="457" r:id="rId81"/>
    <p:sldId id="451" r:id="rId82"/>
    <p:sldId id="467" r:id="rId83"/>
    <p:sldId id="452" r:id="rId84"/>
    <p:sldId id="488" r:id="rId85"/>
    <p:sldId id="503" r:id="rId86"/>
    <p:sldId id="490" r:id="rId87"/>
    <p:sldId id="491" r:id="rId88"/>
    <p:sldId id="492" r:id="rId89"/>
    <p:sldId id="493" r:id="rId90"/>
    <p:sldId id="494" r:id="rId91"/>
    <p:sldId id="495" r:id="rId92"/>
    <p:sldId id="496" r:id="rId93"/>
    <p:sldId id="497" r:id="rId94"/>
    <p:sldId id="499" r:id="rId95"/>
    <p:sldId id="498" r:id="rId96"/>
    <p:sldId id="489" r:id="rId97"/>
    <p:sldId id="500" r:id="rId98"/>
    <p:sldId id="501" r:id="rId99"/>
    <p:sldId id="502" r:id="rId100"/>
    <p:sldId id="458" r:id="rId101"/>
    <p:sldId id="518" r:id="rId102"/>
    <p:sldId id="466" r:id="rId103"/>
    <p:sldId id="519" r:id="rId104"/>
    <p:sldId id="520" r:id="rId105"/>
    <p:sldId id="521" r:id="rId106"/>
    <p:sldId id="460" r:id="rId107"/>
    <p:sldId id="517" r:id="rId108"/>
    <p:sldId id="461" r:id="rId109"/>
    <p:sldId id="505" r:id="rId110"/>
    <p:sldId id="506" r:id="rId111"/>
    <p:sldId id="508" r:id="rId112"/>
    <p:sldId id="509" r:id="rId113"/>
    <p:sldId id="510" r:id="rId114"/>
    <p:sldId id="463" r:id="rId115"/>
    <p:sldId id="522" r:id="rId116"/>
    <p:sldId id="464" r:id="rId117"/>
    <p:sldId id="511" r:id="rId118"/>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Impact" pitchFamily="34" charset="0"/>
        <a:ea typeface="+mn-ea"/>
        <a:cs typeface="+mn-cs"/>
      </a:defRPr>
    </a:lvl1pPr>
    <a:lvl2pPr marL="457200" algn="l" rtl="0" eaLnBrk="0" fontAlgn="base" hangingPunct="0">
      <a:spcBef>
        <a:spcPct val="0"/>
      </a:spcBef>
      <a:spcAft>
        <a:spcPct val="0"/>
      </a:spcAft>
      <a:defRPr sz="2400" kern="1200">
        <a:solidFill>
          <a:schemeClr val="tx1"/>
        </a:solidFill>
        <a:latin typeface="Impact" pitchFamily="34" charset="0"/>
        <a:ea typeface="+mn-ea"/>
        <a:cs typeface="+mn-cs"/>
      </a:defRPr>
    </a:lvl2pPr>
    <a:lvl3pPr marL="914400" algn="l" rtl="0" eaLnBrk="0" fontAlgn="base" hangingPunct="0">
      <a:spcBef>
        <a:spcPct val="0"/>
      </a:spcBef>
      <a:spcAft>
        <a:spcPct val="0"/>
      </a:spcAft>
      <a:defRPr sz="2400" kern="1200">
        <a:solidFill>
          <a:schemeClr val="tx1"/>
        </a:solidFill>
        <a:latin typeface="Impact" pitchFamily="34" charset="0"/>
        <a:ea typeface="+mn-ea"/>
        <a:cs typeface="+mn-cs"/>
      </a:defRPr>
    </a:lvl3pPr>
    <a:lvl4pPr marL="1371600" algn="l" rtl="0" eaLnBrk="0" fontAlgn="base" hangingPunct="0">
      <a:spcBef>
        <a:spcPct val="0"/>
      </a:spcBef>
      <a:spcAft>
        <a:spcPct val="0"/>
      </a:spcAft>
      <a:defRPr sz="2400" kern="1200">
        <a:solidFill>
          <a:schemeClr val="tx1"/>
        </a:solidFill>
        <a:latin typeface="Impact" pitchFamily="34" charset="0"/>
        <a:ea typeface="+mn-ea"/>
        <a:cs typeface="+mn-cs"/>
      </a:defRPr>
    </a:lvl4pPr>
    <a:lvl5pPr marL="1828800" algn="l" rtl="0" eaLnBrk="0" fontAlgn="base" hangingPunct="0">
      <a:spcBef>
        <a:spcPct val="0"/>
      </a:spcBef>
      <a:spcAft>
        <a:spcPct val="0"/>
      </a:spcAft>
      <a:defRPr sz="2400" kern="1200">
        <a:solidFill>
          <a:schemeClr val="tx1"/>
        </a:solidFill>
        <a:latin typeface="Impact" pitchFamily="34" charset="0"/>
        <a:ea typeface="+mn-ea"/>
        <a:cs typeface="+mn-cs"/>
      </a:defRPr>
    </a:lvl5pPr>
    <a:lvl6pPr marL="2286000" algn="l" defTabSz="914400" rtl="0" eaLnBrk="1" latinLnBrk="0" hangingPunct="1">
      <a:defRPr sz="2400" kern="1200">
        <a:solidFill>
          <a:schemeClr val="tx1"/>
        </a:solidFill>
        <a:latin typeface="Impact" pitchFamily="34" charset="0"/>
        <a:ea typeface="+mn-ea"/>
        <a:cs typeface="+mn-cs"/>
      </a:defRPr>
    </a:lvl6pPr>
    <a:lvl7pPr marL="2743200" algn="l" defTabSz="914400" rtl="0" eaLnBrk="1" latinLnBrk="0" hangingPunct="1">
      <a:defRPr sz="2400" kern="1200">
        <a:solidFill>
          <a:schemeClr val="tx1"/>
        </a:solidFill>
        <a:latin typeface="Impact" pitchFamily="34" charset="0"/>
        <a:ea typeface="+mn-ea"/>
        <a:cs typeface="+mn-cs"/>
      </a:defRPr>
    </a:lvl7pPr>
    <a:lvl8pPr marL="3200400" algn="l" defTabSz="914400" rtl="0" eaLnBrk="1" latinLnBrk="0" hangingPunct="1">
      <a:defRPr sz="2400" kern="1200">
        <a:solidFill>
          <a:schemeClr val="tx1"/>
        </a:solidFill>
        <a:latin typeface="Impact" pitchFamily="34" charset="0"/>
        <a:ea typeface="+mn-ea"/>
        <a:cs typeface="+mn-cs"/>
      </a:defRPr>
    </a:lvl8pPr>
    <a:lvl9pPr marL="3657600" algn="l" defTabSz="914400" rtl="0" eaLnBrk="1" latinLnBrk="0" hangingPunct="1">
      <a:defRPr sz="2400" kern="1200">
        <a:solidFill>
          <a:schemeClr val="tx1"/>
        </a:solidFill>
        <a:latin typeface="Impact"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FF00"/>
    <a:srgbClr val="009900"/>
    <a:srgbClr val="00CC00"/>
    <a:srgbClr val="FF3399"/>
    <a:srgbClr val="FF0000"/>
    <a:srgbClr val="FFFF0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24975" autoAdjust="0"/>
    <p:restoredTop sz="90966" autoAdjust="0"/>
  </p:normalViewPr>
  <p:slideViewPr>
    <p:cSldViewPr>
      <p:cViewPr>
        <p:scale>
          <a:sx n="75" d="100"/>
          <a:sy n="75" d="100"/>
        </p:scale>
        <p:origin x="-78" y="474"/>
      </p:cViewPr>
      <p:guideLst>
        <p:guide orient="horz" pos="2160"/>
        <p:guide pos="2880"/>
      </p:guideLst>
    </p:cSldViewPr>
  </p:slideViewPr>
  <p:outlineViewPr>
    <p:cViewPr>
      <p:scale>
        <a:sx n="33" d="100"/>
        <a:sy n="33" d="100"/>
      </p:scale>
      <p:origin x="0" y="39120"/>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Lst>
  </p:outlineViewPr>
  <p:notesTextViewPr>
    <p:cViewPr>
      <p:scale>
        <a:sx n="100" d="100"/>
        <a:sy n="100" d="100"/>
      </p:scale>
      <p:origin x="0" y="0"/>
    </p:cViewPr>
  </p:notesTextViewPr>
  <p:sorterViewPr>
    <p:cViewPr>
      <p:scale>
        <a:sx n="100" d="100"/>
        <a:sy n="100" d="100"/>
      </p:scale>
      <p:origin x="0" y="31860"/>
    </p:cViewPr>
  </p:sorterViewPr>
  <p:notesViewPr>
    <p:cSldViewPr>
      <p:cViewPr varScale="1">
        <p:scale>
          <a:sx n="28" d="100"/>
          <a:sy n="28" d="100"/>
        </p:scale>
        <p:origin x="-1266" y="-78"/>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handoutMaster" Target="handoutMasters/handout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_rels/viewProps.xml.rels><?xml version="1.0" encoding="UTF-8" standalone="yes"?>
<Relationships xmlns="http://schemas.openxmlformats.org/package/2006/relationships"><Relationship Id="rId8" Type="http://schemas.openxmlformats.org/officeDocument/2006/relationships/slide" Target="slides/slide69.xml"/><Relationship Id="rId13" Type="http://schemas.openxmlformats.org/officeDocument/2006/relationships/slide" Target="slides/slide80.xml"/><Relationship Id="rId18" Type="http://schemas.openxmlformats.org/officeDocument/2006/relationships/slide" Target="slides/slide108.xml"/><Relationship Id="rId3" Type="http://schemas.openxmlformats.org/officeDocument/2006/relationships/slide" Target="slides/slide36.xml"/><Relationship Id="rId7" Type="http://schemas.openxmlformats.org/officeDocument/2006/relationships/slide" Target="slides/slide68.xml"/><Relationship Id="rId12" Type="http://schemas.openxmlformats.org/officeDocument/2006/relationships/slide" Target="slides/slide79.xml"/><Relationship Id="rId17" Type="http://schemas.openxmlformats.org/officeDocument/2006/relationships/slide" Target="slides/slide106.xml"/><Relationship Id="rId2" Type="http://schemas.openxmlformats.org/officeDocument/2006/relationships/slide" Target="slides/slide35.xml"/><Relationship Id="rId16" Type="http://schemas.openxmlformats.org/officeDocument/2006/relationships/slide" Target="slides/slide100.xml"/><Relationship Id="rId20" Type="http://schemas.openxmlformats.org/officeDocument/2006/relationships/slide" Target="slides/slide116.xml"/><Relationship Id="rId1" Type="http://schemas.openxmlformats.org/officeDocument/2006/relationships/slide" Target="slides/slide12.xml"/><Relationship Id="rId6" Type="http://schemas.openxmlformats.org/officeDocument/2006/relationships/slide" Target="slides/slide60.xml"/><Relationship Id="rId11" Type="http://schemas.openxmlformats.org/officeDocument/2006/relationships/slide" Target="slides/slide72.xml"/><Relationship Id="rId5" Type="http://schemas.openxmlformats.org/officeDocument/2006/relationships/slide" Target="slides/slide56.xml"/><Relationship Id="rId15" Type="http://schemas.openxmlformats.org/officeDocument/2006/relationships/slide" Target="slides/slide83.xml"/><Relationship Id="rId10" Type="http://schemas.openxmlformats.org/officeDocument/2006/relationships/slide" Target="slides/slide71.xml"/><Relationship Id="rId19" Type="http://schemas.openxmlformats.org/officeDocument/2006/relationships/slide" Target="slides/slide114.xml"/><Relationship Id="rId4" Type="http://schemas.openxmlformats.org/officeDocument/2006/relationships/slide" Target="slides/slide45.xml"/><Relationship Id="rId9" Type="http://schemas.openxmlformats.org/officeDocument/2006/relationships/slide" Target="slides/slide70.xml"/><Relationship Id="rId14" Type="http://schemas.openxmlformats.org/officeDocument/2006/relationships/slide" Target="slides/slide8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image" Target="../media/image82.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7.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3234" name="Rectangle 1026"/>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fr-FR"/>
          </a:p>
        </p:txBody>
      </p:sp>
      <p:sp>
        <p:nvSpPr>
          <p:cNvPr id="223235" name="Rectangle 1027"/>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fr-FR"/>
          </a:p>
        </p:txBody>
      </p:sp>
      <p:sp>
        <p:nvSpPr>
          <p:cNvPr id="223236" name="Rectangle 1028"/>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fr-FR"/>
          </a:p>
        </p:txBody>
      </p:sp>
      <p:sp>
        <p:nvSpPr>
          <p:cNvPr id="223237" name="Rectangle 1029"/>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67D6512A-3E58-4BC6-BC6F-ED240CCC2A07}" type="slidenum">
              <a:rPr lang="fr-FR"/>
              <a:pPr>
                <a:defRPr/>
              </a:pPr>
              <a:t>‹N°›</a:t>
            </a:fld>
            <a:endParaRPr lang="fr-F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New Roman" charset="0"/>
              </a:defRPr>
            </a:lvl1pPr>
          </a:lstStyle>
          <a:p>
            <a:pPr>
              <a:defRPr/>
            </a:pPr>
            <a:endParaRPr lang="fr-FR"/>
          </a:p>
        </p:txBody>
      </p:sp>
      <p:sp>
        <p:nvSpPr>
          <p:cNvPr id="512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New Roman" charset="0"/>
              </a:defRPr>
            </a:lvl1pPr>
          </a:lstStyle>
          <a:p>
            <a:pPr>
              <a:defRPr/>
            </a:pPr>
            <a:endParaRPr lang="fr-FR"/>
          </a:p>
        </p:txBody>
      </p:sp>
      <p:sp>
        <p:nvSpPr>
          <p:cNvPr id="116740" name="Rectangle 4"/>
          <p:cNvSpPr>
            <a:spLocks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512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512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New Roman" charset="0"/>
              </a:defRPr>
            </a:lvl1pPr>
          </a:lstStyle>
          <a:p>
            <a:pPr>
              <a:defRPr/>
            </a:pPr>
            <a:endParaRPr lang="fr-FR"/>
          </a:p>
        </p:txBody>
      </p:sp>
      <p:sp>
        <p:nvSpPr>
          <p:cNvPr id="512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Times New Roman" charset="0"/>
              </a:defRPr>
            </a:lvl1pPr>
          </a:lstStyle>
          <a:p>
            <a:pPr>
              <a:defRPr/>
            </a:pPr>
            <a:fld id="{F21E1A48-3DA4-481D-AC0B-CB50CC42E1E7}" type="slidenum">
              <a:rPr lang="fr-FR"/>
              <a:pPr>
                <a:defRPr/>
              </a:pPr>
              <a:t>‹N°›</a:t>
            </a:fld>
            <a:endParaRPr lang="fr-FR"/>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Times New Roman" charset="0"/>
        <a:ea typeface="+mn-ea"/>
        <a:cs typeface="+mn-cs"/>
      </a:defRPr>
    </a:lvl1pPr>
    <a:lvl2pPr marL="457200" algn="l" rtl="0" eaLnBrk="0" fontAlgn="base" hangingPunct="0">
      <a:spcBef>
        <a:spcPct val="30000"/>
      </a:spcBef>
      <a:spcAft>
        <a:spcPct val="0"/>
      </a:spcAft>
      <a:defRPr kumimoji="1" sz="1200" kern="1200">
        <a:solidFill>
          <a:schemeClr val="tx1"/>
        </a:solidFill>
        <a:latin typeface="Times New Roman" charset="0"/>
        <a:ea typeface="+mn-ea"/>
        <a:cs typeface="+mn-cs"/>
      </a:defRPr>
    </a:lvl2pPr>
    <a:lvl3pPr marL="914400" algn="l" rtl="0" eaLnBrk="0" fontAlgn="base" hangingPunct="0">
      <a:spcBef>
        <a:spcPct val="30000"/>
      </a:spcBef>
      <a:spcAft>
        <a:spcPct val="0"/>
      </a:spcAft>
      <a:defRPr kumimoji="1" sz="1200" kern="1200">
        <a:solidFill>
          <a:schemeClr val="tx1"/>
        </a:solidFill>
        <a:latin typeface="Times New Roman"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Times New Roman"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Times New Roman"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hidden">
            <a:xfrm>
              <a:off x="0" y="0"/>
              <a:ext cx="5760" cy="535"/>
            </a:xfrm>
            <a:prstGeom prst="rect">
              <a:avLst/>
            </a:prstGeom>
            <a:gradFill rotWithShape="0">
              <a:gsLst>
                <a:gs pos="0">
                  <a:schemeClr val="folHlink"/>
                </a:gs>
                <a:gs pos="100000">
                  <a:schemeClr val="bg1"/>
                </a:gs>
              </a:gsLst>
              <a:lin ang="5400000" scaled="1"/>
            </a:gradFill>
            <a:ln w="9525">
              <a:noFill/>
              <a:miter lim="800000"/>
              <a:headEnd/>
              <a:tailEnd/>
            </a:ln>
            <a:effectLst/>
          </p:spPr>
          <p:txBody>
            <a:bodyPr wrap="none" anchor="ctr"/>
            <a:lstStyle/>
            <a:p>
              <a:pPr>
                <a:defRPr/>
              </a:pPr>
              <a:endParaRPr lang="fr-FR"/>
            </a:p>
          </p:txBody>
        </p:sp>
        <p:sp>
          <p:nvSpPr>
            <p:cNvPr id="6" name="Rectangle 4"/>
            <p:cNvSpPr>
              <a:spLocks noChangeArrowheads="1"/>
            </p:cNvSpPr>
            <p:nvPr/>
          </p:nvSpPr>
          <p:spPr bwMode="hidden">
            <a:xfrm>
              <a:off x="0" y="3147"/>
              <a:ext cx="5760" cy="1173"/>
            </a:xfrm>
            <a:prstGeom prst="rect">
              <a:avLst/>
            </a:prstGeom>
            <a:gradFill rotWithShape="0">
              <a:gsLst>
                <a:gs pos="0">
                  <a:schemeClr val="bg1"/>
                </a:gs>
                <a:gs pos="100000">
                  <a:schemeClr val="folHlink"/>
                </a:gs>
              </a:gsLst>
              <a:lin ang="5400000" scaled="1"/>
            </a:gradFill>
            <a:ln w="9525">
              <a:noFill/>
              <a:miter lim="800000"/>
              <a:headEnd/>
              <a:tailEnd/>
            </a:ln>
          </p:spPr>
          <p:txBody>
            <a:bodyPr wrap="none" anchor="ctr"/>
            <a:lstStyle/>
            <a:p>
              <a:pPr>
                <a:defRPr/>
              </a:pPr>
              <a:endParaRPr lang="fr-FR"/>
            </a:p>
          </p:txBody>
        </p:sp>
      </p:grpSp>
      <p:grpSp>
        <p:nvGrpSpPr>
          <p:cNvPr id="7" name="Group 10"/>
          <p:cNvGrpSpPr>
            <a:grpSpLocks/>
          </p:cNvGrpSpPr>
          <p:nvPr/>
        </p:nvGrpSpPr>
        <p:grpSpPr bwMode="auto">
          <a:xfrm>
            <a:off x="152400" y="314325"/>
            <a:ext cx="847725" cy="6543675"/>
            <a:chOff x="96" y="198"/>
            <a:chExt cx="534" cy="4122"/>
          </a:xfrm>
        </p:grpSpPr>
        <p:sp>
          <p:nvSpPr>
            <p:cNvPr id="8" name="AutoShape 11"/>
            <p:cNvSpPr>
              <a:spLocks noChangeArrowheads="1"/>
            </p:cNvSpPr>
            <p:nvPr/>
          </p:nvSpPr>
          <p:spPr bwMode="auto">
            <a:xfrm rot="5400000" flipH="1">
              <a:off x="82" y="1995"/>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9" name="AutoShape 12"/>
            <p:cNvSpPr>
              <a:spLocks noChangeArrowheads="1"/>
            </p:cNvSpPr>
            <p:nvPr/>
          </p:nvSpPr>
          <p:spPr bwMode="auto">
            <a:xfrm rot="5400000" flipH="1">
              <a:off x="82" y="2589"/>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10" name="AutoShape 13"/>
            <p:cNvSpPr>
              <a:spLocks noChangeArrowheads="1"/>
            </p:cNvSpPr>
            <p:nvPr/>
          </p:nvSpPr>
          <p:spPr bwMode="auto">
            <a:xfrm rot="5400000" flipH="1">
              <a:off x="81" y="3181"/>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11" name="AutoShape 14"/>
            <p:cNvSpPr>
              <a:spLocks noChangeArrowheads="1"/>
            </p:cNvSpPr>
            <p:nvPr/>
          </p:nvSpPr>
          <p:spPr bwMode="auto">
            <a:xfrm rot="5400000" flipH="1">
              <a:off x="83" y="3777"/>
              <a:ext cx="558" cy="533"/>
            </a:xfrm>
            <a:prstGeom prst="parallelogram">
              <a:avLst>
                <a:gd name="adj" fmla="val 55437"/>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12" name="AutoShape 15"/>
            <p:cNvSpPr>
              <a:spLocks noChangeArrowheads="1"/>
            </p:cNvSpPr>
            <p:nvPr/>
          </p:nvSpPr>
          <p:spPr bwMode="auto">
            <a:xfrm rot="5400000" flipH="1">
              <a:off x="82" y="213"/>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13" name="AutoShape 16"/>
            <p:cNvSpPr>
              <a:spLocks noChangeArrowheads="1"/>
            </p:cNvSpPr>
            <p:nvPr/>
          </p:nvSpPr>
          <p:spPr bwMode="auto">
            <a:xfrm rot="5400000" flipH="1">
              <a:off x="81" y="803"/>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14" name="AutoShape 17"/>
            <p:cNvSpPr>
              <a:spLocks noChangeArrowheads="1"/>
            </p:cNvSpPr>
            <p:nvPr/>
          </p:nvSpPr>
          <p:spPr bwMode="auto">
            <a:xfrm rot="5400000" flipH="1">
              <a:off x="81" y="1399"/>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grpSp>
      <p:sp>
        <p:nvSpPr>
          <p:cNvPr id="15" name="Rectangle 18"/>
          <p:cNvSpPr>
            <a:spLocks noChangeArrowheads="1"/>
          </p:cNvSpPr>
          <p:nvPr/>
        </p:nvSpPr>
        <p:spPr bwMode="auto">
          <a:xfrm>
            <a:off x="441325" y="0"/>
            <a:ext cx="276225" cy="6858000"/>
          </a:xfrm>
          <a:prstGeom prst="rect">
            <a:avLst/>
          </a:prstGeom>
          <a:gradFill rotWithShape="0">
            <a:gsLst>
              <a:gs pos="0">
                <a:schemeClr val="bg2"/>
              </a:gs>
              <a:gs pos="50000">
                <a:schemeClr val="folHlink"/>
              </a:gs>
              <a:gs pos="100000">
                <a:schemeClr val="bg2"/>
              </a:gs>
            </a:gsLst>
            <a:lin ang="0" scaled="1"/>
          </a:gradFill>
          <a:ln w="9525">
            <a:noFill/>
            <a:miter lim="800000"/>
            <a:headEnd/>
            <a:tailEnd/>
          </a:ln>
        </p:spPr>
        <p:txBody>
          <a:bodyPr wrap="none" anchor="ctr"/>
          <a:lstStyle/>
          <a:p>
            <a:pPr>
              <a:defRPr/>
            </a:pPr>
            <a:endParaRPr lang="fr-FR"/>
          </a:p>
        </p:txBody>
      </p:sp>
      <p:sp>
        <p:nvSpPr>
          <p:cNvPr id="16" name="AutoShape 19"/>
          <p:cNvSpPr>
            <a:spLocks noChangeArrowheads="1"/>
          </p:cNvSpPr>
          <p:nvPr/>
        </p:nvSpPr>
        <p:spPr bwMode="auto">
          <a:xfrm flipH="1">
            <a:off x="547688" y="2717800"/>
            <a:ext cx="8596312" cy="254000"/>
          </a:xfrm>
          <a:prstGeom prst="homePlate">
            <a:avLst>
              <a:gd name="adj" fmla="val 58913"/>
            </a:avLst>
          </a:prstGeom>
          <a:gradFill rotWithShape="0">
            <a:gsLst>
              <a:gs pos="0">
                <a:schemeClr val="bg2"/>
              </a:gs>
              <a:gs pos="50000">
                <a:schemeClr val="folHlink"/>
              </a:gs>
              <a:gs pos="100000">
                <a:schemeClr val="bg2"/>
              </a:gs>
            </a:gsLst>
            <a:lin ang="5400000" scaled="1"/>
          </a:gradFill>
          <a:ln w="9525">
            <a:noFill/>
            <a:miter lim="800000"/>
            <a:headEnd/>
            <a:tailEnd/>
          </a:ln>
          <a:effectLst/>
        </p:spPr>
        <p:txBody>
          <a:bodyPr wrap="none" anchor="ctr"/>
          <a:lstStyle/>
          <a:p>
            <a:pPr>
              <a:defRPr/>
            </a:pPr>
            <a:endParaRPr lang="fr-FR"/>
          </a:p>
        </p:txBody>
      </p:sp>
      <p:sp>
        <p:nvSpPr>
          <p:cNvPr id="17" name="Oval 20"/>
          <p:cNvSpPr>
            <a:spLocks noChangeArrowheads="1"/>
          </p:cNvSpPr>
          <p:nvPr/>
        </p:nvSpPr>
        <p:spPr bwMode="auto">
          <a:xfrm>
            <a:off x="433388" y="2697163"/>
            <a:ext cx="295275" cy="274637"/>
          </a:xfrm>
          <a:prstGeom prst="ellipse">
            <a:avLst/>
          </a:prstGeom>
          <a:gradFill rotWithShape="0">
            <a:gsLst>
              <a:gs pos="0">
                <a:srgbClr val="FEFFFF"/>
              </a:gs>
              <a:gs pos="100000">
                <a:schemeClr val="folHlink"/>
              </a:gs>
            </a:gsLst>
            <a:path path="shape">
              <a:fillToRect l="50000" t="50000" r="50000" b="50000"/>
            </a:path>
          </a:gradFill>
          <a:ln w="9525">
            <a:noFill/>
            <a:round/>
            <a:headEnd/>
            <a:tailEnd/>
          </a:ln>
        </p:spPr>
        <p:txBody>
          <a:bodyPr wrap="none" anchor="ctr"/>
          <a:lstStyle/>
          <a:p>
            <a:pPr>
              <a:defRPr/>
            </a:pPr>
            <a:endParaRPr lang="fr-FR"/>
          </a:p>
        </p:txBody>
      </p:sp>
      <p:sp>
        <p:nvSpPr>
          <p:cNvPr id="18" name="Rectangle 21"/>
          <p:cNvSpPr>
            <a:spLocks noChangeArrowheads="1"/>
          </p:cNvSpPr>
          <p:nvPr/>
        </p:nvSpPr>
        <p:spPr bwMode="auto">
          <a:xfrm>
            <a:off x="463550" y="2700338"/>
            <a:ext cx="161925" cy="4157662"/>
          </a:xfrm>
          <a:prstGeom prst="rect">
            <a:avLst/>
          </a:prstGeom>
          <a:noFill/>
          <a:ln w="9525">
            <a:noFill/>
            <a:miter lim="800000"/>
            <a:headEnd/>
            <a:tailEnd/>
          </a:ln>
        </p:spPr>
        <p:txBody>
          <a:bodyPr wrap="none" anchor="ctr"/>
          <a:lstStyle/>
          <a:p>
            <a:pPr>
              <a:defRPr/>
            </a:pPr>
            <a:endParaRPr lang="fr-FR"/>
          </a:p>
        </p:txBody>
      </p:sp>
      <p:sp>
        <p:nvSpPr>
          <p:cNvPr id="19" name="Oval 22"/>
          <p:cNvSpPr>
            <a:spLocks noChangeArrowheads="1"/>
          </p:cNvSpPr>
          <p:nvPr/>
        </p:nvSpPr>
        <p:spPr bwMode="auto">
          <a:xfrm>
            <a:off x="9236075" y="2697163"/>
            <a:ext cx="304800" cy="274637"/>
          </a:xfrm>
          <a:prstGeom prst="ellipse">
            <a:avLst/>
          </a:prstGeom>
          <a:gradFill rotWithShape="0">
            <a:gsLst>
              <a:gs pos="0">
                <a:srgbClr val="FEFFFF"/>
              </a:gs>
              <a:gs pos="100000">
                <a:schemeClr val="folHlink"/>
              </a:gs>
            </a:gsLst>
            <a:path path="shape">
              <a:fillToRect l="50000" t="50000" r="50000" b="50000"/>
            </a:path>
          </a:gradFill>
          <a:ln w="9525">
            <a:noFill/>
            <a:round/>
            <a:headEnd/>
            <a:tailEnd/>
          </a:ln>
        </p:spPr>
        <p:txBody>
          <a:bodyPr wrap="none" anchor="ctr"/>
          <a:lstStyle/>
          <a:p>
            <a:pPr>
              <a:defRPr/>
            </a:pPr>
            <a:endParaRPr lang="fr-FR"/>
          </a:p>
        </p:txBody>
      </p:sp>
      <p:sp>
        <p:nvSpPr>
          <p:cNvPr id="20" name="Rectangle 23"/>
          <p:cNvSpPr>
            <a:spLocks noChangeArrowheads="1"/>
          </p:cNvSpPr>
          <p:nvPr/>
        </p:nvSpPr>
        <p:spPr bwMode="auto">
          <a:xfrm>
            <a:off x="484188" y="2760663"/>
            <a:ext cx="8751887" cy="190500"/>
          </a:xfrm>
          <a:prstGeom prst="rect">
            <a:avLst/>
          </a:prstGeom>
          <a:noFill/>
          <a:ln w="9525">
            <a:noFill/>
            <a:miter lim="800000"/>
            <a:headEnd/>
            <a:tailEnd/>
          </a:ln>
        </p:spPr>
        <p:txBody>
          <a:bodyPr wrap="none" anchor="ctr"/>
          <a:lstStyle/>
          <a:p>
            <a:pPr>
              <a:defRPr/>
            </a:pPr>
            <a:endParaRPr lang="fr-FR"/>
          </a:p>
        </p:txBody>
      </p:sp>
      <p:grpSp>
        <p:nvGrpSpPr>
          <p:cNvPr id="21" name="Group 24"/>
          <p:cNvGrpSpPr>
            <a:grpSpLocks/>
          </p:cNvGrpSpPr>
          <p:nvPr/>
        </p:nvGrpSpPr>
        <p:grpSpPr bwMode="auto">
          <a:xfrm>
            <a:off x="150813" y="0"/>
            <a:ext cx="849312" cy="6858000"/>
            <a:chOff x="95" y="0"/>
            <a:chExt cx="535" cy="4320"/>
          </a:xfrm>
        </p:grpSpPr>
        <p:sp>
          <p:nvSpPr>
            <p:cNvPr id="22" name="AutoShape 25"/>
            <p:cNvSpPr>
              <a:spLocks noChangeArrowheads="1"/>
            </p:cNvSpPr>
            <p:nvPr/>
          </p:nvSpPr>
          <p:spPr bwMode="auto">
            <a:xfrm rot="-5400000">
              <a:off x="82" y="2291"/>
              <a:ext cx="564" cy="533"/>
            </a:xfrm>
            <a:prstGeom prst="parallelogram">
              <a:avLst>
                <a:gd name="adj" fmla="val 56034"/>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3" name="AutoShape 26"/>
            <p:cNvSpPr>
              <a:spLocks noChangeArrowheads="1"/>
            </p:cNvSpPr>
            <p:nvPr/>
          </p:nvSpPr>
          <p:spPr bwMode="auto">
            <a:xfrm rot="-5400000">
              <a:off x="81" y="2886"/>
              <a:ext cx="565" cy="533"/>
            </a:xfrm>
            <a:prstGeom prst="parallelogram">
              <a:avLst>
                <a:gd name="adj" fmla="val 56133"/>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4" name="AutoShape 27"/>
            <p:cNvSpPr>
              <a:spLocks noChangeArrowheads="1"/>
            </p:cNvSpPr>
            <p:nvPr/>
          </p:nvSpPr>
          <p:spPr bwMode="auto">
            <a:xfrm rot="-5400000">
              <a:off x="81" y="3479"/>
              <a:ext cx="564" cy="533"/>
            </a:xfrm>
            <a:prstGeom prst="parallelogram">
              <a:avLst>
                <a:gd name="adj" fmla="val 56034"/>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5" name="AutoShape 28"/>
            <p:cNvSpPr>
              <a:spLocks noChangeArrowheads="1"/>
            </p:cNvSpPr>
            <p:nvPr/>
          </p:nvSpPr>
          <p:spPr bwMode="auto">
            <a:xfrm rot="-5400000">
              <a:off x="81" y="508"/>
              <a:ext cx="565" cy="533"/>
            </a:xfrm>
            <a:prstGeom prst="parallelogram">
              <a:avLst>
                <a:gd name="adj" fmla="val 56133"/>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6" name="AutoShape 29"/>
            <p:cNvSpPr>
              <a:spLocks noChangeArrowheads="1"/>
            </p:cNvSpPr>
            <p:nvPr/>
          </p:nvSpPr>
          <p:spPr bwMode="auto">
            <a:xfrm rot="-5400000">
              <a:off x="81" y="1101"/>
              <a:ext cx="564" cy="533"/>
            </a:xfrm>
            <a:prstGeom prst="parallelogram">
              <a:avLst>
                <a:gd name="adj" fmla="val 56034"/>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7" name="AutoShape 30"/>
            <p:cNvSpPr>
              <a:spLocks noChangeArrowheads="1"/>
            </p:cNvSpPr>
            <p:nvPr/>
          </p:nvSpPr>
          <p:spPr bwMode="auto">
            <a:xfrm rot="-5400000">
              <a:off x="81" y="1697"/>
              <a:ext cx="564" cy="533"/>
            </a:xfrm>
            <a:prstGeom prst="parallelogram">
              <a:avLst>
                <a:gd name="adj" fmla="val 56034"/>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8" name="Freeform 31"/>
            <p:cNvSpPr>
              <a:spLocks/>
            </p:cNvSpPr>
            <p:nvPr/>
          </p:nvSpPr>
          <p:spPr bwMode="auto">
            <a:xfrm>
              <a:off x="98" y="0"/>
              <a:ext cx="532" cy="465"/>
            </a:xfrm>
            <a:custGeom>
              <a:avLst/>
              <a:gdLst/>
              <a:ahLst/>
              <a:cxnLst>
                <a:cxn ang="0">
                  <a:pos x="1" y="0"/>
                </a:cxn>
                <a:cxn ang="0">
                  <a:pos x="0" y="166"/>
                </a:cxn>
                <a:cxn ang="0">
                  <a:pos x="532" y="465"/>
                </a:cxn>
                <a:cxn ang="0">
                  <a:pos x="532" y="201"/>
                </a:cxn>
                <a:cxn ang="0">
                  <a:pos x="172" y="0"/>
                </a:cxn>
                <a:cxn ang="0">
                  <a:pos x="1" y="0"/>
                </a:cxn>
              </a:cxnLst>
              <a:rect l="0" t="0" r="r" b="b"/>
              <a:pathLst>
                <a:path w="532" h="465">
                  <a:moveTo>
                    <a:pt x="1" y="0"/>
                  </a:moveTo>
                  <a:lnTo>
                    <a:pt x="0" y="166"/>
                  </a:lnTo>
                  <a:lnTo>
                    <a:pt x="532" y="465"/>
                  </a:lnTo>
                  <a:lnTo>
                    <a:pt x="532" y="201"/>
                  </a:lnTo>
                  <a:lnTo>
                    <a:pt x="172" y="0"/>
                  </a:lnTo>
                  <a:lnTo>
                    <a:pt x="1" y="0"/>
                  </a:lnTo>
                  <a:close/>
                </a:path>
              </a:pathLst>
            </a:custGeom>
            <a:gradFill rotWithShape="0">
              <a:gsLst>
                <a:gs pos="0">
                  <a:schemeClr val="accent2"/>
                </a:gs>
                <a:gs pos="100000">
                  <a:schemeClr val="accent1"/>
                </a:gs>
              </a:gsLst>
              <a:lin ang="0" scaled="1"/>
            </a:gradFill>
            <a:ln w="9525" cap="flat" cmpd="sng">
              <a:noFill/>
              <a:prstDash val="solid"/>
              <a:miter lim="800000"/>
              <a:headEnd/>
              <a:tailEnd/>
            </a:ln>
            <a:effectLst/>
          </p:spPr>
          <p:txBody>
            <a:bodyPr wrap="none" anchor="ctr"/>
            <a:lstStyle/>
            <a:p>
              <a:pPr>
                <a:defRPr/>
              </a:pPr>
              <a:endParaRPr lang="fr-FR"/>
            </a:p>
          </p:txBody>
        </p:sp>
        <p:sp>
          <p:nvSpPr>
            <p:cNvPr id="29" name="Freeform 32"/>
            <p:cNvSpPr>
              <a:spLocks/>
            </p:cNvSpPr>
            <p:nvPr/>
          </p:nvSpPr>
          <p:spPr bwMode="auto">
            <a:xfrm>
              <a:off x="95" y="4060"/>
              <a:ext cx="457" cy="260"/>
            </a:xfrm>
            <a:custGeom>
              <a:avLst/>
              <a:gdLst/>
              <a:ahLst/>
              <a:cxnLst>
                <a:cxn ang="0">
                  <a:pos x="457" y="260"/>
                </a:cxn>
                <a:cxn ang="0">
                  <a:pos x="1" y="0"/>
                </a:cxn>
                <a:cxn ang="0">
                  <a:pos x="0" y="264"/>
                </a:cxn>
                <a:cxn ang="0">
                  <a:pos x="457" y="260"/>
                </a:cxn>
              </a:cxnLst>
              <a:rect l="0" t="0" r="r" b="b"/>
              <a:pathLst>
                <a:path w="457" h="264">
                  <a:moveTo>
                    <a:pt x="457" y="260"/>
                  </a:moveTo>
                  <a:lnTo>
                    <a:pt x="1" y="0"/>
                  </a:lnTo>
                  <a:lnTo>
                    <a:pt x="0" y="264"/>
                  </a:lnTo>
                  <a:lnTo>
                    <a:pt x="457" y="260"/>
                  </a:lnTo>
                  <a:close/>
                </a:path>
              </a:pathLst>
            </a:custGeom>
            <a:gradFill rotWithShape="0">
              <a:gsLst>
                <a:gs pos="0">
                  <a:schemeClr val="accent2"/>
                </a:gs>
                <a:gs pos="100000">
                  <a:schemeClr val="accent1"/>
                </a:gs>
              </a:gsLst>
              <a:lin ang="0" scaled="1"/>
            </a:gradFill>
            <a:ln w="9525" cap="flat" cmpd="sng">
              <a:noFill/>
              <a:prstDash val="solid"/>
              <a:miter lim="800000"/>
              <a:headEnd/>
              <a:tailEnd/>
            </a:ln>
            <a:effectLst/>
          </p:spPr>
          <p:txBody>
            <a:bodyPr wrap="none" anchor="ctr"/>
            <a:lstStyle/>
            <a:p>
              <a:pPr>
                <a:defRPr/>
              </a:pPr>
              <a:endParaRPr lang="fr-FR"/>
            </a:p>
          </p:txBody>
        </p:sp>
      </p:grpSp>
      <p:sp>
        <p:nvSpPr>
          <p:cNvPr id="3077" name="Rectangle 5"/>
          <p:cNvSpPr>
            <a:spLocks noGrp="1" noChangeArrowheads="1"/>
          </p:cNvSpPr>
          <p:nvPr>
            <p:ph type="ctrTitle"/>
          </p:nvPr>
        </p:nvSpPr>
        <p:spPr>
          <a:xfrm>
            <a:off x="1295400" y="1524000"/>
            <a:ext cx="7772400" cy="1143000"/>
          </a:xfrm>
        </p:spPr>
        <p:txBody>
          <a:bodyPr/>
          <a:lstStyle>
            <a:lvl1pPr>
              <a:defRPr/>
            </a:lvl1pPr>
          </a:lstStyle>
          <a:p>
            <a:r>
              <a:rPr lang="fr-FR"/>
              <a:t>Cliquez et modifiez le titre</a:t>
            </a:r>
          </a:p>
        </p:txBody>
      </p:sp>
      <p:sp>
        <p:nvSpPr>
          <p:cNvPr id="3078" name="Rectangle 6"/>
          <p:cNvSpPr>
            <a:spLocks noGrp="1" noChangeArrowheads="1"/>
          </p:cNvSpPr>
          <p:nvPr>
            <p:ph type="subTitle" idx="1"/>
          </p:nvPr>
        </p:nvSpPr>
        <p:spPr>
          <a:xfrm>
            <a:off x="1371600" y="3886200"/>
            <a:ext cx="6400800" cy="1752600"/>
          </a:xfrm>
        </p:spPr>
        <p:txBody>
          <a:bodyPr/>
          <a:lstStyle>
            <a:lvl1pPr marL="0" indent="0">
              <a:buFont typeface="Monotype Sorts" charset="2"/>
              <a:buNone/>
              <a:defRPr/>
            </a:lvl1pPr>
          </a:lstStyle>
          <a:p>
            <a:r>
              <a:rPr lang="fr-FR"/>
              <a:t>Cliquez pour modifier le style des sous-titres du masque</a:t>
            </a:r>
          </a:p>
        </p:txBody>
      </p:sp>
      <p:sp>
        <p:nvSpPr>
          <p:cNvPr id="30" name="Rectangle 7"/>
          <p:cNvSpPr>
            <a:spLocks noGrp="1" noChangeArrowheads="1"/>
          </p:cNvSpPr>
          <p:nvPr>
            <p:ph type="dt" sz="half" idx="10"/>
          </p:nvPr>
        </p:nvSpPr>
        <p:spPr>
          <a:xfrm>
            <a:off x="1295400" y="6248400"/>
            <a:ext cx="1905000" cy="457200"/>
          </a:xfrm>
        </p:spPr>
        <p:txBody>
          <a:bodyPr/>
          <a:lstStyle>
            <a:lvl1pPr>
              <a:defRPr>
                <a:solidFill>
                  <a:srgbClr val="FFFFFF"/>
                </a:solidFill>
              </a:defRPr>
            </a:lvl1pPr>
          </a:lstStyle>
          <a:p>
            <a:pPr>
              <a:defRPr/>
            </a:pPr>
            <a:endParaRPr lang="fr-FR"/>
          </a:p>
        </p:txBody>
      </p:sp>
      <p:sp>
        <p:nvSpPr>
          <p:cNvPr id="31" name="Rectangle 8"/>
          <p:cNvSpPr>
            <a:spLocks noGrp="1" noChangeArrowheads="1"/>
          </p:cNvSpPr>
          <p:nvPr>
            <p:ph type="ftr" sz="quarter" idx="11"/>
          </p:nvPr>
        </p:nvSpPr>
        <p:spPr>
          <a:xfrm>
            <a:off x="3733800" y="6248400"/>
            <a:ext cx="2895600" cy="457200"/>
          </a:xfrm>
        </p:spPr>
        <p:txBody>
          <a:bodyPr/>
          <a:lstStyle>
            <a:lvl1pPr>
              <a:defRPr>
                <a:solidFill>
                  <a:srgbClr val="FFFFFF"/>
                </a:solidFill>
              </a:defRPr>
            </a:lvl1pPr>
          </a:lstStyle>
          <a:p>
            <a:pPr>
              <a:defRPr/>
            </a:pPr>
            <a:endParaRPr lang="fr-FR"/>
          </a:p>
        </p:txBody>
      </p:sp>
      <p:sp>
        <p:nvSpPr>
          <p:cNvPr id="32" name="Rectangle 9"/>
          <p:cNvSpPr>
            <a:spLocks noGrp="1" noChangeArrowheads="1"/>
          </p:cNvSpPr>
          <p:nvPr>
            <p:ph type="sldNum" sz="quarter" idx="12"/>
          </p:nvPr>
        </p:nvSpPr>
        <p:spPr>
          <a:xfrm>
            <a:off x="7162800" y="6248400"/>
            <a:ext cx="1905000" cy="457200"/>
          </a:xfrm>
        </p:spPr>
        <p:txBody>
          <a:bodyPr/>
          <a:lstStyle>
            <a:lvl1pPr>
              <a:defRPr>
                <a:solidFill>
                  <a:srgbClr val="FFFFFF"/>
                </a:solidFill>
              </a:defRPr>
            </a:lvl1pPr>
          </a:lstStyle>
          <a:p>
            <a:pPr>
              <a:defRPr/>
            </a:pPr>
            <a:fld id="{53002E25-6744-484D-816E-CCD0C467B15C}" type="slidenum">
              <a:rPr lang="fr-FR"/>
              <a:pPr>
                <a:defRPr/>
              </a:pPr>
              <a:t>‹N°›</a:t>
            </a:fld>
            <a:endParaRPr lang="fr-F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5"/>
                                            </p:cond>
                                          </p:stCondLst>
                                        </p:cTn>
                                        <p:tgtEl>
                                          <p:spTgt spid="17"/>
                                        </p:tgtEl>
                                        <p:attrNameLst>
                                          <p:attrName>style.visibility</p:attrName>
                                        </p:attrNameLst>
                                      </p:cBhvr>
                                      <p:to>
                                        <p:strVal val="hidden"/>
                                      </p:to>
                                    </p:set>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500" fill="hold"/>
                                        <p:tgtEl>
                                          <p:spTgt spid="19"/>
                                        </p:tgtEl>
                                        <p:attrNameLst>
                                          <p:attrName>ppt_x</p:attrName>
                                        </p:attrNameLst>
                                      </p:cBhvr>
                                      <p:tavLst>
                                        <p:tav tm="0">
                                          <p:val>
                                            <p:strVal val="0-#ppt_w/2"/>
                                          </p:val>
                                        </p:tav>
                                        <p:tav tm="100000">
                                          <p:val>
                                            <p:strVal val="#ppt_x"/>
                                          </p:val>
                                        </p:tav>
                                      </p:tavLst>
                                    </p:anim>
                                    <p:anim calcmode="lin" valueType="num">
                                      <p:cBhvr additive="base">
                                        <p:cTn id="13"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9"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A0341115-01DB-4EE1-804D-13710B9ED79B}" type="slidenum">
              <a:rPr lang="fr-FR"/>
              <a:pPr>
                <a:defRPr/>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7048500" y="419100"/>
            <a:ext cx="1943100" cy="5740400"/>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1219200" y="419100"/>
            <a:ext cx="5676900" cy="5740400"/>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F097A57-9FA5-4F07-911E-AC1F5616F1D4}" type="slidenum">
              <a:rPr lang="fr-FR"/>
              <a:pPr>
                <a:defRPr/>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clipArtAndTx" preserve="1">
  <p:cSld name="Titre. Image de la bibliothèque et texte">
    <p:spTree>
      <p:nvGrpSpPr>
        <p:cNvPr id="1" name=""/>
        <p:cNvGrpSpPr/>
        <p:nvPr/>
      </p:nvGrpSpPr>
      <p:grpSpPr>
        <a:xfrm>
          <a:off x="0" y="0"/>
          <a:ext cx="0" cy="0"/>
          <a:chOff x="0" y="0"/>
          <a:chExt cx="0" cy="0"/>
        </a:xfrm>
      </p:grpSpPr>
      <p:sp>
        <p:nvSpPr>
          <p:cNvPr id="2" name="Titre 1"/>
          <p:cNvSpPr>
            <a:spLocks noGrp="1"/>
          </p:cNvSpPr>
          <p:nvPr>
            <p:ph type="title"/>
          </p:nvPr>
        </p:nvSpPr>
        <p:spPr>
          <a:xfrm>
            <a:off x="1219200" y="419100"/>
            <a:ext cx="7772400" cy="1143000"/>
          </a:xfrm>
        </p:spPr>
        <p:txBody>
          <a:bodyPr/>
          <a:lstStyle/>
          <a:p>
            <a:r>
              <a:rPr lang="fr-FR" smtClean="0"/>
              <a:t>Cliquez pour modifier le style du titre</a:t>
            </a:r>
            <a:endParaRPr lang="fr-FR"/>
          </a:p>
        </p:txBody>
      </p:sp>
      <p:sp>
        <p:nvSpPr>
          <p:cNvPr id="3" name="Espace réservé de l'image de la bibliothèque 2"/>
          <p:cNvSpPr>
            <a:spLocks noGrp="1"/>
          </p:cNvSpPr>
          <p:nvPr>
            <p:ph type="clipArt" sz="half" idx="1"/>
          </p:nvPr>
        </p:nvSpPr>
        <p:spPr>
          <a:xfrm>
            <a:off x="1219200" y="2044700"/>
            <a:ext cx="3810000" cy="4114800"/>
          </a:xfrm>
        </p:spPr>
        <p:txBody>
          <a:bodyPr/>
          <a:lstStyle/>
          <a:p>
            <a:pPr lvl="0"/>
            <a:endParaRPr lang="fr-FR" noProof="0" smtClean="0"/>
          </a:p>
        </p:txBody>
      </p:sp>
      <p:sp>
        <p:nvSpPr>
          <p:cNvPr id="4" name="Espace réservé du texte 3"/>
          <p:cNvSpPr>
            <a:spLocks noGrp="1"/>
          </p:cNvSpPr>
          <p:nvPr>
            <p:ph type="body" sz="half" idx="2"/>
          </p:nvPr>
        </p:nvSpPr>
        <p:spPr>
          <a:xfrm>
            <a:off x="5181600" y="20447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B8BEB64F-D8DC-4CF9-9D62-8026BA4A7545}" type="slidenum">
              <a:rPr lang="fr-FR"/>
              <a:pPr>
                <a:defRPr/>
              </a:pPr>
              <a:t>‹N°›</a:t>
            </a:fld>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lipArt" preserve="1">
  <p:cSld name="Titre. Texte et image de la bibliothèque">
    <p:spTree>
      <p:nvGrpSpPr>
        <p:cNvPr id="1" name=""/>
        <p:cNvGrpSpPr/>
        <p:nvPr/>
      </p:nvGrpSpPr>
      <p:grpSpPr>
        <a:xfrm>
          <a:off x="0" y="0"/>
          <a:ext cx="0" cy="0"/>
          <a:chOff x="0" y="0"/>
          <a:chExt cx="0" cy="0"/>
        </a:xfrm>
      </p:grpSpPr>
      <p:sp>
        <p:nvSpPr>
          <p:cNvPr id="2" name="Titre 1"/>
          <p:cNvSpPr>
            <a:spLocks noGrp="1"/>
          </p:cNvSpPr>
          <p:nvPr>
            <p:ph type="title"/>
          </p:nvPr>
        </p:nvSpPr>
        <p:spPr>
          <a:xfrm>
            <a:off x="1219200" y="419100"/>
            <a:ext cx="7772400" cy="1143000"/>
          </a:xfrm>
        </p:spPr>
        <p:txBody>
          <a:bodyPr/>
          <a:lstStyle/>
          <a:p>
            <a:r>
              <a:rPr lang="fr-FR" smtClean="0"/>
              <a:t>Cliquez pour modifier le style du titre</a:t>
            </a:r>
            <a:endParaRPr lang="fr-FR"/>
          </a:p>
        </p:txBody>
      </p:sp>
      <p:sp>
        <p:nvSpPr>
          <p:cNvPr id="3" name="Espace réservé du texte 2"/>
          <p:cNvSpPr>
            <a:spLocks noGrp="1"/>
          </p:cNvSpPr>
          <p:nvPr>
            <p:ph type="body" sz="half" idx="1"/>
          </p:nvPr>
        </p:nvSpPr>
        <p:spPr>
          <a:xfrm>
            <a:off x="1219200" y="2044700"/>
            <a:ext cx="3810000" cy="4114800"/>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image de la bibliothèque 3"/>
          <p:cNvSpPr>
            <a:spLocks noGrp="1"/>
          </p:cNvSpPr>
          <p:nvPr>
            <p:ph type="clipArt" sz="half" idx="2"/>
          </p:nvPr>
        </p:nvSpPr>
        <p:spPr>
          <a:xfrm>
            <a:off x="5181600" y="2044700"/>
            <a:ext cx="3810000" cy="4114800"/>
          </a:xfrm>
        </p:spPr>
        <p:txBody>
          <a:bodyPr/>
          <a:lstStyle/>
          <a:p>
            <a:pPr lvl="0"/>
            <a:endParaRPr lang="fr-FR"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05906CED-B53F-42A6-9D73-9113FD0BB2B6}" type="slidenum">
              <a:rPr lang="fr-FR"/>
              <a:pPr>
                <a:defRPr/>
              </a:pPr>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56CC1473-054D-4722-BCEB-1F6936311549}" type="slidenum">
              <a:rPr lang="fr-FR"/>
              <a:pPr>
                <a:defRPr/>
              </a:pPr>
              <a:t>‹N°›</a:t>
            </a:fld>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Cliquez pour modifier les styles du texte du masque</a:t>
            </a:r>
          </a:p>
        </p:txBody>
      </p:sp>
      <p:sp>
        <p:nvSpPr>
          <p:cNvPr id="4" name="Rectangle 4"/>
          <p:cNvSpPr>
            <a:spLocks noGrp="1" noChangeArrowheads="1"/>
          </p:cNvSpPr>
          <p:nvPr>
            <p:ph type="dt" sz="half" idx="10"/>
          </p:nvPr>
        </p:nvSpPr>
        <p:spPr>
          <a:ln/>
        </p:spPr>
        <p:txBody>
          <a:bodyPr/>
          <a:lstStyle>
            <a:lvl1pPr>
              <a:defRPr/>
            </a:lvl1pPr>
          </a:lstStyle>
          <a:p>
            <a:pPr>
              <a:defRPr/>
            </a:pPr>
            <a:endParaRPr lang="fr-FR"/>
          </a:p>
        </p:txBody>
      </p:sp>
      <p:sp>
        <p:nvSpPr>
          <p:cNvPr id="5" name="Rectangle 5"/>
          <p:cNvSpPr>
            <a:spLocks noGrp="1" noChangeArrowheads="1"/>
          </p:cNvSpPr>
          <p:nvPr>
            <p:ph type="ftr" sz="quarter" idx="11"/>
          </p:nvPr>
        </p:nvSpPr>
        <p:spPr>
          <a:ln/>
        </p:spPr>
        <p:txBody>
          <a:bodyPr/>
          <a:lstStyle>
            <a:lvl1pPr>
              <a:defRPr/>
            </a:lvl1pPr>
          </a:lstStyle>
          <a:p>
            <a:pPr>
              <a:defRPr/>
            </a:pPr>
            <a:endParaRPr lang="fr-FR"/>
          </a:p>
        </p:txBody>
      </p:sp>
      <p:sp>
        <p:nvSpPr>
          <p:cNvPr id="6" name="Rectangle 6"/>
          <p:cNvSpPr>
            <a:spLocks noGrp="1" noChangeArrowheads="1"/>
          </p:cNvSpPr>
          <p:nvPr>
            <p:ph type="sldNum" sz="quarter" idx="12"/>
          </p:nvPr>
        </p:nvSpPr>
        <p:spPr>
          <a:ln/>
        </p:spPr>
        <p:txBody>
          <a:bodyPr/>
          <a:lstStyle>
            <a:lvl1pPr>
              <a:defRPr/>
            </a:lvl1pPr>
          </a:lstStyle>
          <a:p>
            <a:pPr>
              <a:defRPr/>
            </a:pPr>
            <a:fld id="{930B2A32-905C-4926-8109-08D892339E86}" type="slidenum">
              <a:rPr lang="fr-FR"/>
              <a:pPr>
                <a:defRPr/>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12192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5181600" y="20447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2C5749BD-536C-4260-A530-3526486B6865}" type="slidenum">
              <a:rPr lang="fr-FR"/>
              <a:pPr>
                <a:defRPr/>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Rectangle 4"/>
          <p:cNvSpPr>
            <a:spLocks noGrp="1" noChangeArrowheads="1"/>
          </p:cNvSpPr>
          <p:nvPr>
            <p:ph type="dt" sz="half" idx="10"/>
          </p:nvPr>
        </p:nvSpPr>
        <p:spPr>
          <a:ln/>
        </p:spPr>
        <p:txBody>
          <a:bodyPr/>
          <a:lstStyle>
            <a:lvl1pPr>
              <a:defRPr/>
            </a:lvl1pPr>
          </a:lstStyle>
          <a:p>
            <a:pPr>
              <a:defRPr/>
            </a:pPr>
            <a:endParaRPr lang="fr-FR"/>
          </a:p>
        </p:txBody>
      </p:sp>
      <p:sp>
        <p:nvSpPr>
          <p:cNvPr id="8" name="Rectangle 5"/>
          <p:cNvSpPr>
            <a:spLocks noGrp="1" noChangeArrowheads="1"/>
          </p:cNvSpPr>
          <p:nvPr>
            <p:ph type="ftr" sz="quarter" idx="11"/>
          </p:nvPr>
        </p:nvSpPr>
        <p:spPr>
          <a:ln/>
        </p:spPr>
        <p:txBody>
          <a:bodyPr/>
          <a:lstStyle>
            <a:lvl1pPr>
              <a:defRPr/>
            </a:lvl1pPr>
          </a:lstStyle>
          <a:p>
            <a:pPr>
              <a:defRPr/>
            </a:pPr>
            <a:endParaRPr lang="fr-FR"/>
          </a:p>
        </p:txBody>
      </p:sp>
      <p:sp>
        <p:nvSpPr>
          <p:cNvPr id="9" name="Rectangle 6"/>
          <p:cNvSpPr>
            <a:spLocks noGrp="1" noChangeArrowheads="1"/>
          </p:cNvSpPr>
          <p:nvPr>
            <p:ph type="sldNum" sz="quarter" idx="12"/>
          </p:nvPr>
        </p:nvSpPr>
        <p:spPr>
          <a:ln/>
        </p:spPr>
        <p:txBody>
          <a:bodyPr/>
          <a:lstStyle>
            <a:lvl1pPr>
              <a:defRPr/>
            </a:lvl1pPr>
          </a:lstStyle>
          <a:p>
            <a:pPr>
              <a:defRPr/>
            </a:pPr>
            <a:fld id="{1763B0DE-FA39-43B7-97EB-E393CDBDB2B5}" type="slidenum">
              <a:rPr lang="fr-FR"/>
              <a:pPr>
                <a:defRPr/>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Rectangle 4"/>
          <p:cNvSpPr>
            <a:spLocks noGrp="1" noChangeArrowheads="1"/>
          </p:cNvSpPr>
          <p:nvPr>
            <p:ph type="dt" sz="half" idx="10"/>
          </p:nvPr>
        </p:nvSpPr>
        <p:spPr>
          <a:ln/>
        </p:spPr>
        <p:txBody>
          <a:bodyPr/>
          <a:lstStyle>
            <a:lvl1pPr>
              <a:defRPr/>
            </a:lvl1pPr>
          </a:lstStyle>
          <a:p>
            <a:pPr>
              <a:defRPr/>
            </a:pPr>
            <a:endParaRPr lang="fr-FR"/>
          </a:p>
        </p:txBody>
      </p:sp>
      <p:sp>
        <p:nvSpPr>
          <p:cNvPr id="4" name="Rectangle 5"/>
          <p:cNvSpPr>
            <a:spLocks noGrp="1" noChangeArrowheads="1"/>
          </p:cNvSpPr>
          <p:nvPr>
            <p:ph type="ftr" sz="quarter" idx="11"/>
          </p:nvPr>
        </p:nvSpPr>
        <p:spPr>
          <a:ln/>
        </p:spPr>
        <p:txBody>
          <a:bodyPr/>
          <a:lstStyle>
            <a:lvl1pPr>
              <a:defRPr/>
            </a:lvl1pPr>
          </a:lstStyle>
          <a:p>
            <a:pPr>
              <a:defRPr/>
            </a:pPr>
            <a:endParaRPr lang="fr-FR"/>
          </a:p>
        </p:txBody>
      </p:sp>
      <p:sp>
        <p:nvSpPr>
          <p:cNvPr id="5" name="Rectangle 6"/>
          <p:cNvSpPr>
            <a:spLocks noGrp="1" noChangeArrowheads="1"/>
          </p:cNvSpPr>
          <p:nvPr>
            <p:ph type="sldNum" sz="quarter" idx="12"/>
          </p:nvPr>
        </p:nvSpPr>
        <p:spPr>
          <a:ln/>
        </p:spPr>
        <p:txBody>
          <a:bodyPr/>
          <a:lstStyle>
            <a:lvl1pPr>
              <a:defRPr/>
            </a:lvl1pPr>
          </a:lstStyle>
          <a:p>
            <a:pPr>
              <a:defRPr/>
            </a:pPr>
            <a:fld id="{B71CAE05-1862-4A95-869A-8ECAB4DDAFF0}" type="slidenum">
              <a:rPr lang="fr-FR"/>
              <a:pPr>
                <a:defRPr/>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fr-FR"/>
          </a:p>
        </p:txBody>
      </p:sp>
      <p:sp>
        <p:nvSpPr>
          <p:cNvPr id="3" name="Rectangle 5"/>
          <p:cNvSpPr>
            <a:spLocks noGrp="1" noChangeArrowheads="1"/>
          </p:cNvSpPr>
          <p:nvPr>
            <p:ph type="ftr" sz="quarter" idx="11"/>
          </p:nvPr>
        </p:nvSpPr>
        <p:spPr>
          <a:ln/>
        </p:spPr>
        <p:txBody>
          <a:bodyPr/>
          <a:lstStyle>
            <a:lvl1pPr>
              <a:defRPr/>
            </a:lvl1pPr>
          </a:lstStyle>
          <a:p>
            <a:pPr>
              <a:defRPr/>
            </a:pPr>
            <a:endParaRPr lang="fr-FR"/>
          </a:p>
        </p:txBody>
      </p:sp>
      <p:sp>
        <p:nvSpPr>
          <p:cNvPr id="4" name="Rectangle 6"/>
          <p:cNvSpPr>
            <a:spLocks noGrp="1" noChangeArrowheads="1"/>
          </p:cNvSpPr>
          <p:nvPr>
            <p:ph type="sldNum" sz="quarter" idx="12"/>
          </p:nvPr>
        </p:nvSpPr>
        <p:spPr>
          <a:ln/>
        </p:spPr>
        <p:txBody>
          <a:bodyPr/>
          <a:lstStyle>
            <a:lvl1pPr>
              <a:defRPr/>
            </a:lvl1pPr>
          </a:lstStyle>
          <a:p>
            <a:pPr>
              <a:defRPr/>
            </a:pPr>
            <a:fld id="{916CBC3E-CB2C-4AC1-9D73-5C8F8FB71525}" type="slidenum">
              <a:rPr lang="fr-FR"/>
              <a:pPr>
                <a:defRPr/>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80EE67E3-6821-431D-9AFA-43BB0E0BBE9A}" type="slidenum">
              <a:rPr lang="fr-FR"/>
              <a:pPr>
                <a:defRPr/>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Rectangle 4"/>
          <p:cNvSpPr>
            <a:spLocks noGrp="1" noChangeArrowheads="1"/>
          </p:cNvSpPr>
          <p:nvPr>
            <p:ph type="dt" sz="half" idx="10"/>
          </p:nvPr>
        </p:nvSpPr>
        <p:spPr>
          <a:ln/>
        </p:spPr>
        <p:txBody>
          <a:bodyPr/>
          <a:lstStyle>
            <a:lvl1pPr>
              <a:defRPr/>
            </a:lvl1pPr>
          </a:lstStyle>
          <a:p>
            <a:pPr>
              <a:defRPr/>
            </a:pPr>
            <a:endParaRPr lang="fr-FR"/>
          </a:p>
        </p:txBody>
      </p:sp>
      <p:sp>
        <p:nvSpPr>
          <p:cNvPr id="6" name="Rectangle 5"/>
          <p:cNvSpPr>
            <a:spLocks noGrp="1" noChangeArrowheads="1"/>
          </p:cNvSpPr>
          <p:nvPr>
            <p:ph type="ftr" sz="quarter" idx="11"/>
          </p:nvPr>
        </p:nvSpPr>
        <p:spPr>
          <a:ln/>
        </p:spPr>
        <p:txBody>
          <a:bodyPr/>
          <a:lstStyle>
            <a:lvl1pPr>
              <a:defRPr/>
            </a:lvl1pPr>
          </a:lstStyle>
          <a:p>
            <a:pPr>
              <a:defRPr/>
            </a:pPr>
            <a:endParaRPr lang="fr-FR"/>
          </a:p>
        </p:txBody>
      </p:sp>
      <p:sp>
        <p:nvSpPr>
          <p:cNvPr id="7" name="Rectangle 6"/>
          <p:cNvSpPr>
            <a:spLocks noGrp="1" noChangeArrowheads="1"/>
          </p:cNvSpPr>
          <p:nvPr>
            <p:ph type="sldNum" sz="quarter" idx="12"/>
          </p:nvPr>
        </p:nvSpPr>
        <p:spPr>
          <a:ln/>
        </p:spPr>
        <p:txBody>
          <a:bodyPr/>
          <a:lstStyle>
            <a:lvl1pPr>
              <a:defRPr/>
            </a:lvl1pPr>
          </a:lstStyle>
          <a:p>
            <a:pPr>
              <a:defRPr/>
            </a:pPr>
            <a:fld id="{CF71A757-4BB9-4430-9A91-DD98AB379461}" type="slidenum">
              <a:rPr lang="fr-FR"/>
              <a:pPr>
                <a:defRPr/>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1219200" y="4191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fr-FR" smtClean="0"/>
              <a:t>Cliquez et modifiez le titre</a:t>
            </a:r>
          </a:p>
        </p:txBody>
      </p:sp>
      <p:sp>
        <p:nvSpPr>
          <p:cNvPr id="2051" name="Rectangle 3"/>
          <p:cNvSpPr>
            <a:spLocks noGrp="1" noChangeArrowheads="1"/>
          </p:cNvSpPr>
          <p:nvPr>
            <p:ph type="body" idx="1"/>
          </p:nvPr>
        </p:nvSpPr>
        <p:spPr bwMode="auto">
          <a:xfrm>
            <a:off x="1219200" y="20447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2052" name="Rectangle 4"/>
          <p:cNvSpPr>
            <a:spLocks noGrp="1" noChangeArrowheads="1"/>
          </p:cNvSpPr>
          <p:nvPr>
            <p:ph type="dt" sz="half" idx="2"/>
          </p:nvPr>
        </p:nvSpPr>
        <p:spPr bwMode="auto">
          <a:xfrm>
            <a:off x="122555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latin typeface="Helvetica" charset="0"/>
              </a:defRPr>
            </a:lvl1pPr>
          </a:lstStyle>
          <a:p>
            <a:pPr>
              <a:defRPr/>
            </a:pPr>
            <a:endParaRPr lang="fr-FR"/>
          </a:p>
        </p:txBody>
      </p:sp>
      <p:sp>
        <p:nvSpPr>
          <p:cNvPr id="2053" name="Rectangle 5"/>
          <p:cNvSpPr>
            <a:spLocks noGrp="1" noChangeArrowheads="1"/>
          </p:cNvSpPr>
          <p:nvPr>
            <p:ph type="ftr" sz="quarter" idx="3"/>
          </p:nvPr>
        </p:nvSpPr>
        <p:spPr bwMode="auto">
          <a:xfrm>
            <a:off x="366395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latin typeface="Helvetica" charset="0"/>
              </a:defRPr>
            </a:lvl1pPr>
          </a:lstStyle>
          <a:p>
            <a:pPr>
              <a:defRPr/>
            </a:pPr>
            <a:endParaRPr lang="fr-FR"/>
          </a:p>
        </p:txBody>
      </p:sp>
      <p:sp>
        <p:nvSpPr>
          <p:cNvPr id="2054" name="Rectangle 6"/>
          <p:cNvSpPr>
            <a:spLocks noGrp="1" noChangeArrowheads="1"/>
          </p:cNvSpPr>
          <p:nvPr>
            <p:ph type="sldNum" sz="quarter" idx="4"/>
          </p:nvPr>
        </p:nvSpPr>
        <p:spPr bwMode="auto">
          <a:xfrm>
            <a:off x="709295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latin typeface="Helvetica" charset="0"/>
              </a:defRPr>
            </a:lvl1pPr>
          </a:lstStyle>
          <a:p>
            <a:pPr>
              <a:defRPr/>
            </a:pPr>
            <a:fld id="{C1B14CAB-DB16-4E4A-8B10-09E28626AC98}" type="slidenum">
              <a:rPr lang="fr-FR"/>
              <a:pPr>
                <a:defRPr/>
              </a:pPr>
              <a:t>‹N°›</a:t>
            </a:fld>
            <a:endParaRPr lang="fr-FR"/>
          </a:p>
        </p:txBody>
      </p:sp>
      <p:grpSp>
        <p:nvGrpSpPr>
          <p:cNvPr id="5127" name="Group 7"/>
          <p:cNvGrpSpPr>
            <a:grpSpLocks/>
          </p:cNvGrpSpPr>
          <p:nvPr/>
        </p:nvGrpSpPr>
        <p:grpSpPr bwMode="auto">
          <a:xfrm>
            <a:off x="152400" y="314325"/>
            <a:ext cx="847725" cy="6543675"/>
            <a:chOff x="96" y="198"/>
            <a:chExt cx="534" cy="4122"/>
          </a:xfrm>
        </p:grpSpPr>
        <p:sp>
          <p:nvSpPr>
            <p:cNvPr id="2056" name="AutoShape 8"/>
            <p:cNvSpPr>
              <a:spLocks noChangeArrowheads="1"/>
            </p:cNvSpPr>
            <p:nvPr/>
          </p:nvSpPr>
          <p:spPr bwMode="auto">
            <a:xfrm rot="5400000" flipH="1">
              <a:off x="82" y="1995"/>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2057" name="AutoShape 9"/>
            <p:cNvSpPr>
              <a:spLocks noChangeArrowheads="1"/>
            </p:cNvSpPr>
            <p:nvPr/>
          </p:nvSpPr>
          <p:spPr bwMode="auto">
            <a:xfrm rot="5400000" flipH="1">
              <a:off x="82" y="2589"/>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2058" name="AutoShape 10"/>
            <p:cNvSpPr>
              <a:spLocks noChangeArrowheads="1"/>
            </p:cNvSpPr>
            <p:nvPr/>
          </p:nvSpPr>
          <p:spPr bwMode="auto">
            <a:xfrm rot="5400000" flipH="1">
              <a:off x="81" y="3181"/>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2059" name="AutoShape 11"/>
            <p:cNvSpPr>
              <a:spLocks noChangeArrowheads="1"/>
            </p:cNvSpPr>
            <p:nvPr/>
          </p:nvSpPr>
          <p:spPr bwMode="auto">
            <a:xfrm rot="5400000" flipH="1">
              <a:off x="83" y="3777"/>
              <a:ext cx="558" cy="533"/>
            </a:xfrm>
            <a:prstGeom prst="parallelogram">
              <a:avLst>
                <a:gd name="adj" fmla="val 55437"/>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2060" name="AutoShape 12"/>
            <p:cNvSpPr>
              <a:spLocks noChangeArrowheads="1"/>
            </p:cNvSpPr>
            <p:nvPr/>
          </p:nvSpPr>
          <p:spPr bwMode="auto">
            <a:xfrm rot="5400000" flipH="1">
              <a:off x="82" y="213"/>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2061" name="AutoShape 13"/>
            <p:cNvSpPr>
              <a:spLocks noChangeArrowheads="1"/>
            </p:cNvSpPr>
            <p:nvPr/>
          </p:nvSpPr>
          <p:spPr bwMode="auto">
            <a:xfrm rot="5400000" flipH="1">
              <a:off x="81" y="803"/>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sp>
          <p:nvSpPr>
            <p:cNvPr id="2062" name="AutoShape 14"/>
            <p:cNvSpPr>
              <a:spLocks noChangeArrowheads="1"/>
            </p:cNvSpPr>
            <p:nvPr/>
          </p:nvSpPr>
          <p:spPr bwMode="auto">
            <a:xfrm rot="5400000" flipH="1">
              <a:off x="81" y="1399"/>
              <a:ext cx="564" cy="533"/>
            </a:xfrm>
            <a:prstGeom prst="parallelogram">
              <a:avLst>
                <a:gd name="adj" fmla="val 56034"/>
              </a:avLst>
            </a:prstGeom>
            <a:gradFill rotWithShape="0">
              <a:gsLst>
                <a:gs pos="0">
                  <a:schemeClr val="accent1"/>
                </a:gs>
                <a:gs pos="100000">
                  <a:schemeClr val="accent2"/>
                </a:gs>
              </a:gsLst>
              <a:lin ang="0" scaled="1"/>
            </a:gradFill>
            <a:ln w="9525">
              <a:noFill/>
              <a:miter lim="800000"/>
              <a:headEnd/>
              <a:tailEnd/>
            </a:ln>
            <a:effectLst/>
          </p:spPr>
          <p:txBody>
            <a:bodyPr wrap="none" anchor="ctr"/>
            <a:lstStyle/>
            <a:p>
              <a:pPr>
                <a:defRPr/>
              </a:pPr>
              <a:endParaRPr lang="fr-FR"/>
            </a:p>
          </p:txBody>
        </p:sp>
      </p:grpSp>
      <p:sp>
        <p:nvSpPr>
          <p:cNvPr id="2063" name="Rectangle 15"/>
          <p:cNvSpPr>
            <a:spLocks noChangeArrowheads="1"/>
          </p:cNvSpPr>
          <p:nvPr/>
        </p:nvSpPr>
        <p:spPr bwMode="auto">
          <a:xfrm>
            <a:off x="441325" y="0"/>
            <a:ext cx="276225" cy="6858000"/>
          </a:xfrm>
          <a:prstGeom prst="rect">
            <a:avLst/>
          </a:prstGeom>
          <a:gradFill rotWithShape="0">
            <a:gsLst>
              <a:gs pos="0">
                <a:schemeClr val="bg2"/>
              </a:gs>
              <a:gs pos="50000">
                <a:schemeClr val="folHlink"/>
              </a:gs>
              <a:gs pos="100000">
                <a:schemeClr val="bg2"/>
              </a:gs>
            </a:gsLst>
            <a:lin ang="0" scaled="1"/>
          </a:gradFill>
          <a:ln w="9525">
            <a:noFill/>
            <a:miter lim="800000"/>
            <a:headEnd/>
            <a:tailEnd/>
          </a:ln>
        </p:spPr>
        <p:txBody>
          <a:bodyPr wrap="none" anchor="ctr"/>
          <a:lstStyle/>
          <a:p>
            <a:pPr>
              <a:defRPr/>
            </a:pPr>
            <a:endParaRPr lang="fr-FR"/>
          </a:p>
        </p:txBody>
      </p:sp>
      <p:sp>
        <p:nvSpPr>
          <p:cNvPr id="2064" name="AutoShape 16"/>
          <p:cNvSpPr>
            <a:spLocks noChangeArrowheads="1"/>
          </p:cNvSpPr>
          <p:nvPr/>
        </p:nvSpPr>
        <p:spPr bwMode="auto">
          <a:xfrm flipH="1">
            <a:off x="547688" y="1703388"/>
            <a:ext cx="8596312" cy="254000"/>
          </a:xfrm>
          <a:prstGeom prst="homePlate">
            <a:avLst>
              <a:gd name="adj" fmla="val 58913"/>
            </a:avLst>
          </a:prstGeom>
          <a:gradFill rotWithShape="0">
            <a:gsLst>
              <a:gs pos="0">
                <a:schemeClr val="bg2"/>
              </a:gs>
              <a:gs pos="50000">
                <a:schemeClr val="folHlink"/>
              </a:gs>
              <a:gs pos="100000">
                <a:schemeClr val="bg2"/>
              </a:gs>
            </a:gsLst>
            <a:lin ang="5400000" scaled="1"/>
          </a:gradFill>
          <a:ln w="9525">
            <a:noFill/>
            <a:miter lim="800000"/>
            <a:headEnd/>
            <a:tailEnd/>
          </a:ln>
          <a:effectLst/>
        </p:spPr>
        <p:txBody>
          <a:bodyPr wrap="none" anchor="ctr"/>
          <a:lstStyle/>
          <a:p>
            <a:pPr>
              <a:defRPr/>
            </a:pPr>
            <a:endParaRPr lang="fr-FR"/>
          </a:p>
        </p:txBody>
      </p:sp>
      <p:sp>
        <p:nvSpPr>
          <p:cNvPr id="2065" name="Oval 17"/>
          <p:cNvSpPr>
            <a:spLocks noChangeArrowheads="1"/>
          </p:cNvSpPr>
          <p:nvPr/>
        </p:nvSpPr>
        <p:spPr bwMode="auto">
          <a:xfrm>
            <a:off x="460375" y="1706563"/>
            <a:ext cx="295275" cy="274637"/>
          </a:xfrm>
          <a:prstGeom prst="ellipse">
            <a:avLst/>
          </a:prstGeom>
          <a:gradFill rotWithShape="0">
            <a:gsLst>
              <a:gs pos="0">
                <a:srgbClr val="FEFFFF"/>
              </a:gs>
              <a:gs pos="100000">
                <a:schemeClr val="folHlink"/>
              </a:gs>
            </a:gsLst>
            <a:path path="shape">
              <a:fillToRect l="50000" t="50000" r="50000" b="50000"/>
            </a:path>
          </a:gradFill>
          <a:ln w="9525">
            <a:noFill/>
            <a:round/>
            <a:headEnd/>
            <a:tailEnd/>
          </a:ln>
        </p:spPr>
        <p:txBody>
          <a:bodyPr wrap="none" anchor="ctr"/>
          <a:lstStyle/>
          <a:p>
            <a:pPr>
              <a:defRPr/>
            </a:pPr>
            <a:endParaRPr lang="fr-FR"/>
          </a:p>
        </p:txBody>
      </p:sp>
      <p:sp>
        <p:nvSpPr>
          <p:cNvPr id="2066" name="Rectangle 18"/>
          <p:cNvSpPr>
            <a:spLocks noChangeArrowheads="1"/>
          </p:cNvSpPr>
          <p:nvPr/>
        </p:nvSpPr>
        <p:spPr bwMode="auto">
          <a:xfrm>
            <a:off x="463550" y="1912938"/>
            <a:ext cx="190500" cy="4678362"/>
          </a:xfrm>
          <a:prstGeom prst="rect">
            <a:avLst/>
          </a:prstGeom>
          <a:noFill/>
          <a:ln w="9525">
            <a:noFill/>
            <a:miter lim="800000"/>
            <a:headEnd/>
            <a:tailEnd/>
          </a:ln>
        </p:spPr>
        <p:txBody>
          <a:bodyPr wrap="none" anchor="ctr"/>
          <a:lstStyle/>
          <a:p>
            <a:pPr>
              <a:defRPr/>
            </a:pPr>
            <a:endParaRPr lang="fr-FR"/>
          </a:p>
        </p:txBody>
      </p:sp>
      <p:sp>
        <p:nvSpPr>
          <p:cNvPr id="2067" name="Oval 19"/>
          <p:cNvSpPr>
            <a:spLocks noChangeArrowheads="1"/>
          </p:cNvSpPr>
          <p:nvPr/>
        </p:nvSpPr>
        <p:spPr bwMode="auto">
          <a:xfrm>
            <a:off x="9209088" y="1676400"/>
            <a:ext cx="304800" cy="274638"/>
          </a:xfrm>
          <a:prstGeom prst="ellipse">
            <a:avLst/>
          </a:prstGeom>
          <a:gradFill rotWithShape="0">
            <a:gsLst>
              <a:gs pos="0">
                <a:srgbClr val="FEFFFF"/>
              </a:gs>
              <a:gs pos="100000">
                <a:schemeClr val="folHlink"/>
              </a:gs>
            </a:gsLst>
            <a:path path="shape">
              <a:fillToRect l="50000" t="50000" r="50000" b="50000"/>
            </a:path>
          </a:gradFill>
          <a:ln w="9525">
            <a:noFill/>
            <a:round/>
            <a:headEnd/>
            <a:tailEnd/>
          </a:ln>
        </p:spPr>
        <p:txBody>
          <a:bodyPr wrap="none" anchor="ctr"/>
          <a:lstStyle/>
          <a:p>
            <a:pPr>
              <a:defRPr/>
            </a:pPr>
            <a:endParaRPr lang="fr-FR"/>
          </a:p>
        </p:txBody>
      </p:sp>
      <p:sp>
        <p:nvSpPr>
          <p:cNvPr id="2068" name="Rectangle 20"/>
          <p:cNvSpPr>
            <a:spLocks noChangeArrowheads="1"/>
          </p:cNvSpPr>
          <p:nvPr/>
        </p:nvSpPr>
        <p:spPr bwMode="auto">
          <a:xfrm>
            <a:off x="457200" y="1739900"/>
            <a:ext cx="8751888" cy="190500"/>
          </a:xfrm>
          <a:prstGeom prst="rect">
            <a:avLst/>
          </a:prstGeom>
          <a:noFill/>
          <a:ln w="9525">
            <a:noFill/>
            <a:miter lim="800000"/>
            <a:headEnd/>
            <a:tailEnd/>
          </a:ln>
        </p:spPr>
        <p:txBody>
          <a:bodyPr wrap="none" anchor="ctr"/>
          <a:lstStyle/>
          <a:p>
            <a:pPr>
              <a:defRPr/>
            </a:pPr>
            <a:endParaRPr lang="fr-FR"/>
          </a:p>
        </p:txBody>
      </p:sp>
      <p:grpSp>
        <p:nvGrpSpPr>
          <p:cNvPr id="5134" name="Group 21"/>
          <p:cNvGrpSpPr>
            <a:grpSpLocks/>
          </p:cNvGrpSpPr>
          <p:nvPr/>
        </p:nvGrpSpPr>
        <p:grpSpPr bwMode="auto">
          <a:xfrm>
            <a:off x="150813" y="0"/>
            <a:ext cx="849312" cy="6858000"/>
            <a:chOff x="95" y="0"/>
            <a:chExt cx="535" cy="4320"/>
          </a:xfrm>
        </p:grpSpPr>
        <p:sp>
          <p:nvSpPr>
            <p:cNvPr id="2070" name="AutoShape 22"/>
            <p:cNvSpPr>
              <a:spLocks noChangeArrowheads="1"/>
            </p:cNvSpPr>
            <p:nvPr/>
          </p:nvSpPr>
          <p:spPr bwMode="auto">
            <a:xfrm rot="-5400000">
              <a:off x="82" y="2291"/>
              <a:ext cx="564" cy="533"/>
            </a:xfrm>
            <a:prstGeom prst="parallelogram">
              <a:avLst>
                <a:gd name="adj" fmla="val 56034"/>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071" name="AutoShape 23"/>
            <p:cNvSpPr>
              <a:spLocks noChangeArrowheads="1"/>
            </p:cNvSpPr>
            <p:nvPr/>
          </p:nvSpPr>
          <p:spPr bwMode="auto">
            <a:xfrm rot="-5400000">
              <a:off x="81" y="2886"/>
              <a:ext cx="565" cy="533"/>
            </a:xfrm>
            <a:prstGeom prst="parallelogram">
              <a:avLst>
                <a:gd name="adj" fmla="val 56133"/>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072" name="AutoShape 24"/>
            <p:cNvSpPr>
              <a:spLocks noChangeArrowheads="1"/>
            </p:cNvSpPr>
            <p:nvPr/>
          </p:nvSpPr>
          <p:spPr bwMode="auto">
            <a:xfrm rot="-5400000">
              <a:off x="81" y="3479"/>
              <a:ext cx="564" cy="533"/>
            </a:xfrm>
            <a:prstGeom prst="parallelogram">
              <a:avLst>
                <a:gd name="adj" fmla="val 56034"/>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073" name="AutoShape 25"/>
            <p:cNvSpPr>
              <a:spLocks noChangeArrowheads="1"/>
            </p:cNvSpPr>
            <p:nvPr/>
          </p:nvSpPr>
          <p:spPr bwMode="auto">
            <a:xfrm rot="-5400000">
              <a:off x="81" y="508"/>
              <a:ext cx="565" cy="533"/>
            </a:xfrm>
            <a:prstGeom prst="parallelogram">
              <a:avLst>
                <a:gd name="adj" fmla="val 56133"/>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074" name="AutoShape 26"/>
            <p:cNvSpPr>
              <a:spLocks noChangeArrowheads="1"/>
            </p:cNvSpPr>
            <p:nvPr/>
          </p:nvSpPr>
          <p:spPr bwMode="auto">
            <a:xfrm rot="-5400000">
              <a:off x="81" y="1101"/>
              <a:ext cx="564" cy="533"/>
            </a:xfrm>
            <a:prstGeom prst="parallelogram">
              <a:avLst>
                <a:gd name="adj" fmla="val 56034"/>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075" name="AutoShape 27"/>
            <p:cNvSpPr>
              <a:spLocks noChangeArrowheads="1"/>
            </p:cNvSpPr>
            <p:nvPr/>
          </p:nvSpPr>
          <p:spPr bwMode="auto">
            <a:xfrm rot="-5400000">
              <a:off x="81" y="1697"/>
              <a:ext cx="564" cy="533"/>
            </a:xfrm>
            <a:prstGeom prst="parallelogram">
              <a:avLst>
                <a:gd name="adj" fmla="val 56034"/>
              </a:avLst>
            </a:prstGeom>
            <a:gradFill rotWithShape="0">
              <a:gsLst>
                <a:gs pos="0">
                  <a:schemeClr val="accent2"/>
                </a:gs>
                <a:gs pos="100000">
                  <a:schemeClr val="accent1"/>
                </a:gs>
              </a:gsLst>
              <a:lin ang="0" scaled="1"/>
            </a:gradFill>
            <a:ln w="9525">
              <a:noFill/>
              <a:miter lim="800000"/>
              <a:headEnd/>
              <a:tailEnd/>
            </a:ln>
            <a:effectLst/>
          </p:spPr>
          <p:txBody>
            <a:bodyPr wrap="none" anchor="ctr"/>
            <a:lstStyle/>
            <a:p>
              <a:pPr>
                <a:defRPr/>
              </a:pPr>
              <a:endParaRPr lang="fr-FR"/>
            </a:p>
          </p:txBody>
        </p:sp>
        <p:sp>
          <p:nvSpPr>
            <p:cNvPr id="2076" name="Freeform 28"/>
            <p:cNvSpPr>
              <a:spLocks/>
            </p:cNvSpPr>
            <p:nvPr/>
          </p:nvSpPr>
          <p:spPr bwMode="auto">
            <a:xfrm>
              <a:off x="98" y="0"/>
              <a:ext cx="532" cy="465"/>
            </a:xfrm>
            <a:custGeom>
              <a:avLst/>
              <a:gdLst/>
              <a:ahLst/>
              <a:cxnLst>
                <a:cxn ang="0">
                  <a:pos x="1" y="0"/>
                </a:cxn>
                <a:cxn ang="0">
                  <a:pos x="0" y="166"/>
                </a:cxn>
                <a:cxn ang="0">
                  <a:pos x="532" y="465"/>
                </a:cxn>
                <a:cxn ang="0">
                  <a:pos x="532" y="201"/>
                </a:cxn>
                <a:cxn ang="0">
                  <a:pos x="172" y="0"/>
                </a:cxn>
                <a:cxn ang="0">
                  <a:pos x="1" y="0"/>
                </a:cxn>
              </a:cxnLst>
              <a:rect l="0" t="0" r="r" b="b"/>
              <a:pathLst>
                <a:path w="532" h="465">
                  <a:moveTo>
                    <a:pt x="1" y="0"/>
                  </a:moveTo>
                  <a:lnTo>
                    <a:pt x="0" y="166"/>
                  </a:lnTo>
                  <a:lnTo>
                    <a:pt x="532" y="465"/>
                  </a:lnTo>
                  <a:lnTo>
                    <a:pt x="532" y="201"/>
                  </a:lnTo>
                  <a:lnTo>
                    <a:pt x="172" y="0"/>
                  </a:lnTo>
                  <a:lnTo>
                    <a:pt x="1" y="0"/>
                  </a:lnTo>
                  <a:close/>
                </a:path>
              </a:pathLst>
            </a:custGeom>
            <a:gradFill rotWithShape="0">
              <a:gsLst>
                <a:gs pos="0">
                  <a:schemeClr val="accent2"/>
                </a:gs>
                <a:gs pos="100000">
                  <a:schemeClr val="accent1"/>
                </a:gs>
              </a:gsLst>
              <a:lin ang="0" scaled="1"/>
            </a:gradFill>
            <a:ln w="9525" cap="flat" cmpd="sng">
              <a:noFill/>
              <a:prstDash val="solid"/>
              <a:miter lim="800000"/>
              <a:headEnd/>
              <a:tailEnd/>
            </a:ln>
            <a:effectLst/>
          </p:spPr>
          <p:txBody>
            <a:bodyPr wrap="none" anchor="ctr"/>
            <a:lstStyle/>
            <a:p>
              <a:pPr>
                <a:defRPr/>
              </a:pPr>
              <a:endParaRPr lang="fr-FR"/>
            </a:p>
          </p:txBody>
        </p:sp>
        <p:sp>
          <p:nvSpPr>
            <p:cNvPr id="2077" name="Freeform 29"/>
            <p:cNvSpPr>
              <a:spLocks/>
            </p:cNvSpPr>
            <p:nvPr/>
          </p:nvSpPr>
          <p:spPr bwMode="auto">
            <a:xfrm>
              <a:off x="95" y="4060"/>
              <a:ext cx="457" cy="260"/>
            </a:xfrm>
            <a:custGeom>
              <a:avLst/>
              <a:gdLst/>
              <a:ahLst/>
              <a:cxnLst>
                <a:cxn ang="0">
                  <a:pos x="457" y="260"/>
                </a:cxn>
                <a:cxn ang="0">
                  <a:pos x="1" y="0"/>
                </a:cxn>
                <a:cxn ang="0">
                  <a:pos x="0" y="264"/>
                </a:cxn>
                <a:cxn ang="0">
                  <a:pos x="457" y="260"/>
                </a:cxn>
              </a:cxnLst>
              <a:rect l="0" t="0" r="r" b="b"/>
              <a:pathLst>
                <a:path w="457" h="264">
                  <a:moveTo>
                    <a:pt x="457" y="260"/>
                  </a:moveTo>
                  <a:lnTo>
                    <a:pt x="1" y="0"/>
                  </a:lnTo>
                  <a:lnTo>
                    <a:pt x="0" y="264"/>
                  </a:lnTo>
                  <a:lnTo>
                    <a:pt x="457" y="260"/>
                  </a:lnTo>
                  <a:close/>
                </a:path>
              </a:pathLst>
            </a:custGeom>
            <a:gradFill rotWithShape="0">
              <a:gsLst>
                <a:gs pos="0">
                  <a:schemeClr val="accent2"/>
                </a:gs>
                <a:gs pos="100000">
                  <a:schemeClr val="accent1"/>
                </a:gs>
              </a:gsLst>
              <a:lin ang="0" scaled="1"/>
            </a:gradFill>
            <a:ln w="9525" cap="flat" cmpd="sng">
              <a:noFill/>
              <a:prstDash val="solid"/>
              <a:miter lim="800000"/>
              <a:headEnd/>
              <a:tailEnd/>
            </a:ln>
            <a:effectLst/>
          </p:spPr>
          <p:txBody>
            <a:bodyPr wrap="none" anchor="ctr"/>
            <a:lstStyle/>
            <a:p>
              <a:pPr>
                <a:defRPr/>
              </a:pPr>
              <a:endParaRPr lang="fr-FR"/>
            </a:p>
          </p:txBody>
        </p:sp>
      </p:grpSp>
    </p:spTree>
  </p:cSld>
  <p:clrMap bg1="dk2" tx1="lt1" bg2="dk1" tx2="lt2" accent1="accent1" accent2="accent2" accent3="accent3" accent4="accent4" accent5="accent5" accent6="accent6" hlink="hlink" folHlink="folHlink"/>
  <p:sldLayoutIdLst>
    <p:sldLayoutId id="2147483704"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2065"/>
                                        </p:tgtEl>
                                        <p:attrNameLst>
                                          <p:attrName>style.visibility</p:attrName>
                                        </p:attrNameLst>
                                      </p:cBhvr>
                                      <p:to>
                                        <p:strVal val="visible"/>
                                      </p:to>
                                    </p:set>
                                    <p:anim calcmode="lin" valueType="num">
                                      <p:cBhvr additive="base">
                                        <p:cTn id="7" dur="500" fill="hold"/>
                                        <p:tgtEl>
                                          <p:spTgt spid="2065"/>
                                        </p:tgtEl>
                                        <p:attrNameLst>
                                          <p:attrName>ppt_x</p:attrName>
                                        </p:attrNameLst>
                                      </p:cBhvr>
                                      <p:tavLst>
                                        <p:tav tm="0">
                                          <p:val>
                                            <p:strVal val="#ppt_x"/>
                                          </p:val>
                                        </p:tav>
                                        <p:tav tm="100000">
                                          <p:val>
                                            <p:strVal val="#ppt_x"/>
                                          </p:val>
                                        </p:tav>
                                      </p:tavLst>
                                    </p:anim>
                                    <p:anim calcmode="lin" valueType="num">
                                      <p:cBhvr additive="base">
                                        <p:cTn id="8" dur="500" fill="hold"/>
                                        <p:tgtEl>
                                          <p:spTgt spid="2065"/>
                                        </p:tgtEl>
                                        <p:attrNameLst>
                                          <p:attrName>ppt_y</p:attrName>
                                        </p:attrNameLst>
                                      </p:cBhvr>
                                      <p:tavLst>
                                        <p:tav tm="0">
                                          <p:val>
                                            <p:strVal val="1+#ppt_h/2"/>
                                          </p:val>
                                        </p:tav>
                                        <p:tav tm="100000">
                                          <p:val>
                                            <p:strVal val="#ppt_y"/>
                                          </p:val>
                                        </p:tav>
                                      </p:tavLst>
                                    </p:anim>
                                  </p:childTnLst>
                                  <p:subTnLst>
                                    <p:set>
                                      <p:cBhvr override="childStyle">
                                        <p:cTn dur="1" fill="hold" display="0" masterRel="sameClick" afterEffect="1">
                                          <p:stCondLst>
                                            <p:cond evt="end" delay="0">
                                              <p:tn val="5"/>
                                            </p:cond>
                                          </p:stCondLst>
                                        </p:cTn>
                                        <p:tgtEl>
                                          <p:spTgt spid="2065"/>
                                        </p:tgtEl>
                                        <p:attrNameLst>
                                          <p:attrName>style.visibility</p:attrName>
                                        </p:attrNameLst>
                                      </p:cBhvr>
                                      <p:to>
                                        <p:strVal val="hidden"/>
                                      </p:to>
                                    </p:set>
                                  </p:sub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2067"/>
                                        </p:tgtEl>
                                        <p:attrNameLst>
                                          <p:attrName>style.visibility</p:attrName>
                                        </p:attrNameLst>
                                      </p:cBhvr>
                                      <p:to>
                                        <p:strVal val="visible"/>
                                      </p:to>
                                    </p:set>
                                    <p:anim calcmode="lin" valueType="num">
                                      <p:cBhvr additive="base">
                                        <p:cTn id="12" dur="500" fill="hold"/>
                                        <p:tgtEl>
                                          <p:spTgt spid="2067"/>
                                        </p:tgtEl>
                                        <p:attrNameLst>
                                          <p:attrName>ppt_x</p:attrName>
                                        </p:attrNameLst>
                                      </p:cBhvr>
                                      <p:tavLst>
                                        <p:tav tm="0">
                                          <p:val>
                                            <p:strVal val="0-#ppt_w/2"/>
                                          </p:val>
                                        </p:tav>
                                        <p:tav tm="100000">
                                          <p:val>
                                            <p:strVal val="#ppt_x"/>
                                          </p:val>
                                        </p:tav>
                                      </p:tavLst>
                                    </p:anim>
                                    <p:anim calcmode="lin" valueType="num">
                                      <p:cBhvr additive="base">
                                        <p:cTn id="13" dur="500" fill="hold"/>
                                        <p:tgtEl>
                                          <p:spTgt spid="206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5" grpId="0" animBg="1"/>
      <p:bldP spid="2067" grpId="0" animBg="1"/>
    </p:bldLst>
  </p:timing>
  <p:txStyles>
    <p:titleStyle>
      <a:lvl1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Impact" pitchFamily="34" charset="0"/>
        </a:defRPr>
      </a:lvl2pPr>
      <a:lvl3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Impact" pitchFamily="34" charset="0"/>
        </a:defRPr>
      </a:lvl3pPr>
      <a:lvl4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Impact" pitchFamily="34" charset="0"/>
        </a:defRPr>
      </a:lvl4pPr>
      <a:lvl5pPr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Impact" pitchFamily="34" charset="0"/>
        </a:defRPr>
      </a:lvl5pPr>
      <a:lvl6pPr marL="4572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Impact" pitchFamily="34" charset="0"/>
        </a:defRPr>
      </a:lvl6pPr>
      <a:lvl7pPr marL="9144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Impact" pitchFamily="34" charset="0"/>
        </a:defRPr>
      </a:lvl7pPr>
      <a:lvl8pPr marL="13716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Impact" pitchFamily="34" charset="0"/>
        </a:defRPr>
      </a:lvl8pPr>
      <a:lvl9pPr marL="1828800" algn="l" rtl="0" eaLnBrk="0" fontAlgn="base" hangingPunct="0">
        <a:spcBef>
          <a:spcPct val="0"/>
        </a:spcBef>
        <a:spcAft>
          <a:spcPct val="0"/>
        </a:spcAft>
        <a:defRPr kumimoji="1" sz="4400">
          <a:solidFill>
            <a:schemeClr val="tx2"/>
          </a:solidFill>
          <a:effectLst>
            <a:outerShdw blurRad="38100" dist="38100" dir="2700000" algn="tl">
              <a:srgbClr val="000000"/>
            </a:outerShdw>
          </a:effectLst>
          <a:latin typeface="Impact" pitchFamily="34" charset="0"/>
        </a:defRPr>
      </a:lvl9pPr>
    </p:titleStyle>
    <p:bodyStyle>
      <a:lvl1pPr marL="342900" indent="-342900" algn="l" rtl="0" eaLnBrk="0" fontAlgn="base" hangingPunct="0">
        <a:spcBef>
          <a:spcPct val="20000"/>
        </a:spcBef>
        <a:spcAft>
          <a:spcPct val="0"/>
        </a:spcAft>
        <a:buClr>
          <a:schemeClr val="accent1"/>
        </a:buClr>
        <a:buSzPct val="75000"/>
        <a:buFont typeface="Monotype Sorts" charset="2"/>
        <a:buChar char="b"/>
        <a:defRPr kumimoji="1" sz="3200">
          <a:solidFill>
            <a:schemeClr val="tx1"/>
          </a:solidFill>
          <a:effectLst>
            <a:outerShdw blurRad="38100" dist="38100" dir="2700000" algn="tl">
              <a:srgbClr val="000000"/>
            </a:outerShdw>
          </a:effectLst>
          <a:latin typeface="+mn-lt"/>
          <a:ea typeface="+mn-ea"/>
          <a:cs typeface="+mn-cs"/>
        </a:defRPr>
      </a:lvl1pPr>
      <a:lvl2pPr marL="742950" indent="-285750" algn="l" rtl="0" eaLnBrk="0" fontAlgn="base" hangingPunct="0">
        <a:spcBef>
          <a:spcPct val="20000"/>
        </a:spcBef>
        <a:spcAft>
          <a:spcPct val="0"/>
        </a:spcAft>
        <a:buClr>
          <a:schemeClr val="accent2"/>
        </a:buClr>
        <a:buChar char="•"/>
        <a:defRPr kumimoji="1" sz="2800">
          <a:solidFill>
            <a:schemeClr val="tx1"/>
          </a:solidFill>
          <a:effectLst>
            <a:outerShdw blurRad="38100" dist="38100" dir="2700000" algn="tl">
              <a:srgbClr val="000000"/>
            </a:outerShdw>
          </a:effectLst>
          <a:latin typeface="+mn-lt"/>
        </a:defRPr>
      </a:lvl2pPr>
      <a:lvl3pPr marL="1143000" indent="-228600" algn="l" rtl="0" eaLnBrk="0" fontAlgn="base" hangingPunct="0">
        <a:spcBef>
          <a:spcPct val="20000"/>
        </a:spcBef>
        <a:spcAft>
          <a:spcPct val="0"/>
        </a:spcAft>
        <a:buChar char="–"/>
        <a:defRPr kumimoji="1" sz="2400">
          <a:solidFill>
            <a:schemeClr val="tx1"/>
          </a:solidFill>
          <a:effectLst>
            <a:outerShdw blurRad="38100" dist="38100" dir="2700000" algn="tl">
              <a:srgbClr val="000000"/>
            </a:outerShdw>
          </a:effectLst>
          <a:latin typeface="+mn-lt"/>
        </a:defRPr>
      </a:lvl3pPr>
      <a:lvl4pPr marL="1600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4pPr>
      <a:lvl5pPr marL="20574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5pPr>
      <a:lvl6pPr marL="25146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6pPr>
      <a:lvl7pPr marL="29718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7pPr>
      <a:lvl8pPr marL="34290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8pPr>
      <a:lvl9pPr marL="3886200" indent="-228600" algn="l" rtl="0" eaLnBrk="0" fontAlgn="base" hangingPunct="0">
        <a:spcBef>
          <a:spcPct val="20000"/>
        </a:spcBef>
        <a:spcAft>
          <a:spcPct val="0"/>
        </a:spcAft>
        <a:buChar char="»"/>
        <a:defRPr kumimoji="1" sz="2000">
          <a:solidFill>
            <a:schemeClr val="tx1"/>
          </a:solidFill>
          <a:effectLst>
            <a:outerShdw blurRad="38100" dist="38100" dir="2700000" algn="tl">
              <a:srgbClr val="000000"/>
            </a:outerShdw>
          </a:effectLst>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2.xml"/></Relationships>
</file>

<file path=ppt/slides/_rels/slide4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4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9.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s>
</file>

<file path=ppt/slides/_rels/slide5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12.jpeg"/><Relationship Id="rId1" Type="http://schemas.openxmlformats.org/officeDocument/2006/relationships/slideLayout" Target="../slideLayouts/slideLayout13.xml"/><Relationship Id="rId4" Type="http://schemas.openxmlformats.org/officeDocument/2006/relationships/image" Target="../media/image13.jpeg"/></Relationships>
</file>

<file path=ppt/slides/_rels/slide5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hyperlink" Target="http://www.pharmaciedemeneac.fr/dossier/materielmedical/souleve.jpg" TargetMode="Externa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hyperlink" Target="http://www.sofamed.com/images/coussin_bouee_gonflable.jpg" TargetMode="External"/><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hyperlink" Target="http://www.equipmedical.com/files/produits/2138-1123052.jpg" TargetMode="Externa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66.png"/><Relationship Id="rId7" Type="http://schemas.openxmlformats.org/officeDocument/2006/relationships/image" Target="../media/image70.jpeg"/><Relationship Id="rId2" Type="http://schemas.openxmlformats.org/officeDocument/2006/relationships/image" Target="../media/image65.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png"/><Relationship Id="rId4" Type="http://schemas.openxmlformats.org/officeDocument/2006/relationships/image" Target="../media/image67.png"/></Relationships>
</file>

<file path=ppt/slides/_rels/slide8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89.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7.xml"/><Relationship Id="rId5" Type="http://schemas.openxmlformats.org/officeDocument/2006/relationships/image" Target="../media/image81.png"/><Relationship Id="rId4" Type="http://schemas.openxmlformats.org/officeDocument/2006/relationships/image" Target="../media/image80.jpeg"/></Relationships>
</file>

<file path=ppt/slides/_rels/slide9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7.xml"/><Relationship Id="rId1" Type="http://schemas.openxmlformats.org/officeDocument/2006/relationships/vmlDrawing" Target="../drawings/vmlDrawing3.vml"/><Relationship Id="rId5" Type="http://schemas.openxmlformats.org/officeDocument/2006/relationships/image" Target="../media/image84.png"/><Relationship Id="rId4" Type="http://schemas.openxmlformats.org/officeDocument/2006/relationships/oleObject" Target="../embeddings/oleObject4.bin"/></Relationships>
</file>

<file path=ppt/slides/_rels/slide9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94.xml.rels><?xml version="1.0" encoding="UTF-8" standalone="yes"?>
<Relationships xmlns="http://schemas.openxmlformats.org/package/2006/relationships"><Relationship Id="rId3" Type="http://schemas.openxmlformats.org/officeDocument/2006/relationships/image" Target="http://www.nesbitevans.com/altproductftp/fr/pac/peadiatric/images/pump.jpg" TargetMode="External"/><Relationship Id="rId2" Type="http://schemas.openxmlformats.org/officeDocument/2006/relationships/image" Target="../media/image88.jpeg"/><Relationship Id="rId1" Type="http://schemas.openxmlformats.org/officeDocument/2006/relationships/slideLayout" Target="../slideLayouts/slideLayout7.xml"/><Relationship Id="rId4" Type="http://schemas.openxmlformats.org/officeDocument/2006/relationships/image" Target="../media/image89.jpeg"/></Relationships>
</file>

<file path=ppt/slides/_rels/slide9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jpe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5" Type="http://schemas.openxmlformats.org/officeDocument/2006/relationships/image" Target="../media/image96.jpeg"/><Relationship Id="rId4" Type="http://schemas.openxmlformats.org/officeDocument/2006/relationships/image" Target="../media/image95.png"/></Relationships>
</file>

<file path=ppt/slides/_rels/slide9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slideLayout" Target="../slideLayouts/slideLayout7.xml"/><Relationship Id="rId1" Type="http://schemas.openxmlformats.org/officeDocument/2006/relationships/vmlDrawing" Target="../drawings/vmlDrawing4.vml"/><Relationship Id="rId5" Type="http://schemas.openxmlformats.org/officeDocument/2006/relationships/oleObject" Target="../embeddings/oleObject5.bin"/><Relationship Id="rId4" Type="http://schemas.openxmlformats.org/officeDocument/2006/relationships/image" Target="../media/image9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1295400" y="620713"/>
            <a:ext cx="7772400" cy="5329237"/>
          </a:xfrm>
        </p:spPr>
        <p:txBody>
          <a:bodyPr/>
          <a:lstStyle/>
          <a:p>
            <a:pPr>
              <a:defRPr/>
            </a:pPr>
            <a:r>
              <a:rPr lang="fr-FR" dirty="0" smtClean="0"/>
              <a:t>ESCARRES</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
            </a:r>
            <a:br>
              <a:rPr lang="fr-FR" dirty="0" smtClean="0"/>
            </a:br>
            <a:r>
              <a:rPr lang="fr-FR" dirty="0" smtClean="0"/>
              <a:t>PHYSIOLOGIE, FACTEURS DE RISQUE ET PRÉVENTION</a:t>
            </a:r>
          </a:p>
        </p:txBody>
      </p:sp>
      <p:sp>
        <p:nvSpPr>
          <p:cNvPr id="4" name="Sous-titre 3"/>
          <p:cNvSpPr>
            <a:spLocks noGrp="1"/>
          </p:cNvSpPr>
          <p:nvPr>
            <p:ph type="subTitle" idx="1"/>
          </p:nvPr>
        </p:nvSpPr>
        <p:spPr>
          <a:xfrm>
            <a:off x="1371600" y="4005263"/>
            <a:ext cx="6400800" cy="1633537"/>
          </a:xfrm>
        </p:spPr>
        <p:txBody>
          <a:bodyPr/>
          <a:lstStyle/>
          <a:p>
            <a:pPr>
              <a:defRPr/>
            </a:pPr>
            <a:endParaRPr lang="fr-FR" dirty="0"/>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fr-FR" smtClean="0">
                <a:effectLst/>
              </a:rPr>
              <a:t>Prévalence en USLD</a:t>
            </a:r>
          </a:p>
        </p:txBody>
      </p:sp>
      <p:sp>
        <p:nvSpPr>
          <p:cNvPr id="139267" name="Rectangle 3"/>
          <p:cNvSpPr>
            <a:spLocks noGrp="1" noChangeArrowheads="1"/>
          </p:cNvSpPr>
          <p:nvPr>
            <p:ph type="body" idx="1"/>
          </p:nvPr>
        </p:nvSpPr>
        <p:spPr/>
        <p:txBody>
          <a:bodyPr/>
          <a:lstStyle/>
          <a:p>
            <a:pPr>
              <a:defRPr/>
            </a:pPr>
            <a:r>
              <a:rPr lang="fr-FR" smtClean="0">
                <a:effectLst/>
              </a:rPr>
              <a:t>0 à 30%</a:t>
            </a:r>
          </a:p>
          <a:p>
            <a:pPr>
              <a:defRPr/>
            </a:pPr>
            <a:r>
              <a:rPr lang="fr-FR" smtClean="0">
                <a:effectLst/>
              </a:rPr>
              <a:t>Taux moyen 6 à 8 %</a:t>
            </a:r>
          </a:p>
          <a:p>
            <a:pPr>
              <a:defRPr/>
            </a:pPr>
            <a:r>
              <a:rPr lang="fr-FR" smtClean="0">
                <a:effectLst/>
              </a:rPr>
              <a:t>Escarres présentes à l ’admission : 17 à </a:t>
            </a:r>
          </a:p>
          <a:p>
            <a:pPr>
              <a:buFont typeface="Monotype Sorts" charset="2"/>
              <a:buNone/>
              <a:defRPr/>
            </a:pPr>
            <a:r>
              <a:rPr lang="fr-FR" smtClean="0">
                <a:effectLst/>
              </a:rPr>
              <a:t>	50 %</a:t>
            </a:r>
          </a:p>
          <a:p>
            <a:pPr>
              <a:defRPr/>
            </a:pPr>
            <a:r>
              <a:rPr lang="fr-FR" smtClean="0">
                <a:effectLst/>
              </a:rPr>
              <a:t>Moins de la moitié des escarres se constituent en SLD, </a:t>
            </a:r>
          </a:p>
          <a:p>
            <a:pPr lvl="1">
              <a:buFontTx/>
              <a:buNone/>
              <a:defRPr/>
            </a:pPr>
            <a:r>
              <a:rPr lang="fr-FR" smtClean="0">
                <a:effectLst/>
              </a:rPr>
              <a:t>les malades rentrent en SLD avec leur escarres</a:t>
            </a:r>
            <a:r>
              <a:rPr lang="fr-FR" smtClean="0"/>
              <a:t> ...</a:t>
            </a:r>
          </a:p>
        </p:txBody>
      </p:sp>
    </p:spTree>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altLang="fr-FR" sz="4400">
                <a:solidFill>
                  <a:schemeClr val="tx2"/>
                </a:solidFill>
              </a:rPr>
              <a:t>Éléments de la prévention</a:t>
            </a:r>
          </a:p>
        </p:txBody>
      </p:sp>
      <p:sp>
        <p:nvSpPr>
          <p:cNvPr id="104451"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altLang="fr-FR" sz="3200"/>
              <a:t>Surveiller régulièrement l ’état de la peau</a:t>
            </a:r>
          </a:p>
          <a:p>
            <a:pPr marL="742950" lvl="1" indent="-285750">
              <a:spcBef>
                <a:spcPct val="20000"/>
              </a:spcBef>
              <a:buClr>
                <a:schemeClr val="accent2"/>
              </a:buClr>
              <a:buFontTx/>
              <a:buChar char="•"/>
            </a:pPr>
            <a:r>
              <a:rPr kumimoji="1" lang="fr-FR" altLang="fr-FR" sz="2800"/>
              <a:t>Inspecter, palper</a:t>
            </a:r>
          </a:p>
          <a:p>
            <a:pPr marL="342900" indent="-342900">
              <a:spcBef>
                <a:spcPct val="20000"/>
              </a:spcBef>
              <a:buClr>
                <a:schemeClr val="accent1"/>
              </a:buClr>
              <a:buSzPct val="75000"/>
              <a:buFont typeface="Monotype Sorts" charset="2"/>
              <a:buChar char="b"/>
            </a:pPr>
            <a:r>
              <a:rPr kumimoji="1" lang="fr-FR" altLang="fr-FR" sz="3200"/>
              <a:t>Maintenir l ’hygiène et éviter la macération</a:t>
            </a:r>
            <a:endParaRPr kumimoji="1" lang="fr-FR" altLang="fr-FR" sz="3200" u="sng"/>
          </a:p>
          <a:p>
            <a:pPr marL="342900" indent="-342900">
              <a:spcBef>
                <a:spcPct val="20000"/>
              </a:spcBef>
              <a:buClr>
                <a:schemeClr val="accent1"/>
              </a:buClr>
              <a:buSzPct val="75000"/>
              <a:buFont typeface="Monotype Sorts" charset="2"/>
              <a:buChar char="b"/>
            </a:pPr>
            <a:r>
              <a:rPr kumimoji="1" lang="fr-FR" altLang="fr-FR" sz="3200"/>
              <a:t>Assurer l ’équilibre nutritionnel</a:t>
            </a:r>
          </a:p>
          <a:p>
            <a:pPr marL="342900" indent="-342900">
              <a:spcBef>
                <a:spcPct val="20000"/>
              </a:spcBef>
              <a:buClr>
                <a:schemeClr val="accent1"/>
              </a:buClr>
              <a:buSzPct val="75000"/>
              <a:buFont typeface="Monotype Sorts" charset="2"/>
              <a:buChar char="b"/>
            </a:pPr>
            <a:r>
              <a:rPr kumimoji="1" lang="fr-FR" altLang="fr-FR" sz="3200"/>
              <a:t>Traiter les facteurs de risque</a:t>
            </a:r>
          </a:p>
          <a:p>
            <a:pPr marL="342900" indent="-342900">
              <a:spcBef>
                <a:spcPct val="20000"/>
              </a:spcBef>
              <a:buClr>
                <a:schemeClr val="accent1"/>
              </a:buClr>
              <a:buSzPct val="75000"/>
              <a:buFont typeface="Monotype Sorts" charset="2"/>
              <a:buChar char="b"/>
            </a:pPr>
            <a:r>
              <a:rPr kumimoji="1" lang="fr-FR" altLang="fr-FR" sz="3200"/>
              <a:t>Favoriser la participation du patient et de son entourage	</a:t>
            </a:r>
          </a:p>
        </p:txBody>
      </p:sp>
    </p:spTree>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SOINS D HYGIENE</a:t>
            </a:r>
            <a:endParaRPr lang="fr-FR" dirty="0"/>
          </a:p>
        </p:txBody>
      </p:sp>
      <p:sp>
        <p:nvSpPr>
          <p:cNvPr id="3" name="Espace réservé du contenu 2"/>
          <p:cNvSpPr>
            <a:spLocks noGrp="1"/>
          </p:cNvSpPr>
          <p:nvPr>
            <p:ph idx="1"/>
          </p:nvPr>
        </p:nvSpPr>
        <p:spPr/>
        <p:txBody>
          <a:bodyPr/>
          <a:lstStyle/>
          <a:p>
            <a:r>
              <a:rPr lang="fr-FR" dirty="0" smtClean="0"/>
              <a:t>L’HYGIENE CORPORELLE PERMET DE MAINTENIR LE CORPS PROPRE EN ELIMINANT SUEUR, CELLULES MORTES,.. ET PROCURE UN BIEN ETRE</a:t>
            </a:r>
          </a:p>
          <a:p>
            <a:r>
              <a:rPr lang="fr-FR" dirty="0" smtClean="0"/>
              <a:t>DANS LE BUT QUE LA PEAU PUISSE JOUER SON </a:t>
            </a:r>
            <a:r>
              <a:rPr lang="fr-FR" dirty="0" err="1" smtClean="0"/>
              <a:t>RôLE</a:t>
            </a:r>
            <a:r>
              <a:rPr lang="fr-FR" dirty="0" smtClean="0"/>
              <a:t> DE </a:t>
            </a:r>
            <a:r>
              <a:rPr lang="fr-FR" dirty="0" smtClean="0">
                <a:solidFill>
                  <a:srgbClr val="00FF00"/>
                </a:solidFill>
              </a:rPr>
              <a:t>PROTECTION</a:t>
            </a:r>
            <a:r>
              <a:rPr lang="fr-FR" dirty="0" smtClean="0"/>
              <a:t> ET DE </a:t>
            </a:r>
            <a:r>
              <a:rPr lang="fr-FR" dirty="0" smtClean="0">
                <a:solidFill>
                  <a:srgbClr val="00FF00"/>
                </a:solidFill>
              </a:rPr>
              <a:t>SECRETION</a:t>
            </a:r>
          </a:p>
          <a:p>
            <a:r>
              <a:rPr lang="fr-FR" dirty="0" smtClean="0"/>
              <a:t>EVITER LA MACERATION ET L IRRITATION</a:t>
            </a:r>
            <a:endParaRPr lang="fr-FR" dirty="0"/>
          </a:p>
        </p:txBody>
      </p:sp>
    </p:spTree>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fr-FR" smtClean="0">
                <a:effectLst/>
              </a:rPr>
              <a:t>Maintenir l’hygiène cutanée</a:t>
            </a:r>
          </a:p>
        </p:txBody>
      </p:sp>
      <p:sp>
        <p:nvSpPr>
          <p:cNvPr id="105475" name="Rectangle 3"/>
          <p:cNvSpPr>
            <a:spLocks noGrp="1" noChangeArrowheads="1"/>
          </p:cNvSpPr>
          <p:nvPr>
            <p:ph type="body" idx="1"/>
          </p:nvPr>
        </p:nvSpPr>
        <p:spPr/>
        <p:txBody>
          <a:bodyPr/>
          <a:lstStyle/>
          <a:p>
            <a:r>
              <a:rPr lang="fr-FR" sz="2800" smtClean="0">
                <a:effectLst/>
              </a:rPr>
              <a:t>Laver : </a:t>
            </a:r>
          </a:p>
          <a:p>
            <a:pPr lvl="1"/>
            <a:r>
              <a:rPr lang="fr-FR" sz="2400" smtClean="0">
                <a:effectLst/>
              </a:rPr>
              <a:t>Avec des produits doux, non irritants</a:t>
            </a:r>
          </a:p>
          <a:p>
            <a:pPr lvl="1"/>
            <a:r>
              <a:rPr lang="fr-FR" sz="2400" smtClean="0">
                <a:effectLst/>
              </a:rPr>
              <a:t>Sans frotter</a:t>
            </a:r>
          </a:p>
          <a:p>
            <a:pPr lvl="1"/>
            <a:r>
              <a:rPr lang="fr-FR" sz="2400" smtClean="0">
                <a:effectLst/>
              </a:rPr>
              <a:t>Bien rincer et sécher</a:t>
            </a:r>
          </a:p>
          <a:p>
            <a:pPr lvl="1"/>
            <a:r>
              <a:rPr lang="fr-FR" sz="2400" smtClean="0">
                <a:effectLst/>
              </a:rPr>
              <a:t>Hydratation avec des émollients</a:t>
            </a:r>
          </a:p>
          <a:p>
            <a:r>
              <a:rPr lang="fr-FR" sz="2800" smtClean="0">
                <a:effectLst/>
              </a:rPr>
              <a:t>Chez le patient incontinent :</a:t>
            </a:r>
          </a:p>
          <a:p>
            <a:pPr lvl="1"/>
            <a:r>
              <a:rPr lang="fr-FR" sz="2400" smtClean="0">
                <a:effectLst/>
              </a:rPr>
              <a:t>Changes fréquents, adaptés</a:t>
            </a:r>
          </a:p>
          <a:p>
            <a:pPr lvl="1"/>
            <a:r>
              <a:rPr lang="fr-FR" sz="2400" smtClean="0">
                <a:effectLst/>
              </a:rPr>
              <a:t>Crèmes barrières</a:t>
            </a:r>
          </a:p>
          <a:p>
            <a:pPr lvl="1"/>
            <a:r>
              <a:rPr lang="fr-FR" sz="2400" smtClean="0">
                <a:effectLst/>
              </a:rPr>
              <a:t>Collecteurs : étui pénien</a:t>
            </a:r>
          </a:p>
        </p:txBody>
      </p:sp>
    </p:spTree>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15616" y="620688"/>
            <a:ext cx="7772400" cy="1143000"/>
          </a:xfrm>
        </p:spPr>
        <p:txBody>
          <a:bodyPr/>
          <a:lstStyle/>
          <a:p>
            <a:r>
              <a:rPr lang="fr-FR" dirty="0" smtClean="0"/>
              <a:t>Malade porteur de sonde vésicale</a:t>
            </a:r>
            <a:endParaRPr lang="fr-FR" dirty="0"/>
          </a:p>
        </p:txBody>
      </p:sp>
      <p:sp>
        <p:nvSpPr>
          <p:cNvPr id="3" name="Sous-titre 2"/>
          <p:cNvSpPr>
            <a:spLocks noGrp="1"/>
          </p:cNvSpPr>
          <p:nvPr>
            <p:ph type="subTitle" idx="1"/>
          </p:nvPr>
        </p:nvSpPr>
        <p:spPr>
          <a:xfrm>
            <a:off x="1371600" y="1988840"/>
            <a:ext cx="6400800" cy="3649960"/>
          </a:xfrm>
        </p:spPr>
        <p:txBody>
          <a:bodyPr/>
          <a:lstStyle/>
          <a:p>
            <a:r>
              <a:rPr lang="fr-FR" dirty="0" smtClean="0"/>
              <a:t>La sonde doit être fixée pour éviter les points de compression et les frottements au niveau des lèvres, du méat, de l’abdomen et du dessous des cuisses</a:t>
            </a:r>
          </a:p>
          <a:p>
            <a:r>
              <a:rPr lang="fr-FR" dirty="0" smtClean="0"/>
              <a:t>Chez l’homme la sonde est fixée sur l’abdomen (risque de nécrose de l’urètre)</a:t>
            </a:r>
            <a:endParaRPr lang="fr-FR" dirty="0"/>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literie</a:t>
            </a:r>
            <a:endParaRPr lang="fr-FR" dirty="0"/>
          </a:p>
        </p:txBody>
      </p:sp>
      <p:sp>
        <p:nvSpPr>
          <p:cNvPr id="3" name="Espace réservé du contenu 2"/>
          <p:cNvSpPr>
            <a:spLocks noGrp="1"/>
          </p:cNvSpPr>
          <p:nvPr>
            <p:ph idx="1"/>
          </p:nvPr>
        </p:nvSpPr>
        <p:spPr/>
        <p:txBody>
          <a:bodyPr/>
          <a:lstStyle/>
          <a:p>
            <a:r>
              <a:rPr lang="fr-FR" dirty="0" smtClean="0"/>
              <a:t>Change quotidien</a:t>
            </a:r>
          </a:p>
          <a:p>
            <a:r>
              <a:rPr lang="fr-FR" dirty="0" smtClean="0"/>
              <a:t>Le drap de dessous à chaque fois qu’il y a humidité ou souillures</a:t>
            </a:r>
            <a:endParaRPr lang="fr-FR" dirty="0"/>
          </a:p>
        </p:txBody>
      </p:sp>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Les changes</a:t>
            </a:r>
            <a:endParaRPr lang="fr-FR" dirty="0"/>
          </a:p>
        </p:txBody>
      </p:sp>
      <p:sp>
        <p:nvSpPr>
          <p:cNvPr id="3" name="Espace réservé du contenu 2"/>
          <p:cNvSpPr>
            <a:spLocks noGrp="1"/>
          </p:cNvSpPr>
          <p:nvPr>
            <p:ph idx="1"/>
          </p:nvPr>
        </p:nvSpPr>
        <p:spPr/>
        <p:txBody>
          <a:bodyPr/>
          <a:lstStyle/>
          <a:p>
            <a:r>
              <a:rPr lang="fr-FR" dirty="0" smtClean="0"/>
              <a:t>Seront adaptés à la personne soignée</a:t>
            </a:r>
            <a:endParaRPr lang="fr-FR" dirty="0"/>
          </a:p>
        </p:txBody>
      </p:sp>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L’effleurage</a:t>
            </a:r>
          </a:p>
        </p:txBody>
      </p:sp>
      <p:sp>
        <p:nvSpPr>
          <p:cNvPr id="106499"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Pas de massage </a:t>
            </a:r>
          </a:p>
          <a:p>
            <a:pPr marL="342900" indent="-342900">
              <a:spcBef>
                <a:spcPct val="20000"/>
              </a:spcBef>
              <a:buClr>
                <a:schemeClr val="accent1"/>
              </a:buClr>
              <a:buSzPct val="75000"/>
              <a:buFont typeface="Monotype Sorts" charset="2"/>
              <a:buChar char="b"/>
            </a:pPr>
            <a:r>
              <a:rPr kumimoji="1" lang="fr-FR" sz="3200"/>
              <a:t>Inspection pluriquotidienne des zones à risques d ’escarre</a:t>
            </a:r>
          </a:p>
          <a:p>
            <a:pPr marL="342900" indent="-342900">
              <a:spcBef>
                <a:spcPct val="20000"/>
              </a:spcBef>
              <a:buClr>
                <a:schemeClr val="accent1"/>
              </a:buClr>
              <a:buSzPct val="75000"/>
              <a:buFont typeface="Monotype Sorts" charset="2"/>
              <a:buChar char="b"/>
            </a:pPr>
            <a:r>
              <a:rPr kumimoji="1" lang="fr-FR" sz="3200"/>
              <a:t>Confort</a:t>
            </a:r>
          </a:p>
          <a:p>
            <a:pPr marL="342900" indent="-342900">
              <a:spcBef>
                <a:spcPct val="20000"/>
              </a:spcBef>
              <a:buClr>
                <a:schemeClr val="accent1"/>
              </a:buClr>
              <a:buSzPct val="75000"/>
              <a:buFont typeface="Monotype Sorts" charset="2"/>
              <a:buChar char="b"/>
            </a:pPr>
            <a:r>
              <a:rPr kumimoji="1" lang="fr-FR" sz="3200"/>
              <a:t>Soin relationnel</a:t>
            </a:r>
          </a:p>
          <a:p>
            <a:pPr marL="342900" indent="-342900">
              <a:spcBef>
                <a:spcPct val="20000"/>
              </a:spcBef>
              <a:buClr>
                <a:schemeClr val="accent1"/>
              </a:buClr>
              <a:buSzPct val="75000"/>
              <a:buFont typeface="Monotype Sorts" charset="2"/>
              <a:buChar char="b"/>
            </a:pPr>
            <a:r>
              <a:rPr kumimoji="1" lang="fr-FR" sz="3200"/>
              <a:t>Amélioration du flux sanguin</a:t>
            </a:r>
          </a:p>
          <a:p>
            <a:pPr marL="342900" indent="-342900">
              <a:spcBef>
                <a:spcPct val="20000"/>
              </a:spcBef>
              <a:buClr>
                <a:schemeClr val="accent1"/>
              </a:buClr>
              <a:buSzPct val="75000"/>
              <a:buFont typeface="Monotype Sorts" charset="2"/>
              <a:buChar char="b"/>
            </a:pPr>
            <a:r>
              <a:rPr kumimoji="1" lang="fr-FR" sz="3200"/>
              <a:t>Utilisation d’huiles essentielles</a:t>
            </a:r>
          </a:p>
        </p:txBody>
      </p:sp>
    </p:spTree>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EFFLEURAGE</a:t>
            </a:r>
            <a:endParaRPr lang="fr-FR" dirty="0"/>
          </a:p>
        </p:txBody>
      </p:sp>
      <p:sp>
        <p:nvSpPr>
          <p:cNvPr id="3" name="Espace réservé du contenu 2"/>
          <p:cNvSpPr>
            <a:spLocks noGrp="1"/>
          </p:cNvSpPr>
          <p:nvPr>
            <p:ph idx="1"/>
          </p:nvPr>
        </p:nvSpPr>
        <p:spPr/>
        <p:txBody>
          <a:bodyPr/>
          <a:lstStyle/>
          <a:p>
            <a:r>
              <a:rPr lang="fr-FR" dirty="0" smtClean="0"/>
              <a:t>Consiste à exercer des pressions glissées au niveau des zones d’appui, sur une peau saine afin d’apporter confort et bien-être</a:t>
            </a:r>
          </a:p>
          <a:p>
            <a:endParaRPr lang="fr-FR" dirty="0" smtClean="0"/>
          </a:p>
          <a:p>
            <a:r>
              <a:rPr lang="fr-FR" dirty="0" smtClean="0"/>
              <a:t>Permet de détecter une région chaude, boursouflée et/ou indurée </a:t>
            </a:r>
            <a:endParaRPr lang="fr-FR" dirty="0"/>
          </a:p>
        </p:txBody>
      </p:sp>
    </p:spTree>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Nutrition et hydratation</a:t>
            </a:r>
          </a:p>
        </p:txBody>
      </p:sp>
      <p:sp>
        <p:nvSpPr>
          <p:cNvPr id="107523"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Apports caloriques : suppléments</a:t>
            </a:r>
          </a:p>
          <a:p>
            <a:pPr marL="342900" indent="-342900">
              <a:spcBef>
                <a:spcPct val="20000"/>
              </a:spcBef>
              <a:buClr>
                <a:schemeClr val="accent1"/>
              </a:buClr>
              <a:buSzPct val="75000"/>
              <a:buFont typeface="Monotype Sorts" charset="2"/>
              <a:buChar char="b"/>
            </a:pPr>
            <a:r>
              <a:rPr kumimoji="1" lang="fr-FR" sz="3200"/>
              <a:t>Evaluation et suivi : poids, comptabilisation des ingesta, biologie</a:t>
            </a:r>
          </a:p>
          <a:p>
            <a:pPr marL="342900" indent="-342900">
              <a:spcBef>
                <a:spcPct val="20000"/>
              </a:spcBef>
              <a:buClr>
                <a:schemeClr val="accent1"/>
              </a:buClr>
              <a:buSzPct val="75000"/>
              <a:buFont typeface="Monotype Sorts" charset="2"/>
              <a:buChar char="b"/>
            </a:pPr>
            <a:r>
              <a:rPr kumimoji="1" lang="fr-FR" sz="3200"/>
              <a:t>Rôle de la diététicienne</a:t>
            </a:r>
          </a:p>
          <a:p>
            <a:pPr marL="342900" indent="-342900">
              <a:spcBef>
                <a:spcPct val="20000"/>
              </a:spcBef>
              <a:buClr>
                <a:schemeClr val="accent1"/>
              </a:buClr>
              <a:buSzPct val="75000"/>
              <a:buFont typeface="Monotype Sorts" charset="2"/>
              <a:buChar char="b"/>
            </a:pPr>
            <a:r>
              <a:rPr kumimoji="1" lang="fr-FR" sz="3200"/>
              <a:t>Hydratation correcte</a:t>
            </a:r>
          </a:p>
          <a:p>
            <a:pPr marL="342900" indent="-342900">
              <a:spcBef>
                <a:spcPct val="20000"/>
              </a:spcBef>
              <a:buClr>
                <a:schemeClr val="accent1"/>
              </a:buClr>
              <a:buSzPct val="75000"/>
              <a:buFont typeface="Monotype Sorts" charset="2"/>
              <a:buNone/>
            </a:pPr>
            <a:endParaRPr kumimoji="1" lang="fr-FR" sz="3200"/>
          </a:p>
        </p:txBody>
      </p:sp>
    </p:spTree>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971550" y="692150"/>
            <a:ext cx="7772400" cy="1800225"/>
          </a:xfrm>
        </p:spPr>
        <p:txBody>
          <a:bodyPr/>
          <a:lstStyle/>
          <a:p>
            <a:pPr>
              <a:defRPr/>
            </a:pPr>
            <a:r>
              <a:rPr lang="fr-FR" sz="2400" dirty="0" smtClean="0"/>
              <a:t>Chez le patient porteur d’escarre toute l’énergie et </a:t>
            </a:r>
            <a:r>
              <a:rPr lang="fr-FR" sz="2400" smtClean="0"/>
              <a:t>les protéines </a:t>
            </a:r>
            <a:r>
              <a:rPr lang="fr-FR" sz="2400" dirty="0" smtClean="0"/>
              <a:t>sont utilisées pour la cicatrisation pas pour faire du tissu adipeux</a:t>
            </a:r>
          </a:p>
        </p:txBody>
      </p:sp>
      <p:sp>
        <p:nvSpPr>
          <p:cNvPr id="3" name="Sous-titre 2"/>
          <p:cNvSpPr>
            <a:spLocks noGrp="1"/>
          </p:cNvSpPr>
          <p:nvPr>
            <p:ph type="subTitle" idx="1"/>
          </p:nvPr>
        </p:nvSpPr>
        <p:spPr>
          <a:xfrm>
            <a:off x="1187450" y="3068638"/>
            <a:ext cx="7521575" cy="1752600"/>
          </a:xfrm>
        </p:spPr>
        <p:txBody>
          <a:bodyPr/>
          <a:lstStyle/>
          <a:p>
            <a:pPr>
              <a:defRPr/>
            </a:pPr>
            <a:r>
              <a:rPr lang="fr-FR" dirty="0" smtClean="0"/>
              <a:t>Les nutriments sont indispensables à la cicatrisation, notamment les protéines et les acides aminés</a:t>
            </a:r>
          </a:p>
          <a:p>
            <a:pPr>
              <a:defRPr/>
            </a:pPr>
            <a:r>
              <a:rPr lang="fr-FR" dirty="0" smtClean="0"/>
              <a:t>Ex: la glutamine =&gt; fabrication des néo-cellules</a:t>
            </a:r>
          </a:p>
          <a:p>
            <a:pPr>
              <a:defRPr/>
            </a:pPr>
            <a:r>
              <a:rPr lang="fr-FR" dirty="0" smtClean="0"/>
              <a:t>Arginine=&gt; fabrication des néo-vaisseaux</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r>
              <a:rPr lang="fr-FR" smtClean="0">
                <a:effectLst/>
              </a:rPr>
              <a:t>Prévalence dans la population générale</a:t>
            </a:r>
          </a:p>
        </p:txBody>
      </p:sp>
      <p:sp>
        <p:nvSpPr>
          <p:cNvPr id="17411" name="Rectangle 3"/>
          <p:cNvSpPr>
            <a:spLocks noGrp="1" noChangeArrowheads="1"/>
          </p:cNvSpPr>
          <p:nvPr>
            <p:ph type="body" idx="1"/>
          </p:nvPr>
        </p:nvSpPr>
        <p:spPr>
          <a:xfrm>
            <a:off x="1219200" y="2438400"/>
            <a:ext cx="7772400" cy="3721100"/>
          </a:xfrm>
        </p:spPr>
        <p:txBody>
          <a:bodyPr/>
          <a:lstStyle/>
          <a:p>
            <a:r>
              <a:rPr lang="fr-FR" smtClean="0">
                <a:effectLst/>
              </a:rPr>
              <a:t>Mal connue</a:t>
            </a:r>
          </a:p>
          <a:p>
            <a:r>
              <a:rPr lang="fr-FR" smtClean="0">
                <a:effectLst/>
              </a:rPr>
              <a:t>1 % chez les personnes âgées vivant à domicile</a:t>
            </a:r>
          </a:p>
          <a:p>
            <a:r>
              <a:rPr lang="fr-FR" smtClean="0">
                <a:effectLst/>
              </a:rPr>
              <a:t>Prévalence supérieure chez les personnes âgées ayant des soins à domicile : 4 à 8 %</a:t>
            </a:r>
          </a:p>
        </p:txBody>
      </p:sp>
    </p:spTree>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ZoneTexte 1"/>
          <p:cNvSpPr txBox="1">
            <a:spLocks noChangeArrowheads="1"/>
          </p:cNvSpPr>
          <p:nvPr/>
        </p:nvSpPr>
        <p:spPr bwMode="auto">
          <a:xfrm>
            <a:off x="1403350" y="1125538"/>
            <a:ext cx="1873250" cy="830262"/>
          </a:xfrm>
          <a:prstGeom prst="rect">
            <a:avLst/>
          </a:prstGeom>
          <a:noFill/>
          <a:ln w="9525">
            <a:noFill/>
            <a:miter lim="800000"/>
            <a:headEnd/>
            <a:tailEnd/>
          </a:ln>
        </p:spPr>
        <p:txBody>
          <a:bodyPr>
            <a:spAutoFit/>
          </a:bodyPr>
          <a:lstStyle/>
          <a:p>
            <a:r>
              <a:rPr lang="fr-FR"/>
              <a:t>Retard de cicatrisation</a:t>
            </a:r>
          </a:p>
        </p:txBody>
      </p:sp>
      <p:sp>
        <p:nvSpPr>
          <p:cNvPr id="109571" name="ZoneTexte 2"/>
          <p:cNvSpPr txBox="1">
            <a:spLocks noChangeArrowheads="1"/>
          </p:cNvSpPr>
          <p:nvPr/>
        </p:nvSpPr>
        <p:spPr bwMode="auto">
          <a:xfrm>
            <a:off x="3924300" y="476250"/>
            <a:ext cx="2303463" cy="461963"/>
          </a:xfrm>
          <a:prstGeom prst="rect">
            <a:avLst/>
          </a:prstGeom>
          <a:noFill/>
          <a:ln w="9525">
            <a:noFill/>
            <a:miter lim="800000"/>
            <a:headEnd/>
            <a:tailEnd/>
          </a:ln>
        </p:spPr>
        <p:txBody>
          <a:bodyPr>
            <a:spAutoFit/>
          </a:bodyPr>
          <a:lstStyle/>
          <a:p>
            <a:r>
              <a:rPr lang="fr-FR">
                <a:solidFill>
                  <a:srgbClr val="00FF00"/>
                </a:solidFill>
              </a:rPr>
              <a:t>Plaie chronique</a:t>
            </a:r>
          </a:p>
        </p:txBody>
      </p:sp>
      <p:sp>
        <p:nvSpPr>
          <p:cNvPr id="109572" name="ZoneTexte 3"/>
          <p:cNvSpPr txBox="1">
            <a:spLocks noChangeArrowheads="1"/>
          </p:cNvSpPr>
          <p:nvPr/>
        </p:nvSpPr>
        <p:spPr bwMode="auto">
          <a:xfrm>
            <a:off x="7056438" y="1341438"/>
            <a:ext cx="2087562" cy="830262"/>
          </a:xfrm>
          <a:prstGeom prst="rect">
            <a:avLst/>
          </a:prstGeom>
          <a:noFill/>
          <a:ln w="9525">
            <a:noFill/>
            <a:miter lim="800000"/>
            <a:headEnd/>
            <a:tailEnd/>
          </a:ln>
        </p:spPr>
        <p:txBody>
          <a:bodyPr>
            <a:spAutoFit/>
          </a:bodyPr>
          <a:lstStyle/>
          <a:p>
            <a:r>
              <a:rPr lang="fr-FR"/>
              <a:t>Secrétion de cytokines</a:t>
            </a:r>
          </a:p>
        </p:txBody>
      </p:sp>
      <p:sp>
        <p:nvSpPr>
          <p:cNvPr id="109573" name="ZoneTexte 4"/>
          <p:cNvSpPr txBox="1">
            <a:spLocks noChangeArrowheads="1"/>
          </p:cNvSpPr>
          <p:nvPr/>
        </p:nvSpPr>
        <p:spPr bwMode="auto">
          <a:xfrm>
            <a:off x="6443663" y="4365625"/>
            <a:ext cx="2700337" cy="1200150"/>
          </a:xfrm>
          <a:prstGeom prst="rect">
            <a:avLst/>
          </a:prstGeom>
          <a:noFill/>
          <a:ln w="9525">
            <a:noFill/>
            <a:miter lim="800000"/>
            <a:headEnd/>
            <a:tailEnd/>
          </a:ln>
        </p:spPr>
        <p:txBody>
          <a:bodyPr>
            <a:spAutoFit/>
          </a:bodyPr>
          <a:lstStyle/>
          <a:p>
            <a:r>
              <a:rPr lang="fr-FR"/>
              <a:t>Syndrôme inflammatoire  hypercatabolisme</a:t>
            </a:r>
          </a:p>
        </p:txBody>
      </p:sp>
      <p:sp>
        <p:nvSpPr>
          <p:cNvPr id="109574" name="ZoneTexte 5"/>
          <p:cNvSpPr txBox="1">
            <a:spLocks noChangeArrowheads="1"/>
          </p:cNvSpPr>
          <p:nvPr/>
        </p:nvSpPr>
        <p:spPr bwMode="auto">
          <a:xfrm>
            <a:off x="5003800" y="2852738"/>
            <a:ext cx="1871663" cy="831850"/>
          </a:xfrm>
          <a:prstGeom prst="rect">
            <a:avLst/>
          </a:prstGeom>
          <a:noFill/>
          <a:ln w="9525">
            <a:noFill/>
            <a:miter lim="800000"/>
            <a:headEnd/>
            <a:tailEnd/>
          </a:ln>
        </p:spPr>
        <p:txBody>
          <a:bodyPr>
            <a:spAutoFit/>
          </a:bodyPr>
          <a:lstStyle/>
          <a:p>
            <a:r>
              <a:rPr lang="fr-FR"/>
              <a:t>Fuite protéique</a:t>
            </a:r>
          </a:p>
        </p:txBody>
      </p:sp>
      <p:sp>
        <p:nvSpPr>
          <p:cNvPr id="109575" name="ZoneTexte 6"/>
          <p:cNvSpPr txBox="1">
            <a:spLocks noChangeArrowheads="1"/>
          </p:cNvSpPr>
          <p:nvPr/>
        </p:nvSpPr>
        <p:spPr bwMode="auto">
          <a:xfrm>
            <a:off x="2843213" y="4581525"/>
            <a:ext cx="2376487" cy="1200150"/>
          </a:xfrm>
          <a:prstGeom prst="rect">
            <a:avLst/>
          </a:prstGeom>
          <a:noFill/>
          <a:ln w="9525">
            <a:noFill/>
            <a:miter lim="800000"/>
            <a:headEnd/>
            <a:tailEnd/>
          </a:ln>
        </p:spPr>
        <p:txBody>
          <a:bodyPr>
            <a:spAutoFit/>
          </a:bodyPr>
          <a:lstStyle/>
          <a:p>
            <a:r>
              <a:rPr lang="fr-FR"/>
              <a:t>Malnutrition protéino-énergétique</a:t>
            </a:r>
          </a:p>
        </p:txBody>
      </p:sp>
      <p:sp>
        <p:nvSpPr>
          <p:cNvPr id="109576" name="ZoneTexte 7"/>
          <p:cNvSpPr txBox="1">
            <a:spLocks noChangeArrowheads="1"/>
          </p:cNvSpPr>
          <p:nvPr/>
        </p:nvSpPr>
        <p:spPr bwMode="auto">
          <a:xfrm>
            <a:off x="1187450" y="3141663"/>
            <a:ext cx="2016125" cy="830262"/>
          </a:xfrm>
          <a:prstGeom prst="rect">
            <a:avLst/>
          </a:prstGeom>
          <a:noFill/>
          <a:ln w="9525">
            <a:noFill/>
            <a:miter lim="800000"/>
            <a:headEnd/>
            <a:tailEnd/>
          </a:ln>
        </p:spPr>
        <p:txBody>
          <a:bodyPr>
            <a:spAutoFit/>
          </a:bodyPr>
          <a:lstStyle/>
          <a:p>
            <a:r>
              <a:rPr lang="fr-FR"/>
              <a:t>Déficit immunitaire</a:t>
            </a:r>
          </a:p>
        </p:txBody>
      </p:sp>
      <p:sp>
        <p:nvSpPr>
          <p:cNvPr id="9" name="Virage 8"/>
          <p:cNvSpPr/>
          <p:nvPr/>
        </p:nvSpPr>
        <p:spPr bwMode="auto">
          <a:xfrm>
            <a:off x="1908175" y="620713"/>
            <a:ext cx="1655763" cy="360362"/>
          </a:xfrm>
          <a:prstGeom prst="bentArrow">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fr-FR"/>
          </a:p>
        </p:txBody>
      </p:sp>
      <p:sp>
        <p:nvSpPr>
          <p:cNvPr id="109578" name="Flèche vers le bas 11"/>
          <p:cNvSpPr>
            <a:spLocks noChangeArrowheads="1"/>
          </p:cNvSpPr>
          <p:nvPr/>
        </p:nvSpPr>
        <p:spPr bwMode="auto">
          <a:xfrm>
            <a:off x="5219700" y="1125538"/>
            <a:ext cx="215900" cy="1511300"/>
          </a:xfrm>
          <a:prstGeom prst="downArrow">
            <a:avLst>
              <a:gd name="adj1" fmla="val 50000"/>
              <a:gd name="adj2" fmla="val 50005"/>
            </a:avLst>
          </a:prstGeom>
          <a:solidFill>
            <a:schemeClr val="accent1"/>
          </a:solidFill>
          <a:ln w="9525" algn="ctr">
            <a:solidFill>
              <a:schemeClr val="tx1"/>
            </a:solidFill>
            <a:round/>
            <a:headEnd/>
            <a:tailEnd/>
          </a:ln>
        </p:spPr>
        <p:txBody>
          <a:bodyPr/>
          <a:lstStyle/>
          <a:p>
            <a:endParaRPr lang="fr-FR"/>
          </a:p>
        </p:txBody>
      </p:sp>
      <p:sp>
        <p:nvSpPr>
          <p:cNvPr id="109579" name="Flèche vers le haut 13"/>
          <p:cNvSpPr>
            <a:spLocks noChangeArrowheads="1"/>
          </p:cNvSpPr>
          <p:nvPr/>
        </p:nvSpPr>
        <p:spPr bwMode="auto">
          <a:xfrm>
            <a:off x="1619250" y="2060575"/>
            <a:ext cx="215900" cy="1081088"/>
          </a:xfrm>
          <a:prstGeom prst="upArrow">
            <a:avLst>
              <a:gd name="adj1" fmla="val 50000"/>
              <a:gd name="adj2" fmla="val 50074"/>
            </a:avLst>
          </a:prstGeom>
          <a:solidFill>
            <a:schemeClr val="accent1"/>
          </a:solidFill>
          <a:ln w="9525" algn="ctr">
            <a:solidFill>
              <a:schemeClr val="tx1"/>
            </a:solidFill>
            <a:round/>
            <a:headEnd/>
            <a:tailEnd/>
          </a:ln>
        </p:spPr>
        <p:txBody>
          <a:bodyPr/>
          <a:lstStyle/>
          <a:p>
            <a:endParaRPr lang="fr-FR"/>
          </a:p>
        </p:txBody>
      </p:sp>
      <p:sp>
        <p:nvSpPr>
          <p:cNvPr id="16" name="Virage 15"/>
          <p:cNvSpPr/>
          <p:nvPr/>
        </p:nvSpPr>
        <p:spPr bwMode="auto">
          <a:xfrm rot="10800000">
            <a:off x="8316913" y="1700213"/>
            <a:ext cx="503237" cy="3241675"/>
          </a:xfrm>
          <a:prstGeom prst="bentArrow">
            <a:avLst>
              <a:gd name="adj1" fmla="val 25000"/>
              <a:gd name="adj2" fmla="val 25000"/>
              <a:gd name="adj3" fmla="val 25000"/>
              <a:gd name="adj4" fmla="val 36191"/>
            </a:avLst>
          </a:prstGeom>
          <a:solidFill>
            <a:schemeClr val="accent1"/>
          </a:solidFill>
          <a:ln w="9525" cap="flat" cmpd="sng" algn="ctr">
            <a:solidFill>
              <a:schemeClr val="tx1"/>
            </a:solidFill>
            <a:prstDash val="solid"/>
            <a:round/>
            <a:headEnd type="none" w="med" len="med"/>
            <a:tailEnd type="none" w="med" len="med"/>
          </a:ln>
          <a:effectLst/>
        </p:spPr>
        <p:txBody>
          <a:bodyPr/>
          <a:lstStyle/>
          <a:p>
            <a:pPr>
              <a:defRPr/>
            </a:pPr>
            <a:endParaRPr lang="fr-FR"/>
          </a:p>
        </p:txBody>
      </p:sp>
      <p:sp>
        <p:nvSpPr>
          <p:cNvPr id="109581" name="Flèche gauche 17"/>
          <p:cNvSpPr>
            <a:spLocks noChangeArrowheads="1"/>
          </p:cNvSpPr>
          <p:nvPr/>
        </p:nvSpPr>
        <p:spPr bwMode="auto">
          <a:xfrm rot="-2715516">
            <a:off x="4482306" y="4207669"/>
            <a:ext cx="1439863" cy="142875"/>
          </a:xfrm>
          <a:prstGeom prst="leftArrow">
            <a:avLst>
              <a:gd name="adj1" fmla="val 50000"/>
              <a:gd name="adj2" fmla="val 50389"/>
            </a:avLst>
          </a:prstGeom>
          <a:solidFill>
            <a:schemeClr val="accent1"/>
          </a:solidFill>
          <a:ln w="9525" algn="ctr">
            <a:solidFill>
              <a:schemeClr val="tx1"/>
            </a:solidFill>
            <a:round/>
            <a:headEnd/>
            <a:tailEnd/>
          </a:ln>
        </p:spPr>
        <p:txBody>
          <a:bodyPr/>
          <a:lstStyle/>
          <a:p>
            <a:endParaRPr lang="fr-FR"/>
          </a:p>
        </p:txBody>
      </p:sp>
      <p:sp>
        <p:nvSpPr>
          <p:cNvPr id="109582" name="Flèche gauche 18"/>
          <p:cNvSpPr>
            <a:spLocks noChangeArrowheads="1"/>
          </p:cNvSpPr>
          <p:nvPr/>
        </p:nvSpPr>
        <p:spPr bwMode="auto">
          <a:xfrm rot="3451360">
            <a:off x="1661319" y="4441032"/>
            <a:ext cx="1150937" cy="215900"/>
          </a:xfrm>
          <a:prstGeom prst="leftArrow">
            <a:avLst>
              <a:gd name="adj1" fmla="val 50000"/>
              <a:gd name="adj2" fmla="val 49977"/>
            </a:avLst>
          </a:prstGeom>
          <a:solidFill>
            <a:schemeClr val="accent1"/>
          </a:solidFill>
          <a:ln w="9525" algn="ctr">
            <a:solidFill>
              <a:schemeClr val="tx1"/>
            </a:solidFill>
            <a:round/>
            <a:headEnd/>
            <a:tailEnd/>
          </a:ln>
        </p:spPr>
        <p:txBody>
          <a:bodyPr/>
          <a:lstStyle/>
          <a:p>
            <a:endParaRPr lang="fr-FR"/>
          </a:p>
        </p:txBody>
      </p:sp>
      <p:sp>
        <p:nvSpPr>
          <p:cNvPr id="109583" name="Flèche droite 20"/>
          <p:cNvSpPr>
            <a:spLocks noChangeArrowheads="1"/>
          </p:cNvSpPr>
          <p:nvPr/>
        </p:nvSpPr>
        <p:spPr bwMode="auto">
          <a:xfrm rot="1161798">
            <a:off x="6435725" y="1023938"/>
            <a:ext cx="1152525" cy="144462"/>
          </a:xfrm>
          <a:prstGeom prst="rightArrow">
            <a:avLst>
              <a:gd name="adj1" fmla="val 50000"/>
              <a:gd name="adj2" fmla="val 49863"/>
            </a:avLst>
          </a:prstGeom>
          <a:solidFill>
            <a:schemeClr val="accent1"/>
          </a:solidFill>
          <a:ln w="9525" algn="ctr">
            <a:solidFill>
              <a:schemeClr val="tx1"/>
            </a:solidFill>
            <a:round/>
            <a:headEnd/>
            <a:tailEnd/>
          </a:ln>
        </p:spPr>
        <p:txBody>
          <a:bodyPr/>
          <a:lstStyle/>
          <a:p>
            <a:endParaRPr lang="fr-FR"/>
          </a:p>
        </p:txBody>
      </p:sp>
      <p:sp>
        <p:nvSpPr>
          <p:cNvPr id="109584" name="Flèche gauche 21"/>
          <p:cNvSpPr>
            <a:spLocks noChangeArrowheads="1"/>
          </p:cNvSpPr>
          <p:nvPr/>
        </p:nvSpPr>
        <p:spPr bwMode="auto">
          <a:xfrm>
            <a:off x="4716463" y="5157788"/>
            <a:ext cx="1584325" cy="142875"/>
          </a:xfrm>
          <a:prstGeom prst="leftArrow">
            <a:avLst>
              <a:gd name="adj1" fmla="val 50000"/>
              <a:gd name="adj2" fmla="val 50413"/>
            </a:avLst>
          </a:prstGeom>
          <a:solidFill>
            <a:schemeClr val="accent1"/>
          </a:solidFill>
          <a:ln w="9525" algn="ctr">
            <a:solidFill>
              <a:schemeClr val="tx1"/>
            </a:solidFill>
            <a:round/>
            <a:headEnd/>
            <a:tailEnd/>
          </a:ln>
        </p:spPr>
        <p:txBody>
          <a:bodyPr/>
          <a:lstStyle/>
          <a:p>
            <a:endParaRPr lang="fr-FR"/>
          </a:p>
        </p:txBody>
      </p:sp>
    </p:spTree>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371600" y="692150"/>
            <a:ext cx="7772400" cy="1143000"/>
          </a:xfrm>
        </p:spPr>
        <p:txBody>
          <a:bodyPr/>
          <a:lstStyle/>
          <a:p>
            <a:pPr>
              <a:defRPr/>
            </a:pPr>
            <a:r>
              <a:rPr lang="fr-FR" dirty="0" smtClean="0"/>
              <a:t>Prise en charge nutritionnelle des escarres constituées</a:t>
            </a:r>
          </a:p>
        </p:txBody>
      </p:sp>
      <p:sp>
        <p:nvSpPr>
          <p:cNvPr id="3" name="Sous-titre 2"/>
          <p:cNvSpPr>
            <a:spLocks noGrp="1"/>
          </p:cNvSpPr>
          <p:nvPr>
            <p:ph type="subTitle" idx="1"/>
          </p:nvPr>
        </p:nvSpPr>
        <p:spPr>
          <a:xfrm>
            <a:off x="1371600" y="2349500"/>
            <a:ext cx="6400800" cy="3289300"/>
          </a:xfrm>
        </p:spPr>
        <p:txBody>
          <a:bodyPr/>
          <a:lstStyle/>
          <a:p>
            <a:pPr>
              <a:defRPr/>
            </a:pPr>
            <a:r>
              <a:rPr lang="fr-FR" dirty="0" smtClean="0"/>
              <a:t>30 à 40 kcal par kg par jour</a:t>
            </a:r>
          </a:p>
          <a:p>
            <a:pPr>
              <a:defRPr/>
            </a:pPr>
            <a:r>
              <a:rPr lang="fr-FR" dirty="0" smtClean="0"/>
              <a:t>1.2 à 1.5 de protéines /kg /jour</a:t>
            </a:r>
          </a:p>
          <a:p>
            <a:pPr>
              <a:defRPr/>
            </a:pPr>
            <a:r>
              <a:rPr lang="fr-FR" dirty="0" smtClean="0"/>
              <a:t>Correction des carences en micro nutriments</a:t>
            </a:r>
          </a:p>
          <a:p>
            <a:pPr>
              <a:defRPr/>
            </a:pPr>
            <a:r>
              <a:rPr lang="fr-FR" dirty="0" smtClean="0"/>
              <a:t>	complément</a:t>
            </a:r>
          </a:p>
          <a:p>
            <a:pPr>
              <a:defRPr/>
            </a:pPr>
            <a:r>
              <a:rPr lang="fr-FR" dirty="0" smtClean="0"/>
              <a:t>	Nutrition enrichie</a:t>
            </a:r>
          </a:p>
          <a:p>
            <a:pPr>
              <a:defRPr/>
            </a:pPr>
            <a:r>
              <a:rPr lang="fr-FR" dirty="0" smtClean="0"/>
              <a:t>	</a:t>
            </a:r>
            <a:r>
              <a:rPr lang="fr-FR" dirty="0" err="1" smtClean="0"/>
              <a:t>Alvityl</a:t>
            </a:r>
            <a:r>
              <a:rPr lang="fr-FR" dirty="0" smtClean="0"/>
              <a:t> sur P M </a:t>
            </a:r>
          </a:p>
        </p:txBody>
      </p:sp>
    </p:spTree>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Prise en compte des facteurs de risque de la dénutrition</a:t>
            </a:r>
          </a:p>
        </p:txBody>
      </p:sp>
      <p:sp>
        <p:nvSpPr>
          <p:cNvPr id="3" name="Espace réservé du contenu 2"/>
          <p:cNvSpPr>
            <a:spLocks noGrp="1"/>
          </p:cNvSpPr>
          <p:nvPr>
            <p:ph idx="1"/>
          </p:nvPr>
        </p:nvSpPr>
        <p:spPr/>
        <p:txBody>
          <a:bodyPr/>
          <a:lstStyle/>
          <a:p>
            <a:pPr>
              <a:defRPr/>
            </a:pPr>
            <a:r>
              <a:rPr lang="fr-FR" dirty="0" smtClean="0">
                <a:solidFill>
                  <a:srgbClr val="00FF00"/>
                </a:solidFill>
              </a:rPr>
              <a:t>sociaux </a:t>
            </a:r>
            <a:r>
              <a:rPr lang="fr-FR" dirty="0" smtClean="0"/>
              <a:t>S</a:t>
            </a:r>
            <a:r>
              <a:rPr lang="fr-FR" dirty="0" smtClean="0">
                <a:solidFill>
                  <a:srgbClr val="00FF00"/>
                </a:solidFill>
              </a:rPr>
              <a:t> </a:t>
            </a:r>
            <a:r>
              <a:rPr lang="fr-FR" dirty="0" smtClean="0"/>
              <a:t>(pauvreté, dépendance pour les actes de la vie courante, isolement, institutionnalisation)</a:t>
            </a:r>
          </a:p>
          <a:p>
            <a:pPr>
              <a:defRPr/>
            </a:pPr>
            <a:r>
              <a:rPr lang="fr-FR" dirty="0" smtClean="0">
                <a:solidFill>
                  <a:srgbClr val="00FF00"/>
                </a:solidFill>
              </a:rPr>
              <a:t>Psy ou </a:t>
            </a:r>
            <a:r>
              <a:rPr lang="fr-FR" dirty="0" err="1" smtClean="0">
                <a:solidFill>
                  <a:srgbClr val="00FF00"/>
                </a:solidFill>
              </a:rPr>
              <a:t>neuro</a:t>
            </a:r>
            <a:r>
              <a:rPr lang="fr-FR" dirty="0" smtClean="0">
                <a:solidFill>
                  <a:srgbClr val="00FF00"/>
                </a:solidFill>
              </a:rPr>
              <a:t> </a:t>
            </a:r>
            <a:r>
              <a:rPr lang="fr-FR" dirty="0" smtClean="0"/>
              <a:t>: démence maladie de parkinson alcoolisme anorexie mentale </a:t>
            </a:r>
          </a:p>
          <a:p>
            <a:pPr>
              <a:defRPr/>
            </a:pPr>
            <a:r>
              <a:rPr lang="fr-FR" dirty="0" smtClean="0">
                <a:solidFill>
                  <a:srgbClr val="00FF00"/>
                </a:solidFill>
              </a:rPr>
              <a:t>Douleur</a:t>
            </a:r>
          </a:p>
          <a:p>
            <a:pPr>
              <a:defRPr/>
            </a:pPr>
            <a:r>
              <a:rPr lang="fr-FR" dirty="0" smtClean="0">
                <a:solidFill>
                  <a:srgbClr val="00FF00"/>
                </a:solidFill>
              </a:rPr>
              <a:t>Médicaux </a:t>
            </a:r>
            <a:r>
              <a:rPr lang="fr-FR" dirty="0" err="1" smtClean="0"/>
              <a:t>patho</a:t>
            </a:r>
            <a:r>
              <a:rPr lang="fr-FR" dirty="0" smtClean="0"/>
              <a:t> ORL </a:t>
            </a:r>
            <a:r>
              <a:rPr lang="fr-FR" dirty="0" err="1" smtClean="0"/>
              <a:t>gastro</a:t>
            </a:r>
            <a:r>
              <a:rPr lang="fr-FR" dirty="0" smtClean="0"/>
              <a:t> diabète trauma BPCO cancer </a:t>
            </a:r>
            <a:r>
              <a:rPr lang="fr-FR" dirty="0" err="1" smtClean="0"/>
              <a:t>medicaments</a:t>
            </a:r>
            <a:r>
              <a:rPr lang="fr-FR" dirty="0" smtClean="0"/>
              <a:t>….</a:t>
            </a:r>
          </a:p>
        </p:txBody>
      </p:sp>
    </p:spTree>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smtClean="0"/>
          </a:p>
        </p:txBody>
      </p:sp>
      <p:sp>
        <p:nvSpPr>
          <p:cNvPr id="3" name="Espace réservé du contenu 2"/>
          <p:cNvSpPr>
            <a:spLocks noGrp="1"/>
          </p:cNvSpPr>
          <p:nvPr>
            <p:ph idx="1"/>
          </p:nvPr>
        </p:nvSpPr>
        <p:spPr/>
        <p:txBody>
          <a:bodyPr/>
          <a:lstStyle/>
          <a:p>
            <a:pPr>
              <a:defRPr/>
            </a:pPr>
            <a:r>
              <a:rPr lang="fr-FR" dirty="0" smtClean="0"/>
              <a:t>Aide technique ou humaine pour l’alimentation</a:t>
            </a:r>
          </a:p>
          <a:p>
            <a:pPr>
              <a:defRPr/>
            </a:pPr>
            <a:r>
              <a:rPr lang="fr-FR" dirty="0" smtClean="0"/>
              <a:t>Soins buccodentaires</a:t>
            </a:r>
          </a:p>
          <a:p>
            <a:pPr>
              <a:defRPr/>
            </a:pPr>
            <a:r>
              <a:rPr lang="fr-FR" dirty="0" smtClean="0"/>
              <a:t>Réévaluation médicaments et ou régime</a:t>
            </a:r>
          </a:p>
          <a:p>
            <a:pPr>
              <a:defRPr/>
            </a:pPr>
            <a:r>
              <a:rPr lang="fr-FR" dirty="0" smtClean="0"/>
              <a:t>Prise en charge des </a:t>
            </a:r>
            <a:r>
              <a:rPr lang="fr-FR" dirty="0" err="1" smtClean="0"/>
              <a:t>patho</a:t>
            </a:r>
            <a:r>
              <a:rPr lang="fr-FR" dirty="0" smtClean="0"/>
              <a:t> sous jacentes</a:t>
            </a:r>
          </a:p>
        </p:txBody>
      </p:sp>
    </p:spTree>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Kinesitherapie</a:t>
            </a:r>
          </a:p>
        </p:txBody>
      </p:sp>
      <p:sp>
        <p:nvSpPr>
          <p:cNvPr id="113667"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Quotidienne</a:t>
            </a:r>
          </a:p>
          <a:p>
            <a:pPr marL="342900" indent="-342900">
              <a:spcBef>
                <a:spcPct val="20000"/>
              </a:spcBef>
              <a:buClr>
                <a:schemeClr val="accent1"/>
              </a:buClr>
              <a:buSzPct val="75000"/>
              <a:buFont typeface="Monotype Sorts" charset="2"/>
              <a:buChar char="b"/>
            </a:pPr>
            <a:r>
              <a:rPr kumimoji="1" lang="fr-FR" sz="3200"/>
              <a:t>Mobilisation au lit </a:t>
            </a:r>
          </a:p>
          <a:p>
            <a:pPr marL="342900" indent="-342900">
              <a:spcBef>
                <a:spcPct val="20000"/>
              </a:spcBef>
              <a:buClr>
                <a:schemeClr val="accent1"/>
              </a:buClr>
              <a:buSzPct val="75000"/>
              <a:buFont typeface="Monotype Sorts" charset="2"/>
              <a:buChar char="b"/>
            </a:pPr>
            <a:r>
              <a:rPr kumimoji="1" lang="fr-FR" sz="3200"/>
              <a:t>Lutter contre les rétractions</a:t>
            </a:r>
          </a:p>
          <a:p>
            <a:pPr marL="342900" indent="-342900">
              <a:spcBef>
                <a:spcPct val="20000"/>
              </a:spcBef>
              <a:buClr>
                <a:schemeClr val="accent1"/>
              </a:buClr>
              <a:buSzPct val="75000"/>
              <a:buFont typeface="Monotype Sorts" charset="2"/>
              <a:buChar char="b"/>
            </a:pPr>
            <a:r>
              <a:rPr kumimoji="1" lang="fr-FR" sz="3200"/>
              <a:t>Mise au fauteuil</a:t>
            </a:r>
          </a:p>
          <a:p>
            <a:pPr marL="342900" indent="-342900">
              <a:spcBef>
                <a:spcPct val="20000"/>
              </a:spcBef>
              <a:buClr>
                <a:schemeClr val="accent1"/>
              </a:buClr>
              <a:buSzPct val="75000"/>
              <a:buFont typeface="Monotype Sorts" charset="2"/>
              <a:buChar char="b"/>
            </a:pPr>
            <a:r>
              <a:rPr kumimoji="1" lang="fr-FR" sz="3200"/>
              <a:t>Reprise rapide de la marche</a:t>
            </a:r>
          </a:p>
          <a:p>
            <a:pPr marL="342900" indent="-342900">
              <a:spcBef>
                <a:spcPct val="20000"/>
              </a:spcBef>
              <a:buClr>
                <a:schemeClr val="accent1"/>
              </a:buClr>
              <a:buSzPct val="75000"/>
              <a:buFont typeface="Monotype Sorts" charset="2"/>
              <a:buChar char="b"/>
            </a:pPr>
            <a:r>
              <a:rPr kumimoji="1" lang="fr-FR" sz="3200"/>
              <a:t>Mesures d’auto-soulèvements</a:t>
            </a:r>
          </a:p>
        </p:txBody>
      </p:sp>
    </p:spTree>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r>
              <a:rPr lang="fr-FR" dirty="0" smtClean="0"/>
              <a:t>EDUCATION DU PATIENT</a:t>
            </a:r>
            <a:endParaRPr lang="fr-FR" dirty="0"/>
          </a:p>
        </p:txBody>
      </p:sp>
      <p:sp>
        <p:nvSpPr>
          <p:cNvPr id="3" name="Sous-titre 2"/>
          <p:cNvSpPr>
            <a:spLocks noGrp="1"/>
          </p:cNvSpPr>
          <p:nvPr>
            <p:ph type="subTitle" idx="1"/>
          </p:nvPr>
        </p:nvSpPr>
        <p:spPr>
          <a:xfrm>
            <a:off x="1371600" y="2852936"/>
            <a:ext cx="6400800" cy="2785864"/>
          </a:xfrm>
        </p:spPr>
        <p:txBody>
          <a:bodyPr/>
          <a:lstStyle/>
          <a:p>
            <a:r>
              <a:rPr lang="fr-FR" dirty="0" smtClean="0"/>
              <a:t>L’éducation de la famille et de ses proches sera fonction de leur capacité de compréhension, de leur capacité physique, de leur niveau de connaissance et de leur motivation</a:t>
            </a:r>
            <a:endParaRPr lang="fr-FR" dirty="0"/>
          </a:p>
        </p:txBody>
      </p:sp>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Conclusion</a:t>
            </a:r>
          </a:p>
        </p:txBody>
      </p:sp>
      <p:sp>
        <p:nvSpPr>
          <p:cNvPr id="114691"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Prise en charge globale et multidisciplinaire</a:t>
            </a:r>
          </a:p>
          <a:p>
            <a:pPr marL="342900" indent="-342900">
              <a:spcBef>
                <a:spcPct val="20000"/>
              </a:spcBef>
              <a:buClr>
                <a:schemeClr val="accent1"/>
              </a:buClr>
              <a:buSzPct val="75000"/>
              <a:buFont typeface="Monotype Sorts" charset="2"/>
              <a:buChar char="b"/>
            </a:pPr>
            <a:r>
              <a:rPr kumimoji="1" lang="fr-FR" sz="3200"/>
              <a:t>Alerter au moindre doute</a:t>
            </a:r>
          </a:p>
          <a:p>
            <a:pPr marL="342900" indent="-342900">
              <a:spcBef>
                <a:spcPct val="20000"/>
              </a:spcBef>
              <a:buClr>
                <a:schemeClr val="accent1"/>
              </a:buClr>
              <a:buSzPct val="75000"/>
              <a:buFont typeface="Monotype Sorts" charset="2"/>
              <a:buChar char="b"/>
            </a:pPr>
            <a:r>
              <a:rPr kumimoji="1" lang="fr-FR" sz="3200"/>
              <a:t>Réévaluer régulièrement le malade</a:t>
            </a:r>
          </a:p>
          <a:p>
            <a:pPr marL="342900" indent="-342900">
              <a:spcBef>
                <a:spcPct val="20000"/>
              </a:spcBef>
              <a:buClr>
                <a:schemeClr val="accent1"/>
              </a:buClr>
              <a:buSzPct val="75000"/>
              <a:buFont typeface="Monotype Sorts" charset="2"/>
              <a:buChar char="b"/>
            </a:pPr>
            <a:r>
              <a:rPr kumimoji="1" lang="fr-FR" sz="3200"/>
              <a:t>Protection des zones à risques</a:t>
            </a:r>
          </a:p>
          <a:p>
            <a:pPr marL="342900" indent="-342900">
              <a:spcBef>
                <a:spcPct val="20000"/>
              </a:spcBef>
              <a:buClr>
                <a:schemeClr val="accent1"/>
              </a:buClr>
              <a:buSzPct val="75000"/>
              <a:buFont typeface="Monotype Sorts" charset="2"/>
              <a:buChar char="b"/>
            </a:pPr>
            <a:r>
              <a:rPr kumimoji="1" lang="fr-FR" sz="3200"/>
              <a:t>Changement de position</a:t>
            </a:r>
          </a:p>
          <a:p>
            <a:pPr marL="342900" indent="-342900">
              <a:spcBef>
                <a:spcPct val="20000"/>
              </a:spcBef>
              <a:buClr>
                <a:schemeClr val="accent1"/>
              </a:buClr>
              <a:buSzPct val="75000"/>
              <a:buFont typeface="Monotype Sorts" charset="2"/>
              <a:buChar char="b"/>
            </a:pPr>
            <a:r>
              <a:rPr kumimoji="1" lang="fr-FR" sz="3200"/>
              <a:t>Supports adaptés</a:t>
            </a:r>
          </a:p>
          <a:p>
            <a:pPr marL="342900" indent="-342900">
              <a:spcBef>
                <a:spcPct val="20000"/>
              </a:spcBef>
              <a:buClr>
                <a:schemeClr val="accent1"/>
              </a:buClr>
              <a:buSzPct val="75000"/>
              <a:buFont typeface="Monotype Sorts" charset="2"/>
              <a:buNone/>
            </a:pPr>
            <a:endParaRPr kumimoji="1" lang="fr-FR" sz="3200"/>
          </a:p>
        </p:txBody>
      </p:sp>
    </p:spTree>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ZoneTexte 1"/>
          <p:cNvSpPr txBox="1">
            <a:spLocks noChangeArrowheads="1"/>
          </p:cNvSpPr>
          <p:nvPr/>
        </p:nvSpPr>
        <p:spPr bwMode="auto">
          <a:xfrm>
            <a:off x="1979613" y="1052513"/>
            <a:ext cx="6696075" cy="5510212"/>
          </a:xfrm>
          <a:prstGeom prst="rect">
            <a:avLst/>
          </a:prstGeom>
          <a:noFill/>
          <a:ln w="9525">
            <a:noFill/>
            <a:miter lim="800000"/>
            <a:headEnd/>
            <a:tailEnd/>
          </a:ln>
        </p:spPr>
        <p:txBody>
          <a:bodyPr>
            <a:spAutoFit/>
          </a:bodyPr>
          <a:lstStyle/>
          <a:p>
            <a:r>
              <a:rPr lang="fr-FR" sz="4400"/>
              <a:t>Merci de votre attention</a:t>
            </a:r>
          </a:p>
          <a:p>
            <a:r>
              <a:rPr lang="fr-FR" sz="4400"/>
              <a:t>Aurore LAUNOIS</a:t>
            </a:r>
          </a:p>
          <a:p>
            <a:endParaRPr lang="fr-FR" sz="4400"/>
          </a:p>
          <a:p>
            <a:r>
              <a:rPr lang="fr-FR" sz="4400"/>
              <a:t>Infirmière coordinatrice HAD de la mutualité française</a:t>
            </a:r>
          </a:p>
          <a:p>
            <a:endParaRPr lang="fr-FR" sz="4400"/>
          </a:p>
          <a:p>
            <a:r>
              <a:rPr lang="fr-FR" sz="4400"/>
              <a:t>Tel : 03 24 33 43 43</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1026"/>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Incidence économique</a:t>
            </a:r>
          </a:p>
        </p:txBody>
      </p:sp>
      <p:sp>
        <p:nvSpPr>
          <p:cNvPr id="18435" name="Rectangle 1027"/>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Poids économique considérable</a:t>
            </a:r>
          </a:p>
          <a:p>
            <a:pPr marL="342900" indent="-342900">
              <a:spcBef>
                <a:spcPct val="20000"/>
              </a:spcBef>
              <a:buClr>
                <a:schemeClr val="accent1"/>
              </a:buClr>
              <a:buSzPct val="75000"/>
              <a:buFont typeface="Monotype Sorts" charset="2"/>
              <a:buChar char="b"/>
            </a:pPr>
            <a:r>
              <a:rPr kumimoji="1" lang="fr-FR" sz="3200"/>
              <a:t>Augmentation de la durée d’hospitalisation</a:t>
            </a:r>
          </a:p>
          <a:p>
            <a:pPr marL="342900" indent="-342900">
              <a:spcBef>
                <a:spcPct val="20000"/>
              </a:spcBef>
              <a:buClr>
                <a:schemeClr val="accent1"/>
              </a:buClr>
              <a:buSzPct val="75000"/>
              <a:buFont typeface="Monotype Sorts" charset="2"/>
              <a:buChar char="b"/>
            </a:pPr>
            <a:r>
              <a:rPr kumimoji="1" lang="fr-FR" sz="3200"/>
              <a:t>Impact sur la qualité de vie</a:t>
            </a:r>
          </a:p>
          <a:p>
            <a:pPr marL="342900" indent="-342900">
              <a:spcBef>
                <a:spcPct val="20000"/>
              </a:spcBef>
              <a:buClr>
                <a:schemeClr val="accent1"/>
              </a:buClr>
              <a:buSzPct val="75000"/>
              <a:buFont typeface="Monotype Sorts" charset="2"/>
              <a:buChar char="b"/>
            </a:pPr>
            <a:r>
              <a:rPr kumimoji="1" lang="fr-FR" sz="3200"/>
              <a:t>Impact sur espérance de vie</a:t>
            </a:r>
          </a:p>
          <a:p>
            <a:pPr marL="342900" indent="-342900">
              <a:spcBef>
                <a:spcPct val="20000"/>
              </a:spcBef>
              <a:buClr>
                <a:schemeClr val="accent1"/>
              </a:buClr>
              <a:buSzPct val="75000"/>
              <a:buFont typeface="Monotype Sorts" charset="2"/>
              <a:buChar char="b"/>
            </a:pPr>
            <a:r>
              <a:rPr kumimoji="1" lang="fr-FR" sz="3200"/>
              <a:t>Coût humain et matériel</a:t>
            </a:r>
          </a:p>
          <a:p>
            <a:pPr marL="342900" indent="-342900">
              <a:spcBef>
                <a:spcPct val="20000"/>
              </a:spcBef>
              <a:buClr>
                <a:schemeClr val="accent1"/>
              </a:buClr>
              <a:buSzPct val="75000"/>
              <a:buFont typeface="Monotype Sorts" charset="2"/>
              <a:buChar char="b"/>
            </a:pPr>
            <a:endParaRPr kumimoji="1" lang="fr-FR" sz="320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fr-FR" b="1" smtClean="0">
                <a:effectLst/>
              </a:rPr>
              <a:t>Qu’est-ce qu’une escarre</a:t>
            </a:r>
          </a:p>
        </p:txBody>
      </p:sp>
      <p:sp>
        <p:nvSpPr>
          <p:cNvPr id="150531" name="Rectangle 3"/>
          <p:cNvSpPr>
            <a:spLocks noGrp="1" noChangeArrowheads="1"/>
          </p:cNvSpPr>
          <p:nvPr>
            <p:ph type="body" idx="1"/>
          </p:nvPr>
        </p:nvSpPr>
        <p:spPr>
          <a:xfrm>
            <a:off x="1219200" y="2708275"/>
            <a:ext cx="7772400" cy="3451225"/>
          </a:xfrm>
        </p:spPr>
        <p:txBody>
          <a:bodyPr/>
          <a:lstStyle/>
          <a:p>
            <a:pPr>
              <a:defRPr/>
            </a:pPr>
            <a:r>
              <a:rPr lang="fr-FR" b="1" dirty="0" smtClean="0"/>
              <a:t>L’escarre se définit comme une lésion cutanée, d’origine ischémique, liée à une compression des tissus mous entre un plan dur et les saillies osseuses.</a:t>
            </a:r>
            <a:endParaRPr lang="fr-FR" b="1"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fr-FR" smtClean="0">
                <a:effectLst/>
              </a:rPr>
              <a:t>Facteurs de risque extrinsèques</a:t>
            </a:r>
          </a:p>
        </p:txBody>
      </p:sp>
      <p:sp>
        <p:nvSpPr>
          <p:cNvPr id="152579" name="Rectangle 3"/>
          <p:cNvSpPr>
            <a:spLocks noGrp="1" noChangeArrowheads="1"/>
          </p:cNvSpPr>
          <p:nvPr>
            <p:ph type="body" idx="1"/>
          </p:nvPr>
        </p:nvSpPr>
        <p:spPr/>
        <p:txBody>
          <a:bodyPr/>
          <a:lstStyle/>
          <a:p>
            <a:pPr>
              <a:defRPr/>
            </a:pPr>
            <a:endParaRPr lang="fr-FR" smtClean="0"/>
          </a:p>
          <a:p>
            <a:pPr>
              <a:defRPr/>
            </a:pPr>
            <a:r>
              <a:rPr lang="fr-FR" smtClean="0"/>
              <a:t> </a:t>
            </a:r>
            <a:r>
              <a:rPr lang="fr-FR" smtClean="0">
                <a:effectLst/>
              </a:rPr>
              <a:t>Facteurs mécaniques</a:t>
            </a:r>
          </a:p>
          <a:p>
            <a:pPr lvl="1">
              <a:defRPr/>
            </a:pPr>
            <a:r>
              <a:rPr lang="fr-FR" smtClean="0">
                <a:effectLst/>
              </a:rPr>
              <a:t>Pression</a:t>
            </a:r>
          </a:p>
          <a:p>
            <a:pPr lvl="1">
              <a:defRPr/>
            </a:pPr>
            <a:r>
              <a:rPr lang="fr-FR" smtClean="0">
                <a:effectLst/>
              </a:rPr>
              <a:t>Friction</a:t>
            </a:r>
          </a:p>
          <a:p>
            <a:pPr lvl="1">
              <a:defRPr/>
            </a:pPr>
            <a:r>
              <a:rPr lang="fr-FR" smtClean="0">
                <a:effectLst/>
              </a:rPr>
              <a:t>Cisaillement</a:t>
            </a:r>
          </a:p>
          <a:p>
            <a:pPr lvl="1">
              <a:buFontTx/>
              <a:buNone/>
              <a:defRPr/>
            </a:pPr>
            <a:endParaRPr lang="fr-FR" smtClean="0">
              <a:effectLst/>
            </a:endParaRPr>
          </a:p>
          <a:p>
            <a:pPr>
              <a:buFont typeface="Monotype Sorts" charset="2"/>
              <a:buNone/>
              <a:defRPr/>
            </a:pPr>
            <a:endParaRPr lang="fr-FR"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fr-FR" smtClean="0">
                <a:effectLst/>
              </a:rPr>
              <a:t>Physiopathologie de l ’escarre</a:t>
            </a:r>
          </a:p>
        </p:txBody>
      </p:sp>
      <p:sp>
        <p:nvSpPr>
          <p:cNvPr id="21507" name="Rectangle 3"/>
          <p:cNvSpPr>
            <a:spLocks noGrp="1" noChangeArrowheads="1"/>
          </p:cNvSpPr>
          <p:nvPr>
            <p:ph type="body" idx="1"/>
          </p:nvPr>
        </p:nvSpPr>
        <p:spPr/>
        <p:txBody>
          <a:bodyPr/>
          <a:lstStyle/>
          <a:p>
            <a:r>
              <a:rPr kumimoji="0" lang="fr-FR" sz="2400" smtClean="0">
                <a:effectLst/>
              </a:rPr>
              <a:t>Tissu cutané non comprimé</a:t>
            </a:r>
          </a:p>
        </p:txBody>
      </p:sp>
      <p:pic>
        <p:nvPicPr>
          <p:cNvPr id="21508" name="Picture 4" descr="physio 1                                                       0000B519Macintosh HD                   ABA78158:"/>
          <p:cNvPicPr>
            <a:picLocks noChangeAspect="1" noChangeArrowheads="1"/>
          </p:cNvPicPr>
          <p:nvPr/>
        </p:nvPicPr>
        <p:blipFill>
          <a:blip r:embed="rId2" cstate="print"/>
          <a:srcRect/>
          <a:stretch>
            <a:fillRect/>
          </a:stretch>
        </p:blipFill>
        <p:spPr bwMode="auto">
          <a:xfrm>
            <a:off x="2438400" y="2819400"/>
            <a:ext cx="4191000" cy="2754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r>
              <a:rPr lang="fr-FR" smtClean="0">
                <a:effectLst/>
              </a:rPr>
              <a:t>Compression de la peau</a:t>
            </a:r>
          </a:p>
        </p:txBody>
      </p:sp>
      <p:pic>
        <p:nvPicPr>
          <p:cNvPr id="22531" name="Picture 4" descr="physio 2                                                       00000002Zip 100                        AB89E6CB:"/>
          <p:cNvPicPr>
            <a:picLocks noChangeAspect="1" noChangeArrowheads="1"/>
          </p:cNvPicPr>
          <p:nvPr>
            <p:ph type="body" idx="1"/>
          </p:nvPr>
        </p:nvPicPr>
        <p:blipFill>
          <a:blip r:embed="rId2" cstate="print"/>
          <a:srcRect/>
          <a:stretch>
            <a:fillRect/>
          </a:stretch>
        </p:blipFill>
        <p:spPr>
          <a:xfrm>
            <a:off x="1524000" y="2209800"/>
            <a:ext cx="7232650" cy="4114800"/>
          </a:xfrm>
          <a:noFill/>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r>
              <a:rPr lang="fr-FR" smtClean="0">
                <a:effectLst/>
              </a:rPr>
              <a:t>Mécanismes de formation</a:t>
            </a:r>
          </a:p>
        </p:txBody>
      </p:sp>
      <p:sp>
        <p:nvSpPr>
          <p:cNvPr id="23555" name="Rectangle 3"/>
          <p:cNvSpPr>
            <a:spLocks noGrp="1" noChangeArrowheads="1"/>
          </p:cNvSpPr>
          <p:nvPr>
            <p:ph type="body" idx="1"/>
          </p:nvPr>
        </p:nvSpPr>
        <p:spPr/>
        <p:txBody>
          <a:bodyPr/>
          <a:lstStyle/>
          <a:p>
            <a:r>
              <a:rPr lang="fr-FR" smtClean="0">
                <a:effectLst/>
              </a:rPr>
              <a:t>Hyperpression</a:t>
            </a:r>
          </a:p>
          <a:p>
            <a:r>
              <a:rPr lang="fr-FR" smtClean="0">
                <a:effectLst/>
              </a:rPr>
              <a:t>Compression des tissus cutanés, sous-cutanés et musculaires</a:t>
            </a:r>
          </a:p>
          <a:p>
            <a:r>
              <a:rPr lang="fr-FR" smtClean="0">
                <a:effectLst/>
              </a:rPr>
              <a:t>Occlusion des vaisseaux de la microcirculation</a:t>
            </a:r>
          </a:p>
          <a:p>
            <a:r>
              <a:rPr lang="fr-FR" smtClean="0">
                <a:effectLst/>
              </a:rPr>
              <a:t>Dégâts de l’endothélium des parois vasculaires</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fr-FR" smtClean="0">
                <a:effectLst/>
              </a:rPr>
              <a:t>Mécanismes de formation</a:t>
            </a:r>
          </a:p>
        </p:txBody>
      </p:sp>
      <p:sp>
        <p:nvSpPr>
          <p:cNvPr id="190467" name="Rectangle 3"/>
          <p:cNvSpPr>
            <a:spLocks noGrp="1" noChangeArrowheads="1"/>
          </p:cNvSpPr>
          <p:nvPr>
            <p:ph type="body" idx="1"/>
          </p:nvPr>
        </p:nvSpPr>
        <p:spPr/>
        <p:txBody>
          <a:bodyPr/>
          <a:lstStyle/>
          <a:p>
            <a:pPr>
              <a:defRPr/>
            </a:pPr>
            <a:endParaRPr lang="fr-FR" smtClean="0"/>
          </a:p>
          <a:p>
            <a:pPr>
              <a:defRPr/>
            </a:pPr>
            <a:r>
              <a:rPr lang="fr-FR" smtClean="0">
                <a:effectLst/>
              </a:rPr>
              <a:t>Soit compression transitoire</a:t>
            </a:r>
          </a:p>
          <a:p>
            <a:pPr lvl="1">
              <a:defRPr/>
            </a:pPr>
            <a:r>
              <a:rPr lang="fr-FR" smtClean="0">
                <a:effectLst/>
              </a:rPr>
              <a:t>Reperfusion rapide de la zone </a:t>
            </a:r>
          </a:p>
          <a:p>
            <a:pPr lvl="1">
              <a:defRPr/>
            </a:pPr>
            <a:r>
              <a:rPr lang="fr-FR" smtClean="0">
                <a:effectLst/>
              </a:rPr>
              <a:t>Afflux de sang important</a:t>
            </a:r>
          </a:p>
          <a:p>
            <a:pPr lvl="1">
              <a:defRPr/>
            </a:pPr>
            <a:r>
              <a:rPr lang="fr-FR" smtClean="0">
                <a:effectLst/>
              </a:rPr>
              <a:t>Phénomène local d’hyperhémie transitoire et proportionnelle à la durée de compression</a:t>
            </a:r>
          </a:p>
          <a:p>
            <a:pPr lvl="1">
              <a:defRPr/>
            </a:pPr>
            <a:r>
              <a:rPr lang="fr-FR" smtClean="0">
                <a:effectLst/>
              </a:rPr>
              <a:t>Pas de plaie</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050"/>
          <p:cNvSpPr>
            <a:spLocks noGrp="1" noChangeArrowheads="1"/>
          </p:cNvSpPr>
          <p:nvPr>
            <p:ph type="title"/>
          </p:nvPr>
        </p:nvSpPr>
        <p:spPr/>
        <p:txBody>
          <a:bodyPr/>
          <a:lstStyle/>
          <a:p>
            <a:r>
              <a:rPr lang="fr-FR" smtClean="0">
                <a:effectLst/>
              </a:rPr>
              <a:t>Mécanismes de formation</a:t>
            </a:r>
          </a:p>
        </p:txBody>
      </p:sp>
      <p:sp>
        <p:nvSpPr>
          <p:cNvPr id="25603" name="Rectangle 2051"/>
          <p:cNvSpPr>
            <a:spLocks noGrp="1" noChangeArrowheads="1"/>
          </p:cNvSpPr>
          <p:nvPr>
            <p:ph type="body" idx="1"/>
          </p:nvPr>
        </p:nvSpPr>
        <p:spPr/>
        <p:txBody>
          <a:bodyPr/>
          <a:lstStyle/>
          <a:p>
            <a:r>
              <a:rPr lang="fr-FR" smtClean="0">
                <a:effectLst/>
              </a:rPr>
              <a:t>Soit compression prolongée</a:t>
            </a:r>
          </a:p>
          <a:p>
            <a:pPr lvl="1"/>
            <a:r>
              <a:rPr lang="fr-FR" smtClean="0">
                <a:effectLst/>
              </a:rPr>
              <a:t>Hypoxie puis anoxie cellulaire</a:t>
            </a:r>
          </a:p>
          <a:p>
            <a:pPr lvl="1"/>
            <a:r>
              <a:rPr lang="fr-FR" smtClean="0">
                <a:effectLst/>
              </a:rPr>
              <a:t>Libération de métabolites toxiques </a:t>
            </a:r>
          </a:p>
          <a:p>
            <a:pPr lvl="2"/>
            <a:r>
              <a:rPr lang="fr-FR" smtClean="0">
                <a:effectLst/>
              </a:rPr>
              <a:t>Radicaux libres, facteurs endothéliaux</a:t>
            </a:r>
          </a:p>
          <a:p>
            <a:pPr lvl="1"/>
            <a:r>
              <a:rPr lang="fr-FR" smtClean="0">
                <a:effectLst/>
              </a:rPr>
              <a:t>Extravasation tissulaire</a:t>
            </a:r>
          </a:p>
          <a:p>
            <a:pPr lvl="1"/>
            <a:r>
              <a:rPr lang="fr-FR" smtClean="0">
                <a:effectLst/>
              </a:rPr>
              <a:t>Œdème</a:t>
            </a:r>
          </a:p>
          <a:p>
            <a:pPr lvl="1"/>
            <a:r>
              <a:rPr lang="fr-FR" smtClean="0">
                <a:effectLst/>
              </a:rPr>
              <a:t>Dégâts</a:t>
            </a:r>
          </a:p>
          <a:p>
            <a:pPr lvl="1"/>
            <a:r>
              <a:rPr lang="fr-FR" smtClean="0">
                <a:effectLst/>
              </a:rPr>
              <a:t>Plaie</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pPr>
              <a:defRPr/>
            </a:pPr>
            <a:endParaRPr lang="fr-FR" smtClean="0"/>
          </a:p>
        </p:txBody>
      </p:sp>
      <p:sp>
        <p:nvSpPr>
          <p:cNvPr id="44035" name="Rectangle 3"/>
          <p:cNvSpPr>
            <a:spLocks noGrp="1" noChangeArrowheads="1"/>
          </p:cNvSpPr>
          <p:nvPr>
            <p:ph type="body" idx="1"/>
          </p:nvPr>
        </p:nvSpPr>
        <p:spPr/>
        <p:txBody>
          <a:bodyPr/>
          <a:lstStyle/>
          <a:p>
            <a:pPr>
              <a:defRPr/>
            </a:pPr>
            <a:endParaRPr lang="fr-FR" smtClean="0"/>
          </a:p>
        </p:txBody>
      </p:sp>
      <p:pic>
        <p:nvPicPr>
          <p:cNvPr id="8196" name="Picture 4" descr="DSC00096"/>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 name="Rectangle 2050"/>
          <p:cNvSpPr>
            <a:spLocks noGrp="1" noChangeArrowheads="1"/>
          </p:cNvSpPr>
          <p:nvPr>
            <p:ph type="title"/>
          </p:nvPr>
        </p:nvSpPr>
        <p:spPr/>
        <p:txBody>
          <a:bodyPr/>
          <a:lstStyle/>
          <a:p>
            <a:r>
              <a:rPr lang="fr-FR" smtClean="0">
                <a:effectLst/>
              </a:rPr>
              <a:t>Phénomène de friction</a:t>
            </a:r>
          </a:p>
        </p:txBody>
      </p:sp>
      <p:sp>
        <p:nvSpPr>
          <p:cNvPr id="201731" name="Rectangle 2051"/>
          <p:cNvSpPr>
            <a:spLocks noGrp="1" noChangeArrowheads="1"/>
          </p:cNvSpPr>
          <p:nvPr>
            <p:ph type="body" idx="1"/>
          </p:nvPr>
        </p:nvSpPr>
        <p:spPr>
          <a:xfrm>
            <a:off x="1371600" y="1981200"/>
            <a:ext cx="7772400" cy="4114800"/>
          </a:xfrm>
        </p:spPr>
        <p:txBody>
          <a:bodyPr/>
          <a:lstStyle/>
          <a:p>
            <a:pPr>
              <a:buFont typeface="Monotype Sorts" charset="2"/>
              <a:buNone/>
              <a:defRPr/>
            </a:pPr>
            <a:endParaRPr lang="fr-FR" smtClean="0"/>
          </a:p>
          <a:p>
            <a:pPr>
              <a:defRPr/>
            </a:pPr>
            <a:r>
              <a:rPr lang="fr-FR" sz="3600" smtClean="0">
                <a:effectLst/>
              </a:rPr>
              <a:t>Frottement répété entre 2 surfaces</a:t>
            </a:r>
          </a:p>
          <a:p>
            <a:pPr>
              <a:defRPr/>
            </a:pPr>
            <a:r>
              <a:rPr lang="fr-FR" sz="3600" smtClean="0">
                <a:effectLst/>
              </a:rPr>
              <a:t>Facteur aggravant</a:t>
            </a:r>
          </a:p>
          <a:p>
            <a:pPr>
              <a:defRPr/>
            </a:pPr>
            <a:r>
              <a:rPr lang="fr-FR" sz="3600" smtClean="0">
                <a:effectLst/>
              </a:rPr>
              <a:t>Soulever le malade</a:t>
            </a:r>
          </a:p>
        </p:txBody>
      </p:sp>
      <p:graphicFrame>
        <p:nvGraphicFramePr>
          <p:cNvPr id="1026" name="Object 2048"/>
          <p:cNvGraphicFramePr>
            <a:graphicFrameLocks noChangeAspect="1"/>
          </p:cNvGraphicFramePr>
          <p:nvPr/>
        </p:nvGraphicFramePr>
        <p:xfrm>
          <a:off x="2209800" y="4648200"/>
          <a:ext cx="5727700" cy="1905000"/>
        </p:xfrm>
        <a:graphic>
          <a:graphicData uri="http://schemas.openxmlformats.org/presentationml/2006/ole">
            <p:oleObj spid="_x0000_s1026" name="Image Bitmap" r:id="rId3" imgW="6923810" imgH="2781688" progId="Paint.Picture">
              <p:embed/>
            </p:oleObj>
          </a:graphicData>
        </a:graphic>
      </p:graphicFrame>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050"/>
          <p:cNvSpPr>
            <a:spLocks noGrp="1" noChangeArrowheads="1"/>
          </p:cNvSpPr>
          <p:nvPr>
            <p:ph type="title"/>
          </p:nvPr>
        </p:nvSpPr>
        <p:spPr/>
        <p:txBody>
          <a:bodyPr/>
          <a:lstStyle/>
          <a:p>
            <a:r>
              <a:rPr lang="fr-FR" smtClean="0">
                <a:effectLst/>
              </a:rPr>
              <a:t>Phénomène de cisaillement</a:t>
            </a:r>
          </a:p>
        </p:txBody>
      </p:sp>
      <p:sp>
        <p:nvSpPr>
          <p:cNvPr id="202755" name="Rectangle 2051"/>
          <p:cNvSpPr>
            <a:spLocks noGrp="1" noChangeArrowheads="1"/>
          </p:cNvSpPr>
          <p:nvPr>
            <p:ph type="body" idx="1"/>
          </p:nvPr>
        </p:nvSpPr>
        <p:spPr/>
        <p:txBody>
          <a:bodyPr/>
          <a:lstStyle/>
          <a:p>
            <a:pPr>
              <a:defRPr/>
            </a:pPr>
            <a:endParaRPr lang="fr-FR" smtClean="0"/>
          </a:p>
          <a:p>
            <a:pPr>
              <a:defRPr/>
            </a:pPr>
            <a:r>
              <a:rPr lang="fr-FR" smtClean="0">
                <a:effectLst/>
              </a:rPr>
              <a:t>Hyperpression + force tangentielle liée au glissement</a:t>
            </a:r>
          </a:p>
          <a:p>
            <a:pPr>
              <a:defRPr/>
            </a:pPr>
            <a:r>
              <a:rPr lang="fr-FR" smtClean="0">
                <a:effectLst/>
              </a:rPr>
              <a:t>Patient en position semi-assise qui glisse</a:t>
            </a:r>
          </a:p>
          <a:p>
            <a:pPr>
              <a:buFont typeface="Monotype Sorts" charset="2"/>
              <a:buNone/>
              <a:defRPr/>
            </a:pPr>
            <a:r>
              <a:rPr lang="fr-FR" smtClean="0">
                <a:effectLst/>
                <a:sym typeface="Symbol" pitchFamily="18" charset="2"/>
              </a:rPr>
              <a:t>	 Etirement  et réduction du calibre des vaisseaux</a:t>
            </a: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026"/>
          <p:cNvSpPr>
            <a:spLocks noGrp="1" noChangeArrowheads="1"/>
          </p:cNvSpPr>
          <p:nvPr>
            <p:ph type="title"/>
          </p:nvPr>
        </p:nvSpPr>
        <p:spPr/>
        <p:txBody>
          <a:bodyPr/>
          <a:lstStyle/>
          <a:p>
            <a:r>
              <a:rPr lang="fr-FR" smtClean="0">
                <a:effectLst/>
              </a:rPr>
              <a:t>Phénomène de cisaillement</a:t>
            </a:r>
          </a:p>
        </p:txBody>
      </p:sp>
      <p:pic>
        <p:nvPicPr>
          <p:cNvPr id="27651" name="Picture 1028" descr="physio 3                                                       00000002Zip 100                        AB89E6CB:"/>
          <p:cNvPicPr>
            <a:picLocks noChangeAspect="1" noChangeArrowheads="1"/>
          </p:cNvPicPr>
          <p:nvPr>
            <p:ph type="body" idx="1"/>
          </p:nvPr>
        </p:nvPicPr>
        <p:blipFill>
          <a:blip r:embed="rId2" cstate="print"/>
          <a:srcRect/>
          <a:stretch>
            <a:fillRect/>
          </a:stretch>
        </p:blipFill>
        <p:spPr>
          <a:xfrm>
            <a:off x="2125663" y="2044700"/>
            <a:ext cx="5957887" cy="4114800"/>
          </a:xfrm>
          <a:noFill/>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fr-FR" smtClean="0">
                <a:effectLst/>
              </a:rPr>
              <a:t>Forces de cisaillement</a:t>
            </a:r>
          </a:p>
        </p:txBody>
      </p:sp>
      <p:pic>
        <p:nvPicPr>
          <p:cNvPr id="28675" name="Picture 4" descr="friction schéma                                                0000B519Macintosh HD                   ABA78158:"/>
          <p:cNvPicPr>
            <a:picLocks noChangeAspect="1" noChangeArrowheads="1"/>
          </p:cNvPicPr>
          <p:nvPr>
            <p:ph type="body" idx="1"/>
          </p:nvPr>
        </p:nvPicPr>
        <p:blipFill>
          <a:blip r:embed="rId2" cstate="print"/>
          <a:srcRect/>
          <a:stretch>
            <a:fillRect/>
          </a:stretch>
        </p:blipFill>
        <p:spPr>
          <a:xfrm>
            <a:off x="2587625" y="2044700"/>
            <a:ext cx="5035550" cy="4114800"/>
          </a:xfrm>
          <a:noFill/>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1026"/>
          <p:cNvSpPr>
            <a:spLocks noGrp="1" noChangeArrowheads="1"/>
          </p:cNvSpPr>
          <p:nvPr>
            <p:ph type="title"/>
          </p:nvPr>
        </p:nvSpPr>
        <p:spPr>
          <a:xfrm>
            <a:off x="1219200" y="381000"/>
            <a:ext cx="7772400" cy="1143000"/>
          </a:xfrm>
        </p:spPr>
        <p:txBody>
          <a:bodyPr/>
          <a:lstStyle/>
          <a:p>
            <a:r>
              <a:rPr lang="fr-FR" smtClean="0">
                <a:effectLst/>
              </a:rPr>
              <a:t>Forces de cisaillement /pression</a:t>
            </a:r>
          </a:p>
        </p:txBody>
      </p:sp>
      <p:pic>
        <p:nvPicPr>
          <p:cNvPr id="29699" name="Picture 1028" descr="compression cisail/schéma                                      00000002&#10;disque dur                     B408370E:"/>
          <p:cNvPicPr>
            <a:picLocks noChangeAspect="1" noChangeArrowheads="1"/>
          </p:cNvPicPr>
          <p:nvPr>
            <p:ph type="body" idx="1"/>
          </p:nvPr>
        </p:nvPicPr>
        <p:blipFill>
          <a:blip r:embed="rId2" cstate="print"/>
          <a:srcRect/>
          <a:stretch>
            <a:fillRect/>
          </a:stretch>
        </p:blipFill>
        <p:spPr>
          <a:xfrm>
            <a:off x="1219200" y="2124075"/>
            <a:ext cx="7772400" cy="3954463"/>
          </a:xfrm>
          <a:noFill/>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p:txBody>
          <a:bodyPr/>
          <a:lstStyle/>
          <a:p>
            <a:r>
              <a:rPr lang="fr-FR" smtClean="0">
                <a:effectLst/>
              </a:rPr>
              <a:t>Facteurs de risque intrinsèques</a:t>
            </a:r>
          </a:p>
        </p:txBody>
      </p:sp>
      <p:sp>
        <p:nvSpPr>
          <p:cNvPr id="30723" name="Rectangle 3"/>
          <p:cNvSpPr>
            <a:spLocks noGrp="1" noChangeArrowheads="1"/>
          </p:cNvSpPr>
          <p:nvPr>
            <p:ph type="body" idx="1"/>
          </p:nvPr>
        </p:nvSpPr>
        <p:spPr/>
        <p:txBody>
          <a:bodyPr/>
          <a:lstStyle/>
          <a:p>
            <a:r>
              <a:rPr lang="fr-FR" sz="2800" smtClean="0">
                <a:effectLst/>
              </a:rPr>
              <a:t>Immobilité</a:t>
            </a:r>
          </a:p>
          <a:p>
            <a:pPr lvl="1"/>
            <a:r>
              <a:rPr lang="fr-FR" sz="2400" smtClean="0">
                <a:effectLst/>
              </a:rPr>
              <a:t>Coma</a:t>
            </a:r>
          </a:p>
          <a:p>
            <a:pPr lvl="1"/>
            <a:r>
              <a:rPr lang="fr-FR" sz="2400" smtClean="0">
                <a:effectLst/>
              </a:rPr>
              <a:t>Paralysie ( AVC)</a:t>
            </a:r>
          </a:p>
          <a:p>
            <a:pPr lvl="1"/>
            <a:r>
              <a:rPr lang="fr-FR" sz="2400" smtClean="0">
                <a:effectLst/>
              </a:rPr>
              <a:t>Orthopédie – traction</a:t>
            </a:r>
          </a:p>
          <a:p>
            <a:pPr lvl="1"/>
            <a:r>
              <a:rPr lang="fr-FR" sz="2400" smtClean="0">
                <a:effectLst/>
              </a:rPr>
              <a:t>Décubitus prolongé (infection)</a:t>
            </a:r>
          </a:p>
          <a:p>
            <a:r>
              <a:rPr lang="fr-FR" sz="2800" smtClean="0">
                <a:effectLst/>
              </a:rPr>
              <a:t>Troubles de la sensibilité</a:t>
            </a:r>
          </a:p>
          <a:p>
            <a:pPr lvl="1"/>
            <a:r>
              <a:rPr lang="fr-FR" sz="2400" smtClean="0">
                <a:effectLst/>
              </a:rPr>
              <a:t>Paralysie</a:t>
            </a:r>
          </a:p>
          <a:p>
            <a:pPr lvl="1"/>
            <a:r>
              <a:rPr lang="fr-FR" sz="2400" smtClean="0">
                <a:effectLst/>
              </a:rPr>
              <a:t>Hémiparésie</a:t>
            </a:r>
          </a:p>
          <a:p>
            <a:pPr lvl="1"/>
            <a:r>
              <a:rPr lang="fr-FR" sz="2400" smtClean="0">
                <a:effectLst/>
              </a:rPr>
              <a:t>Neuropathie périphérique</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1026"/>
          <p:cNvSpPr>
            <a:spLocks noGrp="1" noChangeArrowheads="1"/>
          </p:cNvSpPr>
          <p:nvPr>
            <p:ph type="title"/>
          </p:nvPr>
        </p:nvSpPr>
        <p:spPr/>
        <p:txBody>
          <a:bodyPr/>
          <a:lstStyle/>
          <a:p>
            <a:r>
              <a:rPr lang="fr-FR" smtClean="0">
                <a:effectLst/>
              </a:rPr>
              <a:t>Facteurs de risque intrinsèques</a:t>
            </a:r>
          </a:p>
        </p:txBody>
      </p:sp>
      <p:sp>
        <p:nvSpPr>
          <p:cNvPr id="31747" name="Rectangle 1027"/>
          <p:cNvSpPr>
            <a:spLocks noGrp="1" noChangeArrowheads="1"/>
          </p:cNvSpPr>
          <p:nvPr>
            <p:ph type="body" idx="1"/>
          </p:nvPr>
        </p:nvSpPr>
        <p:spPr/>
        <p:txBody>
          <a:bodyPr/>
          <a:lstStyle/>
          <a:p>
            <a:pPr>
              <a:lnSpc>
                <a:spcPct val="90000"/>
              </a:lnSpc>
            </a:pPr>
            <a:r>
              <a:rPr lang="fr-FR" smtClean="0">
                <a:effectLst/>
              </a:rPr>
              <a:t>Troubles de la conscience</a:t>
            </a:r>
          </a:p>
          <a:p>
            <a:pPr lvl="1">
              <a:lnSpc>
                <a:spcPct val="90000"/>
              </a:lnSpc>
            </a:pPr>
            <a:r>
              <a:rPr lang="fr-FR" smtClean="0">
                <a:effectLst/>
              </a:rPr>
              <a:t>Coma</a:t>
            </a:r>
          </a:p>
          <a:p>
            <a:pPr lvl="1">
              <a:lnSpc>
                <a:spcPct val="90000"/>
              </a:lnSpc>
            </a:pPr>
            <a:r>
              <a:rPr lang="fr-FR" smtClean="0">
                <a:effectLst/>
              </a:rPr>
              <a:t>Confusion</a:t>
            </a:r>
          </a:p>
          <a:p>
            <a:pPr lvl="1">
              <a:lnSpc>
                <a:spcPct val="90000"/>
              </a:lnSpc>
            </a:pPr>
            <a:r>
              <a:rPr lang="fr-FR" smtClean="0">
                <a:effectLst/>
              </a:rPr>
              <a:t>sédation</a:t>
            </a:r>
          </a:p>
          <a:p>
            <a:pPr>
              <a:lnSpc>
                <a:spcPct val="90000"/>
              </a:lnSpc>
            </a:pPr>
            <a:r>
              <a:rPr lang="fr-FR" smtClean="0">
                <a:effectLst/>
              </a:rPr>
              <a:t>Malnutrition</a:t>
            </a:r>
          </a:p>
          <a:p>
            <a:pPr lvl="1">
              <a:lnSpc>
                <a:spcPct val="90000"/>
              </a:lnSpc>
            </a:pPr>
            <a:r>
              <a:rPr lang="fr-FR" smtClean="0">
                <a:effectLst/>
              </a:rPr>
              <a:t>Dénutrition protéino-énergétique</a:t>
            </a:r>
          </a:p>
          <a:p>
            <a:pPr lvl="1">
              <a:lnSpc>
                <a:spcPct val="90000"/>
              </a:lnSpc>
            </a:pPr>
            <a:r>
              <a:rPr lang="fr-FR" smtClean="0">
                <a:effectLst/>
              </a:rPr>
              <a:t>Malabsorption</a:t>
            </a:r>
          </a:p>
          <a:p>
            <a:pPr>
              <a:lnSpc>
                <a:spcPct val="90000"/>
              </a:lnSpc>
            </a:pPr>
            <a:r>
              <a:rPr lang="fr-FR" smtClean="0">
                <a:effectLst/>
              </a:rPr>
              <a:t>Déshydratation</a:t>
            </a: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050"/>
          <p:cNvSpPr>
            <a:spLocks noGrp="1" noChangeArrowheads="1"/>
          </p:cNvSpPr>
          <p:nvPr>
            <p:ph type="title"/>
          </p:nvPr>
        </p:nvSpPr>
        <p:spPr/>
        <p:txBody>
          <a:bodyPr/>
          <a:lstStyle/>
          <a:p>
            <a:r>
              <a:rPr lang="fr-FR" smtClean="0">
                <a:effectLst/>
              </a:rPr>
              <a:t>Facteurs de risque intrinsèques</a:t>
            </a:r>
          </a:p>
        </p:txBody>
      </p:sp>
      <p:sp>
        <p:nvSpPr>
          <p:cNvPr id="32771" name="Rectangle 2051"/>
          <p:cNvSpPr>
            <a:spLocks noGrp="1" noChangeArrowheads="1"/>
          </p:cNvSpPr>
          <p:nvPr>
            <p:ph type="body" idx="1"/>
          </p:nvPr>
        </p:nvSpPr>
        <p:spPr/>
        <p:txBody>
          <a:bodyPr/>
          <a:lstStyle/>
          <a:p>
            <a:r>
              <a:rPr lang="fr-FR" sz="2800" smtClean="0">
                <a:effectLst/>
              </a:rPr>
              <a:t>Maladies intercurrentes débilitantes :</a:t>
            </a:r>
          </a:p>
          <a:p>
            <a:pPr>
              <a:buFont typeface="Monotype Sorts" charset="2"/>
              <a:buNone/>
            </a:pPr>
            <a:r>
              <a:rPr lang="fr-FR" sz="2800" smtClean="0">
                <a:effectLst/>
              </a:rPr>
              <a:t>	Défaillance des grandes fonctions vitales</a:t>
            </a:r>
          </a:p>
          <a:p>
            <a:pPr lvl="1"/>
            <a:r>
              <a:rPr lang="fr-FR" sz="2400" smtClean="0">
                <a:effectLst/>
              </a:rPr>
              <a:t>Cancer</a:t>
            </a:r>
          </a:p>
          <a:p>
            <a:pPr lvl="1"/>
            <a:r>
              <a:rPr lang="fr-FR" sz="2400" smtClean="0">
                <a:effectLst/>
              </a:rPr>
              <a:t>Troubles cardio-vasculaires</a:t>
            </a:r>
          </a:p>
          <a:p>
            <a:pPr lvl="1"/>
            <a:r>
              <a:rPr lang="fr-FR" sz="2400" smtClean="0">
                <a:effectLst/>
              </a:rPr>
              <a:t>Infections chroniques</a:t>
            </a:r>
          </a:p>
          <a:p>
            <a:pPr lvl="1"/>
            <a:r>
              <a:rPr lang="fr-FR" sz="2400" smtClean="0">
                <a:effectLst/>
              </a:rPr>
              <a:t>Anémie</a:t>
            </a:r>
          </a:p>
          <a:p>
            <a:pPr lvl="1"/>
            <a:r>
              <a:rPr lang="fr-FR" sz="2400" smtClean="0">
                <a:effectLst/>
              </a:rPr>
              <a:t>Hypoxémie</a:t>
            </a:r>
          </a:p>
          <a:p>
            <a:pPr lvl="1"/>
            <a:r>
              <a:rPr lang="fr-FR" sz="2400" smtClean="0">
                <a:effectLst/>
              </a:rPr>
              <a:t>Insuffisance cardiaque, respiratoire, hépatique ou rénale grave</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050"/>
          <p:cNvSpPr>
            <a:spLocks noGrp="1" noChangeArrowheads="1"/>
          </p:cNvSpPr>
          <p:nvPr>
            <p:ph type="title"/>
          </p:nvPr>
        </p:nvSpPr>
        <p:spPr/>
        <p:txBody>
          <a:bodyPr/>
          <a:lstStyle/>
          <a:p>
            <a:r>
              <a:rPr lang="fr-FR" smtClean="0">
                <a:effectLst/>
              </a:rPr>
              <a:t>Facteurs de risque intrinsèques</a:t>
            </a:r>
          </a:p>
        </p:txBody>
      </p:sp>
      <p:sp>
        <p:nvSpPr>
          <p:cNvPr id="33795" name="Rectangle 2051"/>
          <p:cNvSpPr>
            <a:spLocks noGrp="1" noChangeArrowheads="1"/>
          </p:cNvSpPr>
          <p:nvPr>
            <p:ph type="body" idx="1"/>
          </p:nvPr>
        </p:nvSpPr>
        <p:spPr/>
        <p:txBody>
          <a:bodyPr/>
          <a:lstStyle/>
          <a:p>
            <a:pPr>
              <a:lnSpc>
                <a:spcPct val="90000"/>
              </a:lnSpc>
            </a:pPr>
            <a:r>
              <a:rPr lang="fr-FR" sz="2800" smtClean="0">
                <a:effectLst/>
              </a:rPr>
              <a:t>Macération</a:t>
            </a:r>
          </a:p>
          <a:p>
            <a:pPr lvl="1">
              <a:lnSpc>
                <a:spcPct val="90000"/>
              </a:lnSpc>
            </a:pPr>
            <a:r>
              <a:rPr lang="fr-FR" sz="2400" smtClean="0">
                <a:effectLst/>
              </a:rPr>
              <a:t>Incontinence urinaire et/ou fécale</a:t>
            </a:r>
          </a:p>
          <a:p>
            <a:pPr lvl="1">
              <a:lnSpc>
                <a:spcPct val="90000"/>
              </a:lnSpc>
            </a:pPr>
            <a:r>
              <a:rPr lang="fr-FR" sz="2400" smtClean="0">
                <a:effectLst/>
              </a:rPr>
              <a:t>Transpiration excessive</a:t>
            </a:r>
          </a:p>
          <a:p>
            <a:pPr>
              <a:lnSpc>
                <a:spcPct val="90000"/>
              </a:lnSpc>
            </a:pPr>
            <a:r>
              <a:rPr lang="fr-FR" sz="2800" smtClean="0">
                <a:effectLst/>
              </a:rPr>
              <a:t>Age &gt; à 70 ans</a:t>
            </a:r>
          </a:p>
          <a:p>
            <a:pPr>
              <a:lnSpc>
                <a:spcPct val="90000"/>
              </a:lnSpc>
            </a:pPr>
            <a:r>
              <a:rPr lang="fr-FR" sz="2800" smtClean="0">
                <a:effectLst/>
              </a:rPr>
              <a:t>Mauvais état cutané</a:t>
            </a:r>
          </a:p>
          <a:p>
            <a:pPr lvl="1">
              <a:lnSpc>
                <a:spcPct val="90000"/>
              </a:lnSpc>
            </a:pPr>
            <a:r>
              <a:rPr lang="fr-FR" sz="2400" smtClean="0">
                <a:effectLst/>
              </a:rPr>
              <a:t>Etat carentiel</a:t>
            </a:r>
          </a:p>
          <a:p>
            <a:pPr lvl="1">
              <a:lnSpc>
                <a:spcPct val="90000"/>
              </a:lnSpc>
            </a:pPr>
            <a:r>
              <a:rPr lang="fr-FR" sz="2400" smtClean="0">
                <a:effectLst/>
              </a:rPr>
              <a:t>Corticothérapie au long cours</a:t>
            </a:r>
          </a:p>
          <a:p>
            <a:pPr>
              <a:lnSpc>
                <a:spcPct val="90000"/>
              </a:lnSpc>
            </a:pPr>
            <a:r>
              <a:rPr lang="fr-FR" sz="2800" smtClean="0">
                <a:effectLst/>
              </a:rPr>
              <a:t>Obésité, cachexie</a:t>
            </a:r>
          </a:p>
          <a:p>
            <a:pPr>
              <a:lnSpc>
                <a:spcPct val="90000"/>
              </a:lnSpc>
            </a:pPr>
            <a:r>
              <a:rPr lang="fr-FR" sz="2800" smtClean="0">
                <a:effectLst/>
              </a:rPr>
              <a:t>Antécédents d’escarre</a:t>
            </a:r>
          </a:p>
          <a:p>
            <a:pPr>
              <a:lnSpc>
                <a:spcPct val="90000"/>
              </a:lnSpc>
            </a:pPr>
            <a:r>
              <a:rPr lang="fr-FR" sz="2800" smtClean="0">
                <a:effectLst/>
              </a:rPr>
              <a:t>Phase terminale</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Rectangle 2"/>
          <p:cNvSpPr>
            <a:spLocks noGrp="1" noChangeArrowheads="1"/>
          </p:cNvSpPr>
          <p:nvPr>
            <p:ph type="title"/>
          </p:nvPr>
        </p:nvSpPr>
        <p:spPr/>
        <p:txBody>
          <a:bodyPr/>
          <a:lstStyle/>
          <a:p>
            <a:pPr>
              <a:defRPr/>
            </a:pPr>
            <a:r>
              <a:rPr lang="fr-FR" smtClean="0"/>
              <a:t>PRINCIPALES LOCALISATIONS</a:t>
            </a:r>
          </a:p>
        </p:txBody>
      </p:sp>
      <p:sp>
        <p:nvSpPr>
          <p:cNvPr id="34819" name="Rectangle 3"/>
          <p:cNvSpPr>
            <a:spLocks noGrp="1" noChangeArrowheads="1"/>
          </p:cNvSpPr>
          <p:nvPr>
            <p:ph type="body" idx="1"/>
          </p:nvPr>
        </p:nvSpPr>
        <p:spPr/>
        <p:txBody>
          <a:bodyPr/>
          <a:lstStyle/>
          <a:p>
            <a:r>
              <a:rPr lang="fr-FR" smtClean="0">
                <a:effectLst/>
              </a:rPr>
              <a:t>TALON  			40 à 45 %</a:t>
            </a:r>
          </a:p>
          <a:p>
            <a:r>
              <a:rPr lang="fr-FR" smtClean="0">
                <a:effectLst/>
              </a:rPr>
              <a:t>SACRUM 			30 à 40 %</a:t>
            </a:r>
          </a:p>
          <a:p>
            <a:r>
              <a:rPr lang="fr-FR" smtClean="0">
                <a:effectLst/>
              </a:rPr>
              <a:t>TROCHANTER 		6 %</a:t>
            </a:r>
          </a:p>
          <a:p>
            <a:r>
              <a:rPr lang="fr-FR" smtClean="0">
                <a:effectLst/>
              </a:rPr>
              <a:t>PIED, CHEVILLE 		5 %</a:t>
            </a:r>
          </a:p>
          <a:p>
            <a:r>
              <a:rPr lang="fr-FR" smtClean="0">
                <a:effectLst/>
              </a:rPr>
              <a:t>COUDE 			1 à 2 %</a:t>
            </a:r>
          </a:p>
          <a:p>
            <a:r>
              <a:rPr lang="fr-FR" smtClean="0">
                <a:effectLst/>
              </a:rPr>
              <a:t>AUTRES			7 %</a:t>
            </a:r>
          </a:p>
          <a:p>
            <a:pPr>
              <a:buFont typeface="Monotype Sorts" charset="2"/>
              <a:buNone/>
            </a:pPr>
            <a:endParaRPr lang="fr-FR" smtClean="0">
              <a:effectLst/>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lstStyle/>
          <a:p>
            <a:r>
              <a:rPr lang="fr-FR" smtClean="0">
                <a:effectLst/>
              </a:rPr>
              <a:t>Évaluation du malade            </a:t>
            </a:r>
            <a:r>
              <a:rPr lang="fr-FR" sz="2800" smtClean="0">
                <a:solidFill>
                  <a:srgbClr val="FFFF00"/>
                </a:solidFill>
                <a:effectLst/>
              </a:rPr>
              <a:t>conférence de consensus ANAES 2001</a:t>
            </a:r>
          </a:p>
        </p:txBody>
      </p:sp>
      <p:sp>
        <p:nvSpPr>
          <p:cNvPr id="9219" name="Rectangle 3"/>
          <p:cNvSpPr>
            <a:spLocks noGrp="1" noChangeArrowheads="1"/>
          </p:cNvSpPr>
          <p:nvPr>
            <p:ph type="body" idx="1"/>
          </p:nvPr>
        </p:nvSpPr>
        <p:spPr/>
        <p:txBody>
          <a:bodyPr/>
          <a:lstStyle/>
          <a:p>
            <a:r>
              <a:rPr lang="fr-FR" smtClean="0">
                <a:effectLst/>
              </a:rPr>
              <a:t>Environnement médico-social</a:t>
            </a:r>
          </a:p>
          <a:p>
            <a:r>
              <a:rPr lang="fr-FR" smtClean="0">
                <a:effectLst/>
              </a:rPr>
              <a:t>Mécanismes de l ’escarre</a:t>
            </a:r>
          </a:p>
          <a:p>
            <a:r>
              <a:rPr lang="fr-FR" smtClean="0">
                <a:effectLst/>
              </a:rPr>
              <a:t>Facteurs de risque, comorbidités</a:t>
            </a:r>
          </a:p>
          <a:p>
            <a:r>
              <a:rPr lang="fr-FR" smtClean="0">
                <a:effectLst/>
              </a:rPr>
              <a:t>Mobilité</a:t>
            </a:r>
          </a:p>
          <a:p>
            <a:r>
              <a:rPr lang="fr-FR" smtClean="0">
                <a:effectLst/>
              </a:rPr>
              <a:t>Habitus, mode de vie, projet de vie</a:t>
            </a:r>
          </a:p>
          <a:p>
            <a:r>
              <a:rPr lang="fr-FR" smtClean="0">
                <a:effectLst/>
              </a:rPr>
              <a:t>Âge</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1026"/>
          <p:cNvSpPr>
            <a:spLocks noGrp="1" noChangeArrowheads="1"/>
          </p:cNvSpPr>
          <p:nvPr>
            <p:ph type="title"/>
          </p:nvPr>
        </p:nvSpPr>
        <p:spPr/>
        <p:txBody>
          <a:bodyPr/>
          <a:lstStyle/>
          <a:p>
            <a:pPr>
              <a:defRPr/>
            </a:pPr>
            <a:r>
              <a:rPr lang="fr-FR" smtClean="0"/>
              <a:t>Localisation des escarres : décubitus dorsal</a:t>
            </a:r>
          </a:p>
        </p:txBody>
      </p:sp>
      <p:pic>
        <p:nvPicPr>
          <p:cNvPr id="35843" name="Picture 1028" descr="loc escarre décubitus dorsal                                   00000002&#10;disque dur                     B408370E:"/>
          <p:cNvPicPr>
            <a:picLocks noChangeAspect="1" noChangeArrowheads="1"/>
          </p:cNvPicPr>
          <p:nvPr>
            <p:ph type="body" idx="1"/>
          </p:nvPr>
        </p:nvPicPr>
        <p:blipFill>
          <a:blip r:embed="rId2" cstate="print"/>
          <a:srcRect/>
          <a:stretch>
            <a:fillRect/>
          </a:stretch>
        </p:blipFill>
        <p:spPr>
          <a:xfrm>
            <a:off x="1219200" y="2511425"/>
            <a:ext cx="7772400" cy="3181350"/>
          </a:xfrm>
          <a:noFill/>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r>
              <a:rPr lang="fr-FR" smtClean="0">
                <a:effectLst/>
              </a:rPr>
              <a:t>Localisation des escarres : décubitus latéral</a:t>
            </a:r>
          </a:p>
        </p:txBody>
      </p:sp>
      <p:pic>
        <p:nvPicPr>
          <p:cNvPr id="36867" name="Picture 4" descr="loc escarre decub lat                                          00000002&#10;disque dur                     B408370E:"/>
          <p:cNvPicPr>
            <a:picLocks noChangeAspect="1" noChangeArrowheads="1"/>
          </p:cNvPicPr>
          <p:nvPr>
            <p:ph type="body" idx="1"/>
          </p:nvPr>
        </p:nvPicPr>
        <p:blipFill>
          <a:blip r:embed="rId2" cstate="print"/>
          <a:srcRect/>
          <a:stretch>
            <a:fillRect/>
          </a:stretch>
        </p:blipFill>
        <p:spPr>
          <a:xfrm>
            <a:off x="1219200" y="2444750"/>
            <a:ext cx="7772400" cy="3314700"/>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p:txBody>
          <a:bodyPr/>
          <a:lstStyle/>
          <a:p>
            <a:r>
              <a:rPr lang="fr-FR" smtClean="0">
                <a:effectLst/>
              </a:rPr>
              <a:t>Localisation des escarres : position assise</a:t>
            </a:r>
          </a:p>
        </p:txBody>
      </p:sp>
      <p:pic>
        <p:nvPicPr>
          <p:cNvPr id="37891" name="Picture 4" descr="loc escarre assis                                              00000002&#10;disque dur                     B408370E:"/>
          <p:cNvPicPr>
            <a:picLocks noChangeAspect="1" noChangeArrowheads="1"/>
          </p:cNvPicPr>
          <p:nvPr>
            <p:ph type="body" idx="1"/>
          </p:nvPr>
        </p:nvPicPr>
        <p:blipFill>
          <a:blip r:embed="rId2" cstate="print"/>
          <a:srcRect/>
          <a:stretch>
            <a:fillRect/>
          </a:stretch>
        </p:blipFill>
        <p:spPr>
          <a:xfrm>
            <a:off x="2052638" y="2044700"/>
            <a:ext cx="6103937" cy="4114800"/>
          </a:xfrm>
          <a:noFill/>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p:cNvSpPr>
            <a:spLocks noGrp="1" noChangeArrowheads="1"/>
          </p:cNvSpPr>
          <p:nvPr>
            <p:ph type="title"/>
          </p:nvPr>
        </p:nvSpPr>
        <p:spPr/>
        <p:txBody>
          <a:bodyPr/>
          <a:lstStyle/>
          <a:p>
            <a:r>
              <a:rPr lang="fr-FR" smtClean="0">
                <a:effectLst/>
              </a:rPr>
              <a:t>Évaluation de l ’escarre </a:t>
            </a:r>
            <a:r>
              <a:rPr lang="fr-FR" sz="3200" smtClean="0">
                <a:solidFill>
                  <a:srgbClr val="FFFF00"/>
                </a:solidFill>
                <a:effectLst/>
              </a:rPr>
              <a:t>recommandations conférence de consensus</a:t>
            </a:r>
            <a:endParaRPr lang="fr-FR" smtClean="0">
              <a:effectLst/>
            </a:endParaRPr>
          </a:p>
        </p:txBody>
      </p:sp>
      <p:sp>
        <p:nvSpPr>
          <p:cNvPr id="38915" name="Rectangle 3"/>
          <p:cNvSpPr>
            <a:spLocks noGrp="1" noChangeArrowheads="1"/>
          </p:cNvSpPr>
          <p:nvPr>
            <p:ph type="body" idx="1"/>
          </p:nvPr>
        </p:nvSpPr>
        <p:spPr/>
        <p:txBody>
          <a:bodyPr/>
          <a:lstStyle/>
          <a:p>
            <a:r>
              <a:rPr lang="fr-FR" smtClean="0">
                <a:effectLst/>
              </a:rPr>
              <a:t>Nombre</a:t>
            </a:r>
          </a:p>
          <a:p>
            <a:r>
              <a:rPr lang="fr-FR" smtClean="0">
                <a:effectLst/>
              </a:rPr>
              <a:t>Localisation</a:t>
            </a:r>
          </a:p>
          <a:p>
            <a:r>
              <a:rPr lang="fr-FR" smtClean="0">
                <a:effectLst/>
              </a:rPr>
              <a:t>Stade</a:t>
            </a:r>
          </a:p>
          <a:p>
            <a:r>
              <a:rPr lang="fr-FR" smtClean="0">
                <a:effectLst/>
              </a:rPr>
              <a:t>Surface et Profondeur</a:t>
            </a:r>
          </a:p>
          <a:p>
            <a:r>
              <a:rPr lang="fr-FR" smtClean="0">
                <a:effectLst/>
              </a:rPr>
              <a:t>Peau péri-lésionnelle</a:t>
            </a:r>
          </a:p>
          <a:p>
            <a:r>
              <a:rPr lang="fr-FR" smtClean="0">
                <a:effectLst/>
              </a:rPr>
              <a:t>Douleur</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p:txBody>
          <a:bodyPr/>
          <a:lstStyle/>
          <a:p>
            <a:r>
              <a:rPr lang="fr-FR" smtClean="0">
                <a:effectLst/>
              </a:rPr>
              <a:t>Stades de l ’escarre</a:t>
            </a:r>
          </a:p>
        </p:txBody>
      </p:sp>
      <p:sp>
        <p:nvSpPr>
          <p:cNvPr id="39939" name="Rectangle 3"/>
          <p:cNvSpPr>
            <a:spLocks noGrp="1" noChangeArrowheads="1"/>
          </p:cNvSpPr>
          <p:nvPr>
            <p:ph type="body" idx="1"/>
          </p:nvPr>
        </p:nvSpPr>
        <p:spPr/>
        <p:txBody>
          <a:bodyPr/>
          <a:lstStyle/>
          <a:p>
            <a:r>
              <a:rPr lang="fr-FR" smtClean="0">
                <a:effectLst/>
              </a:rPr>
              <a:t>Classification anatomo-clinique en 4 stades par l’ European Pressure Ulcer Advisory Panel (EPUAP)</a:t>
            </a:r>
          </a:p>
          <a:p>
            <a:r>
              <a:rPr lang="fr-FR" smtClean="0">
                <a:effectLst/>
              </a:rPr>
              <a:t> Manque un stade où la peau est intacte mais avec des dégâts tissulaires sous-jacents </a:t>
            </a:r>
          </a:p>
          <a:p>
            <a:pPr>
              <a:buFont typeface="Monotype Sorts" charset="2"/>
              <a:buNone/>
            </a:pPr>
            <a:endParaRPr lang="fr-FR" smtClean="0">
              <a:effectLst/>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1219200" y="152400"/>
            <a:ext cx="7772400" cy="1409700"/>
          </a:xfrm>
        </p:spPr>
        <p:txBody>
          <a:bodyPr/>
          <a:lstStyle/>
          <a:p>
            <a:pPr algn="ctr"/>
            <a:r>
              <a:rPr lang="fr-FR" smtClean="0">
                <a:effectLst/>
              </a:rPr>
              <a:t>Hyperhémie réactionnelle = Stade 0</a:t>
            </a:r>
          </a:p>
        </p:txBody>
      </p:sp>
      <p:pic>
        <p:nvPicPr>
          <p:cNvPr id="40963" name="Picture 5" descr="hyperhémie 2                                                   00000002Zip 100                        AB89E6CB:"/>
          <p:cNvPicPr>
            <a:picLocks noChangeAspect="1" noChangeArrowheads="1"/>
          </p:cNvPicPr>
          <p:nvPr/>
        </p:nvPicPr>
        <p:blipFill>
          <a:blip r:embed="rId2" cstate="print"/>
          <a:srcRect/>
          <a:stretch>
            <a:fillRect/>
          </a:stretch>
        </p:blipFill>
        <p:spPr bwMode="auto">
          <a:xfrm>
            <a:off x="3810000" y="3124200"/>
            <a:ext cx="2209800" cy="1525588"/>
          </a:xfrm>
          <a:prstGeom prst="rect">
            <a:avLst/>
          </a:prstGeom>
          <a:noFill/>
          <a:ln w="9525">
            <a:noFill/>
            <a:miter lim="800000"/>
            <a:headEnd/>
            <a:tailEnd/>
          </a:ln>
        </p:spPr>
      </p:pic>
      <p:pic>
        <p:nvPicPr>
          <p:cNvPr id="40964" name="Picture 6" descr="hyperhémie 1                                                   00000002Zip 100                        AB89E6CB:"/>
          <p:cNvPicPr>
            <a:picLocks noChangeAspect="1" noChangeArrowheads="1"/>
          </p:cNvPicPr>
          <p:nvPr/>
        </p:nvPicPr>
        <p:blipFill>
          <a:blip r:embed="rId3" cstate="print"/>
          <a:srcRect/>
          <a:stretch>
            <a:fillRect/>
          </a:stretch>
        </p:blipFill>
        <p:spPr bwMode="auto">
          <a:xfrm>
            <a:off x="1295400" y="3124200"/>
            <a:ext cx="2286000" cy="1525588"/>
          </a:xfrm>
          <a:prstGeom prst="rect">
            <a:avLst/>
          </a:prstGeom>
          <a:noFill/>
          <a:ln w="9525">
            <a:noFill/>
            <a:miter lim="800000"/>
            <a:headEnd/>
            <a:tailEnd/>
          </a:ln>
        </p:spPr>
      </p:pic>
      <p:pic>
        <p:nvPicPr>
          <p:cNvPr id="40965" name="Picture 8" descr="hyperhémie 3                                                   00000002Zip 100                        AB89E6CB:"/>
          <p:cNvPicPr>
            <a:picLocks noChangeAspect="1" noChangeArrowheads="1"/>
          </p:cNvPicPr>
          <p:nvPr/>
        </p:nvPicPr>
        <p:blipFill>
          <a:blip r:embed="rId4" cstate="print"/>
          <a:srcRect/>
          <a:stretch>
            <a:fillRect/>
          </a:stretch>
        </p:blipFill>
        <p:spPr bwMode="auto">
          <a:xfrm>
            <a:off x="6324600" y="3124200"/>
            <a:ext cx="2286000" cy="1525588"/>
          </a:xfrm>
          <a:prstGeom prst="rect">
            <a:avLst/>
          </a:prstGeom>
          <a:noFill/>
          <a:ln w="9525">
            <a:noFill/>
            <a:miter lim="800000"/>
            <a:headEnd/>
            <a:tailEnd/>
          </a:ln>
        </p:spPr>
      </p:pic>
      <p:sp>
        <p:nvSpPr>
          <p:cNvPr id="40966" name="Rectangle 9"/>
          <p:cNvSpPr>
            <a:spLocks noChangeArrowheads="1"/>
          </p:cNvSpPr>
          <p:nvPr/>
        </p:nvSpPr>
        <p:spPr bwMode="auto">
          <a:xfrm>
            <a:off x="1752600" y="5257800"/>
            <a:ext cx="6091238" cy="457200"/>
          </a:xfrm>
          <a:prstGeom prst="rect">
            <a:avLst/>
          </a:prstGeom>
          <a:noFill/>
          <a:ln w="9525">
            <a:noFill/>
            <a:miter lim="800000"/>
            <a:headEnd/>
            <a:tailEnd/>
          </a:ln>
        </p:spPr>
        <p:txBody>
          <a:bodyPr>
            <a:spAutoFit/>
          </a:bodyPr>
          <a:lstStyle/>
          <a:p>
            <a:pPr>
              <a:spcBef>
                <a:spcPct val="50000"/>
              </a:spcBef>
            </a:pPr>
            <a:r>
              <a:rPr lang="fr-FR"/>
              <a:t>Peau intacte mais qui blanchit à la pression</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fr-FR" smtClean="0">
                <a:effectLst/>
              </a:rPr>
              <a:t>Hyperhémie réactionnelle</a:t>
            </a:r>
          </a:p>
        </p:txBody>
      </p:sp>
      <p:sp>
        <p:nvSpPr>
          <p:cNvPr id="41987" name="Rectangle 3"/>
          <p:cNvSpPr>
            <a:spLocks noGrp="1" noChangeArrowheads="1"/>
          </p:cNvSpPr>
          <p:nvPr>
            <p:ph type="body" idx="1"/>
          </p:nvPr>
        </p:nvSpPr>
        <p:spPr>
          <a:xfrm>
            <a:off x="1219200" y="2057400"/>
            <a:ext cx="3505200" cy="4114800"/>
          </a:xfrm>
        </p:spPr>
        <p:txBody>
          <a:bodyPr/>
          <a:lstStyle/>
          <a:p>
            <a:r>
              <a:rPr lang="fr-FR" sz="2800" smtClean="0">
                <a:effectLst/>
              </a:rPr>
              <a:t>Rougeur qui blanchit à la pression du doigt</a:t>
            </a:r>
          </a:p>
          <a:p>
            <a:r>
              <a:rPr lang="fr-FR" sz="2800" smtClean="0">
                <a:effectLst/>
              </a:rPr>
              <a:t>Réapparition de la peau normale &lt; 24 h</a:t>
            </a:r>
          </a:p>
          <a:p>
            <a:r>
              <a:rPr lang="fr-FR" sz="2800" smtClean="0">
                <a:effectLst/>
              </a:rPr>
              <a:t>Histologie : œdème, dilatation vasculaire, infiltrat périvasculaire</a:t>
            </a:r>
          </a:p>
          <a:p>
            <a:endParaRPr lang="fr-FR" sz="2800" smtClean="0">
              <a:effectLst/>
            </a:endParaRPr>
          </a:p>
        </p:txBody>
      </p:sp>
      <p:pic>
        <p:nvPicPr>
          <p:cNvPr id="41988" name="Picture 4" descr="&#10;histo stade 0                                                  0000B519Macintosh HD                   ABA78158:"/>
          <p:cNvPicPr>
            <a:picLocks noChangeAspect="1" noChangeArrowheads="1"/>
          </p:cNvPicPr>
          <p:nvPr/>
        </p:nvPicPr>
        <p:blipFill>
          <a:blip r:embed="rId2" cstate="print"/>
          <a:srcRect/>
          <a:stretch>
            <a:fillRect/>
          </a:stretch>
        </p:blipFill>
        <p:spPr bwMode="auto">
          <a:xfrm>
            <a:off x="5410200" y="2971800"/>
            <a:ext cx="3276600" cy="22002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fr-FR" smtClean="0">
                <a:effectLst/>
              </a:rPr>
              <a:t>Stade I  (EPUAP)</a:t>
            </a:r>
          </a:p>
        </p:txBody>
      </p:sp>
      <p:sp>
        <p:nvSpPr>
          <p:cNvPr id="43011" name="Rectangle 3"/>
          <p:cNvSpPr>
            <a:spLocks noGrp="1" noChangeArrowheads="1"/>
          </p:cNvSpPr>
          <p:nvPr>
            <p:ph type="body" idx="1"/>
          </p:nvPr>
        </p:nvSpPr>
        <p:spPr/>
        <p:txBody>
          <a:bodyPr/>
          <a:lstStyle/>
          <a:p>
            <a:r>
              <a:rPr lang="fr-FR" smtClean="0">
                <a:effectLst/>
              </a:rPr>
              <a:t>Érythème cutané sur peau apparemment intacte ne disparaissant pas à la levée de la pression</a:t>
            </a:r>
          </a:p>
        </p:txBody>
      </p:sp>
      <p:pic>
        <p:nvPicPr>
          <p:cNvPr id="43012" name="Picture 4" descr="escarre stade 1                                                00000002these files must be compres    B408370E:"/>
          <p:cNvPicPr>
            <a:picLocks noChangeAspect="1" noChangeArrowheads="1"/>
          </p:cNvPicPr>
          <p:nvPr/>
        </p:nvPicPr>
        <p:blipFill>
          <a:blip r:embed="rId2" cstate="print"/>
          <a:srcRect/>
          <a:stretch>
            <a:fillRect/>
          </a:stretch>
        </p:blipFill>
        <p:spPr bwMode="auto">
          <a:xfrm>
            <a:off x="1524000" y="4114800"/>
            <a:ext cx="2286000" cy="1612900"/>
          </a:xfrm>
          <a:prstGeom prst="rect">
            <a:avLst/>
          </a:prstGeom>
          <a:noFill/>
          <a:ln w="9525">
            <a:noFill/>
            <a:miter lim="800000"/>
            <a:headEnd/>
            <a:tailEnd/>
          </a:ln>
        </p:spPr>
      </p:pic>
      <p:pic>
        <p:nvPicPr>
          <p:cNvPr id="43013" name="Picture 5" descr="escarre st1 mollet                                             00000002Zip 100                        AB89E6CB:"/>
          <p:cNvPicPr>
            <a:picLocks noChangeAspect="1" noChangeArrowheads="1"/>
          </p:cNvPicPr>
          <p:nvPr/>
        </p:nvPicPr>
        <p:blipFill>
          <a:blip r:embed="rId3" cstate="print"/>
          <a:srcRect/>
          <a:stretch>
            <a:fillRect/>
          </a:stretch>
        </p:blipFill>
        <p:spPr bwMode="auto">
          <a:xfrm>
            <a:off x="4191000" y="4648200"/>
            <a:ext cx="2514600" cy="1619250"/>
          </a:xfrm>
          <a:prstGeom prst="rect">
            <a:avLst/>
          </a:prstGeom>
          <a:noFill/>
          <a:ln w="9525">
            <a:noFill/>
            <a:miter lim="800000"/>
            <a:headEnd/>
            <a:tailEnd/>
          </a:ln>
        </p:spPr>
      </p:pic>
      <p:pic>
        <p:nvPicPr>
          <p:cNvPr id="43014" name="Picture 6" descr="escarre mollet                                                 00000002Zip 100                        AB89E6CB:"/>
          <p:cNvPicPr>
            <a:picLocks noChangeAspect="1" noChangeArrowheads="1"/>
          </p:cNvPicPr>
          <p:nvPr/>
        </p:nvPicPr>
        <p:blipFill>
          <a:blip r:embed="rId4" cstate="print"/>
          <a:srcRect/>
          <a:stretch>
            <a:fillRect/>
          </a:stretch>
        </p:blipFill>
        <p:spPr bwMode="auto">
          <a:xfrm>
            <a:off x="7086600" y="4876800"/>
            <a:ext cx="1125538" cy="1600200"/>
          </a:xfrm>
          <a:prstGeom prst="rect">
            <a:avLst/>
          </a:prstGeom>
          <a:noFill/>
          <a:ln w="9525">
            <a:noFill/>
            <a:miter lim="800000"/>
            <a:headEnd/>
            <a:tailEnd/>
          </a:ln>
        </p:spPr>
      </p:pic>
      <p:sp>
        <p:nvSpPr>
          <p:cNvPr id="43015" name="Line 9"/>
          <p:cNvSpPr>
            <a:spLocks noChangeShapeType="1"/>
          </p:cNvSpPr>
          <p:nvPr/>
        </p:nvSpPr>
        <p:spPr bwMode="auto">
          <a:xfrm>
            <a:off x="6934200" y="4648200"/>
            <a:ext cx="1295400" cy="1752600"/>
          </a:xfrm>
          <a:prstGeom prst="line">
            <a:avLst/>
          </a:prstGeom>
          <a:noFill/>
          <a:ln w="76200">
            <a:solidFill>
              <a:srgbClr val="FF0000"/>
            </a:solidFill>
            <a:round/>
            <a:headEnd/>
            <a:tailEnd/>
          </a:ln>
        </p:spPr>
        <p:txBody>
          <a:bodyPr wrap="none" anchor="ctr"/>
          <a:lstStyle/>
          <a:p>
            <a:endParaRPr lang="fr-FR"/>
          </a:p>
        </p:txBody>
      </p:sp>
      <p:sp>
        <p:nvSpPr>
          <p:cNvPr id="43016" name="Line 10"/>
          <p:cNvSpPr>
            <a:spLocks noChangeShapeType="1"/>
          </p:cNvSpPr>
          <p:nvPr/>
        </p:nvSpPr>
        <p:spPr bwMode="auto">
          <a:xfrm flipV="1">
            <a:off x="7010400" y="4724400"/>
            <a:ext cx="1219200" cy="1828800"/>
          </a:xfrm>
          <a:prstGeom prst="line">
            <a:avLst/>
          </a:prstGeom>
          <a:noFill/>
          <a:ln w="76200">
            <a:solidFill>
              <a:srgbClr val="FF0000"/>
            </a:solidFill>
            <a:round/>
            <a:headEnd/>
            <a:tailEnd/>
          </a:ln>
        </p:spPr>
        <p:txBody>
          <a:bodyPr wrap="none" anchor="ctr"/>
          <a:lstStyle/>
          <a:p>
            <a:endParaRPr lang="fr-F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fr-FR" smtClean="0">
                <a:effectLst/>
              </a:rPr>
              <a:t>Rougeur persistante = Stade I</a:t>
            </a:r>
          </a:p>
        </p:txBody>
      </p:sp>
      <p:sp>
        <p:nvSpPr>
          <p:cNvPr id="44035" name="Rectangle 3"/>
          <p:cNvSpPr>
            <a:spLocks noGrp="1" noChangeArrowheads="1"/>
          </p:cNvSpPr>
          <p:nvPr>
            <p:ph type="body" idx="1"/>
          </p:nvPr>
        </p:nvSpPr>
        <p:spPr>
          <a:xfrm>
            <a:off x="1219200" y="2514600"/>
            <a:ext cx="7086600" cy="3657600"/>
          </a:xfrm>
        </p:spPr>
        <p:txBody>
          <a:bodyPr/>
          <a:lstStyle/>
          <a:p>
            <a:r>
              <a:rPr lang="fr-FR" smtClean="0">
                <a:effectLst/>
              </a:rPr>
              <a:t>Altérations observables de la peau intacte liées à la pression</a:t>
            </a:r>
          </a:p>
          <a:p>
            <a:r>
              <a:rPr lang="fr-FR" smtClean="0">
                <a:effectLst/>
              </a:rPr>
              <a:t>Modifications / peau  adjacente :</a:t>
            </a:r>
          </a:p>
          <a:p>
            <a:pPr lvl="1"/>
            <a:r>
              <a:rPr lang="fr-FR" smtClean="0">
                <a:effectLst/>
              </a:rPr>
              <a:t>Température de la peau</a:t>
            </a:r>
          </a:p>
          <a:p>
            <a:pPr lvl="1"/>
            <a:r>
              <a:rPr lang="fr-FR" smtClean="0">
                <a:effectLst/>
              </a:rPr>
              <a:t>Consistance du tissu </a:t>
            </a:r>
          </a:p>
          <a:p>
            <a:pPr lvl="1"/>
            <a:r>
              <a:rPr lang="fr-FR" smtClean="0">
                <a:effectLst/>
              </a:rPr>
              <a:t>Sensibilité</a:t>
            </a:r>
          </a:p>
          <a:p>
            <a:endParaRPr lang="fr-FR" smtClean="0">
              <a:effectLst/>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fr-FR" smtClean="0">
                <a:effectLst/>
              </a:rPr>
              <a:t>Rougeur persistante = Stade I</a:t>
            </a:r>
          </a:p>
        </p:txBody>
      </p:sp>
      <p:sp>
        <p:nvSpPr>
          <p:cNvPr id="45059" name="Rectangle 3"/>
          <p:cNvSpPr>
            <a:spLocks noGrp="1" noChangeArrowheads="1"/>
          </p:cNvSpPr>
          <p:nvPr>
            <p:ph type="body" idx="1"/>
          </p:nvPr>
        </p:nvSpPr>
        <p:spPr>
          <a:xfrm>
            <a:off x="1219200" y="2209800"/>
            <a:ext cx="7772400" cy="3949700"/>
          </a:xfrm>
        </p:spPr>
        <p:txBody>
          <a:bodyPr/>
          <a:lstStyle/>
          <a:p>
            <a:r>
              <a:rPr lang="fr-FR" smtClean="0">
                <a:effectLst/>
              </a:rPr>
              <a:t>Peau claire : rougeur qui ne blanchit pas à la pression du doigt</a:t>
            </a:r>
          </a:p>
          <a:p>
            <a:r>
              <a:rPr lang="fr-FR" smtClean="0">
                <a:effectLst/>
              </a:rPr>
              <a:t>Peau pigmentée : </a:t>
            </a:r>
          </a:p>
          <a:p>
            <a:pPr lvl="1"/>
            <a:r>
              <a:rPr lang="fr-FR" smtClean="0">
                <a:effectLst/>
              </a:rPr>
              <a:t>Modification de couleur : teinte rouge, bleue ou violacée persistante </a:t>
            </a:r>
          </a:p>
          <a:p>
            <a:pPr lvl="1"/>
            <a:r>
              <a:rPr lang="fr-FR" smtClean="0">
                <a:effectLst/>
              </a:rPr>
              <a:t>Oedème, induration</a:t>
            </a:r>
          </a:p>
          <a:p>
            <a:r>
              <a:rPr lang="fr-FR" smtClean="0">
                <a:effectLst/>
              </a:rPr>
              <a:t>Persiste après 24 h</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fr-FR" smtClean="0">
                <a:effectLst/>
              </a:rPr>
              <a:t>Épidémiologie : populations étudiées</a:t>
            </a:r>
          </a:p>
        </p:txBody>
      </p:sp>
      <p:sp>
        <p:nvSpPr>
          <p:cNvPr id="10243" name="Rectangle 3"/>
          <p:cNvSpPr>
            <a:spLocks noGrp="1" noChangeArrowheads="1"/>
          </p:cNvSpPr>
          <p:nvPr>
            <p:ph type="body" idx="1"/>
          </p:nvPr>
        </p:nvSpPr>
        <p:spPr/>
        <p:txBody>
          <a:bodyPr/>
          <a:lstStyle/>
          <a:p>
            <a:r>
              <a:rPr lang="fr-FR" smtClean="0">
                <a:effectLst/>
              </a:rPr>
              <a:t>Selon géographie</a:t>
            </a:r>
          </a:p>
          <a:p>
            <a:pPr lvl="1"/>
            <a:r>
              <a:rPr lang="fr-FR" smtClean="0">
                <a:effectLst/>
              </a:rPr>
              <a:t>Pays, région</a:t>
            </a:r>
          </a:p>
          <a:p>
            <a:r>
              <a:rPr lang="fr-FR" smtClean="0">
                <a:effectLst/>
              </a:rPr>
              <a:t>Selon population</a:t>
            </a:r>
          </a:p>
          <a:p>
            <a:pPr lvl="1"/>
            <a:r>
              <a:rPr lang="fr-FR" smtClean="0">
                <a:effectLst/>
              </a:rPr>
              <a:t>Sujets âgés, paraplégiques</a:t>
            </a:r>
          </a:p>
          <a:p>
            <a:r>
              <a:rPr lang="fr-FR" smtClean="0">
                <a:effectLst/>
              </a:rPr>
              <a:t>Selon condition de prise en charge </a:t>
            </a:r>
          </a:p>
          <a:p>
            <a:pPr lvl="1"/>
            <a:r>
              <a:rPr lang="fr-FR" smtClean="0">
                <a:effectLst/>
              </a:rPr>
              <a:t>Unité de soins intensif, domicile</a:t>
            </a:r>
          </a:p>
          <a:p>
            <a:r>
              <a:rPr lang="fr-FR" smtClean="0">
                <a:effectLst/>
              </a:rPr>
              <a:t>On exclut maternité, pédiatrie, psychiatrie</a:t>
            </a: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fr-FR" smtClean="0">
                <a:effectLst/>
              </a:rPr>
              <a:t>Rougeur persistante = Stade I</a:t>
            </a:r>
          </a:p>
        </p:txBody>
      </p:sp>
      <p:sp>
        <p:nvSpPr>
          <p:cNvPr id="46083" name="Rectangle 4"/>
          <p:cNvSpPr>
            <a:spLocks noGrp="1" noChangeArrowheads="1"/>
          </p:cNvSpPr>
          <p:nvPr>
            <p:ph type="body" sz="half" idx="2"/>
          </p:nvPr>
        </p:nvSpPr>
        <p:spPr>
          <a:xfrm>
            <a:off x="5181600" y="2514600"/>
            <a:ext cx="3810000" cy="3644900"/>
          </a:xfrm>
        </p:spPr>
        <p:txBody>
          <a:bodyPr/>
          <a:lstStyle/>
          <a:p>
            <a:r>
              <a:rPr lang="fr-FR" sz="2800" smtClean="0">
                <a:effectLst/>
              </a:rPr>
              <a:t>Histologie : engorgement des hématies, dilatation vasculaire, œdème, infiltrat périvasculaire</a:t>
            </a:r>
          </a:p>
          <a:p>
            <a:pPr>
              <a:buFont typeface="Monotype Sorts" charset="2"/>
              <a:buNone/>
            </a:pPr>
            <a:endParaRPr lang="fr-FR" sz="2800" smtClean="0">
              <a:effectLst/>
            </a:endParaRPr>
          </a:p>
        </p:txBody>
      </p:sp>
      <p:pic>
        <p:nvPicPr>
          <p:cNvPr id="46084" name="Picture 5" descr="&#10;histo stade 1                                                  0000B519Macintosh HD                   ABA78158:"/>
          <p:cNvPicPr>
            <a:picLocks noChangeAspect="1" noChangeArrowheads="1"/>
          </p:cNvPicPr>
          <p:nvPr>
            <p:ph type="clipArt" sz="half" idx="1"/>
          </p:nvPr>
        </p:nvPicPr>
        <p:blipFill>
          <a:blip r:embed="rId2" cstate="print"/>
          <a:srcRect/>
          <a:stretch>
            <a:fillRect/>
          </a:stretch>
        </p:blipFill>
        <p:spPr>
          <a:xfrm>
            <a:off x="1219200" y="2789238"/>
            <a:ext cx="3810000" cy="2624137"/>
          </a:xfrm>
          <a:noFill/>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219200" y="419100"/>
            <a:ext cx="7772400" cy="800100"/>
          </a:xfrm>
        </p:spPr>
        <p:txBody>
          <a:bodyPr/>
          <a:lstStyle/>
          <a:p>
            <a:pPr algn="ctr"/>
            <a:r>
              <a:rPr lang="fr-FR" smtClean="0">
                <a:effectLst/>
              </a:rPr>
              <a:t>Stade I</a:t>
            </a:r>
          </a:p>
        </p:txBody>
      </p:sp>
      <p:pic>
        <p:nvPicPr>
          <p:cNvPr id="47107" name="Picture 3"/>
          <p:cNvPicPr>
            <a:picLocks noChangeArrowheads="1"/>
          </p:cNvPicPr>
          <p:nvPr/>
        </p:nvPicPr>
        <p:blipFill>
          <a:blip r:embed="rId2" cstate="print"/>
          <a:srcRect/>
          <a:stretch>
            <a:fillRect/>
          </a:stretch>
        </p:blipFill>
        <p:spPr bwMode="auto">
          <a:xfrm>
            <a:off x="1106488" y="1600200"/>
            <a:ext cx="8037512" cy="5029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r>
              <a:rPr lang="fr-FR" smtClean="0">
                <a:effectLst/>
              </a:rPr>
              <a:t>Stade II  (EPUAP)</a:t>
            </a:r>
          </a:p>
        </p:txBody>
      </p:sp>
      <p:sp>
        <p:nvSpPr>
          <p:cNvPr id="48131" name="Rectangle 3"/>
          <p:cNvSpPr>
            <a:spLocks noGrp="1" noChangeArrowheads="1"/>
          </p:cNvSpPr>
          <p:nvPr>
            <p:ph type="body" idx="1"/>
          </p:nvPr>
        </p:nvSpPr>
        <p:spPr/>
        <p:txBody>
          <a:bodyPr/>
          <a:lstStyle/>
          <a:p>
            <a:r>
              <a:rPr lang="fr-FR" smtClean="0">
                <a:effectLst/>
              </a:rPr>
              <a:t>Perte de substance impliquant l ’épiderme et en partie le derme, se présentant comme une phlyctène, une abrasion, une ulcération superficielle</a:t>
            </a:r>
          </a:p>
        </p:txBody>
      </p:sp>
      <p:pic>
        <p:nvPicPr>
          <p:cNvPr id="48132" name="Picture 4" descr="phlyctene talon                                                0000BED7Macintosh HD                   ABA78158:"/>
          <p:cNvPicPr>
            <a:picLocks noChangeAspect="1" noChangeArrowheads="1"/>
          </p:cNvPicPr>
          <p:nvPr/>
        </p:nvPicPr>
        <p:blipFill>
          <a:blip r:embed="rId2" cstate="print"/>
          <a:srcRect/>
          <a:stretch>
            <a:fillRect/>
          </a:stretch>
        </p:blipFill>
        <p:spPr bwMode="auto">
          <a:xfrm>
            <a:off x="1600200" y="4572000"/>
            <a:ext cx="1981200" cy="1620838"/>
          </a:xfrm>
          <a:prstGeom prst="rect">
            <a:avLst/>
          </a:prstGeom>
          <a:noFill/>
          <a:ln w="9525">
            <a:noFill/>
            <a:miter lim="800000"/>
            <a:headEnd/>
            <a:tailEnd/>
          </a:ln>
        </p:spPr>
      </p:pic>
      <p:pic>
        <p:nvPicPr>
          <p:cNvPr id="48133" name="Picture 5" descr="escarre sacrée st 2                                            00000002these files must be compres    B408370E:"/>
          <p:cNvPicPr>
            <a:picLocks noChangeAspect="1" noChangeArrowheads="1"/>
          </p:cNvPicPr>
          <p:nvPr/>
        </p:nvPicPr>
        <p:blipFill>
          <a:blip r:embed="rId3" cstate="print"/>
          <a:srcRect/>
          <a:stretch>
            <a:fillRect/>
          </a:stretch>
        </p:blipFill>
        <p:spPr bwMode="auto">
          <a:xfrm>
            <a:off x="6324600" y="4572000"/>
            <a:ext cx="2174875" cy="1670050"/>
          </a:xfrm>
          <a:prstGeom prst="rect">
            <a:avLst/>
          </a:prstGeom>
          <a:noFill/>
          <a:ln w="9525">
            <a:noFill/>
            <a:miter lim="800000"/>
            <a:headEnd/>
            <a:tailEnd/>
          </a:ln>
        </p:spPr>
      </p:pic>
      <p:pic>
        <p:nvPicPr>
          <p:cNvPr id="48134" name="Picture 6" descr="phlyctène ser + hem talon                                      00000002these files must be compres    B408370E:"/>
          <p:cNvPicPr>
            <a:picLocks noChangeAspect="1" noChangeArrowheads="1"/>
          </p:cNvPicPr>
          <p:nvPr/>
        </p:nvPicPr>
        <p:blipFill>
          <a:blip r:embed="rId4" cstate="print"/>
          <a:srcRect/>
          <a:stretch>
            <a:fillRect/>
          </a:stretch>
        </p:blipFill>
        <p:spPr bwMode="auto">
          <a:xfrm>
            <a:off x="3962400" y="4572000"/>
            <a:ext cx="2057400" cy="16462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fr-FR" smtClean="0">
                <a:effectLst/>
              </a:rPr>
              <a:t>Phlyctène = Stade II</a:t>
            </a:r>
          </a:p>
        </p:txBody>
      </p:sp>
      <p:sp>
        <p:nvSpPr>
          <p:cNvPr id="49155" name="Rectangle 3"/>
          <p:cNvSpPr>
            <a:spLocks noGrp="1" noChangeArrowheads="1"/>
          </p:cNvSpPr>
          <p:nvPr>
            <p:ph type="body" idx="1"/>
          </p:nvPr>
        </p:nvSpPr>
        <p:spPr>
          <a:xfrm>
            <a:off x="1219200" y="2044700"/>
            <a:ext cx="3429000" cy="4114800"/>
          </a:xfrm>
        </p:spPr>
        <p:txBody>
          <a:bodyPr/>
          <a:lstStyle/>
          <a:p>
            <a:pPr>
              <a:lnSpc>
                <a:spcPct val="90000"/>
              </a:lnSpc>
            </a:pPr>
            <a:r>
              <a:rPr lang="fr-FR" sz="2800" smtClean="0">
                <a:effectLst/>
              </a:rPr>
              <a:t>Lésion cutanée partielle</a:t>
            </a:r>
          </a:p>
          <a:p>
            <a:pPr>
              <a:lnSpc>
                <a:spcPct val="90000"/>
              </a:lnSpc>
            </a:pPr>
            <a:r>
              <a:rPr lang="fr-FR" sz="2800" smtClean="0">
                <a:effectLst/>
              </a:rPr>
              <a:t>Clinique  : phlyctène sérique ou phlyctène hématique</a:t>
            </a:r>
          </a:p>
          <a:p>
            <a:pPr>
              <a:lnSpc>
                <a:spcPct val="90000"/>
              </a:lnSpc>
            </a:pPr>
            <a:r>
              <a:rPr lang="fr-FR" sz="2800" smtClean="0">
                <a:effectLst/>
              </a:rPr>
              <a:t>Histologie: décollement épidermique, oedème dilatations capillaires</a:t>
            </a:r>
            <a:endParaRPr lang="fr-FR" smtClean="0">
              <a:effectLst/>
            </a:endParaRPr>
          </a:p>
        </p:txBody>
      </p:sp>
      <p:pic>
        <p:nvPicPr>
          <p:cNvPr id="49156" name="Picture 4" descr="phlyctène histo                                                00000002Zip 100                        AB89E6CB:"/>
          <p:cNvPicPr>
            <a:picLocks noChangeAspect="1" noChangeArrowheads="1"/>
          </p:cNvPicPr>
          <p:nvPr/>
        </p:nvPicPr>
        <p:blipFill>
          <a:blip r:embed="rId2" cstate="print"/>
          <a:srcRect/>
          <a:stretch>
            <a:fillRect/>
          </a:stretch>
        </p:blipFill>
        <p:spPr bwMode="auto">
          <a:xfrm>
            <a:off x="5410200" y="2057400"/>
            <a:ext cx="2819400" cy="1935163"/>
          </a:xfrm>
          <a:prstGeom prst="rect">
            <a:avLst/>
          </a:prstGeom>
          <a:noFill/>
          <a:ln w="9525">
            <a:noFill/>
            <a:miter lim="800000"/>
            <a:headEnd/>
            <a:tailEnd/>
          </a:ln>
        </p:spPr>
      </p:pic>
      <p:pic>
        <p:nvPicPr>
          <p:cNvPr id="49157" name="Picture 5" descr="phlyctène ser + hem talon                                      00000002Zip 100                        AB89E6CB:"/>
          <p:cNvPicPr>
            <a:picLocks noChangeAspect="1" noChangeArrowheads="1"/>
          </p:cNvPicPr>
          <p:nvPr/>
        </p:nvPicPr>
        <p:blipFill>
          <a:blip r:embed="rId3" cstate="print"/>
          <a:srcRect/>
          <a:stretch>
            <a:fillRect/>
          </a:stretch>
        </p:blipFill>
        <p:spPr bwMode="auto">
          <a:xfrm>
            <a:off x="5715000" y="4114800"/>
            <a:ext cx="2438400" cy="1951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lstStyle/>
          <a:p>
            <a:r>
              <a:rPr lang="fr-FR" smtClean="0">
                <a:effectLst/>
              </a:rPr>
              <a:t>Escarre stade II</a:t>
            </a:r>
          </a:p>
        </p:txBody>
      </p:sp>
      <p:sp>
        <p:nvSpPr>
          <p:cNvPr id="50179" name="Rectangle 3"/>
          <p:cNvSpPr>
            <a:spLocks noGrp="1" noChangeArrowheads="1"/>
          </p:cNvSpPr>
          <p:nvPr>
            <p:ph type="body" idx="1"/>
          </p:nvPr>
        </p:nvSpPr>
        <p:spPr>
          <a:xfrm>
            <a:off x="1219200" y="2044700"/>
            <a:ext cx="3733800" cy="4114800"/>
          </a:xfrm>
        </p:spPr>
        <p:txBody>
          <a:bodyPr/>
          <a:lstStyle/>
          <a:p>
            <a:pPr>
              <a:lnSpc>
                <a:spcPct val="90000"/>
              </a:lnSpc>
            </a:pPr>
            <a:r>
              <a:rPr lang="fr-FR" smtClean="0">
                <a:effectLst/>
              </a:rPr>
              <a:t>Clinique : désépidermisation</a:t>
            </a:r>
          </a:p>
          <a:p>
            <a:pPr>
              <a:lnSpc>
                <a:spcPct val="90000"/>
              </a:lnSpc>
            </a:pPr>
            <a:r>
              <a:rPr lang="fr-FR" smtClean="0">
                <a:effectLst/>
              </a:rPr>
              <a:t>Histologie :</a:t>
            </a:r>
          </a:p>
          <a:p>
            <a:pPr>
              <a:lnSpc>
                <a:spcPct val="90000"/>
              </a:lnSpc>
              <a:buFont typeface="Monotype Sorts" charset="2"/>
              <a:buNone/>
            </a:pPr>
            <a:r>
              <a:rPr lang="fr-FR" smtClean="0">
                <a:effectLst/>
              </a:rPr>
              <a:t>	dilatations capillaires, engorgement des hématies, infiltrat inflammatoire</a:t>
            </a:r>
          </a:p>
          <a:p>
            <a:pPr>
              <a:lnSpc>
                <a:spcPct val="90000"/>
              </a:lnSpc>
            </a:pPr>
            <a:endParaRPr lang="fr-FR" smtClean="0">
              <a:effectLst/>
            </a:endParaRPr>
          </a:p>
        </p:txBody>
      </p:sp>
      <p:pic>
        <p:nvPicPr>
          <p:cNvPr id="50180" name="Picture 4" descr="escarre sacrée st 2                                            00000002Zip 100                        AB89E6CB:"/>
          <p:cNvPicPr>
            <a:picLocks noChangeAspect="1" noChangeArrowheads="1"/>
          </p:cNvPicPr>
          <p:nvPr/>
        </p:nvPicPr>
        <p:blipFill>
          <a:blip r:embed="rId2" cstate="print"/>
          <a:srcRect/>
          <a:stretch>
            <a:fillRect/>
          </a:stretch>
        </p:blipFill>
        <p:spPr bwMode="auto">
          <a:xfrm>
            <a:off x="5562600" y="2209800"/>
            <a:ext cx="2667000" cy="2046288"/>
          </a:xfrm>
          <a:prstGeom prst="rect">
            <a:avLst/>
          </a:prstGeom>
          <a:noFill/>
          <a:ln w="9525">
            <a:noFill/>
            <a:miter lim="800000"/>
            <a:headEnd/>
            <a:tailEnd/>
          </a:ln>
        </p:spPr>
      </p:pic>
      <p:pic>
        <p:nvPicPr>
          <p:cNvPr id="50181" name="Picture 5" descr="&#10;histo stade 2                                                  00000002Zip 100                        AB89E6CB:"/>
          <p:cNvPicPr>
            <a:picLocks noChangeAspect="1" noChangeArrowheads="1"/>
          </p:cNvPicPr>
          <p:nvPr/>
        </p:nvPicPr>
        <p:blipFill>
          <a:blip r:embed="rId3" cstate="print"/>
          <a:srcRect/>
          <a:stretch>
            <a:fillRect/>
          </a:stretch>
        </p:blipFill>
        <p:spPr bwMode="auto">
          <a:xfrm>
            <a:off x="5257800" y="4419600"/>
            <a:ext cx="3505200" cy="2190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219200" y="419100"/>
            <a:ext cx="7772400" cy="723900"/>
          </a:xfrm>
        </p:spPr>
        <p:txBody>
          <a:bodyPr/>
          <a:lstStyle/>
          <a:p>
            <a:pPr algn="ctr"/>
            <a:r>
              <a:rPr lang="fr-FR" smtClean="0">
                <a:effectLst/>
              </a:rPr>
              <a:t>Stade II</a:t>
            </a:r>
          </a:p>
        </p:txBody>
      </p:sp>
      <p:pic>
        <p:nvPicPr>
          <p:cNvPr id="51203" name="Picture 5"/>
          <p:cNvPicPr>
            <a:picLocks noChangeArrowheads="1"/>
          </p:cNvPicPr>
          <p:nvPr/>
        </p:nvPicPr>
        <p:blipFill>
          <a:blip r:embed="rId2" cstate="print"/>
          <a:srcRect/>
          <a:stretch>
            <a:fillRect/>
          </a:stretch>
        </p:blipFill>
        <p:spPr bwMode="auto">
          <a:xfrm>
            <a:off x="1066800" y="1371600"/>
            <a:ext cx="7696200" cy="515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1371600" y="381000"/>
            <a:ext cx="7772400" cy="1143000"/>
          </a:xfrm>
        </p:spPr>
        <p:txBody>
          <a:bodyPr/>
          <a:lstStyle/>
          <a:p>
            <a:r>
              <a:rPr lang="fr-FR" smtClean="0">
                <a:effectLst/>
              </a:rPr>
              <a:t>Stade III  (EPUAP)</a:t>
            </a:r>
          </a:p>
        </p:txBody>
      </p:sp>
      <p:sp>
        <p:nvSpPr>
          <p:cNvPr id="52227" name="Rectangle 3"/>
          <p:cNvSpPr>
            <a:spLocks noGrp="1" noChangeArrowheads="1"/>
          </p:cNvSpPr>
          <p:nvPr>
            <p:ph type="body" idx="1"/>
          </p:nvPr>
        </p:nvSpPr>
        <p:spPr/>
        <p:txBody>
          <a:bodyPr/>
          <a:lstStyle/>
          <a:p>
            <a:r>
              <a:rPr lang="fr-FR" smtClean="0">
                <a:effectLst/>
              </a:rPr>
              <a:t>Perte de substance impliquant le tissus sous cutané avec ou sans décollement périphérique</a:t>
            </a:r>
          </a:p>
        </p:txBody>
      </p:sp>
      <p:pic>
        <p:nvPicPr>
          <p:cNvPr id="52228" name="Picture 4" descr="409.pct                                                        00000002&#10;disque dur                     ABA78158:"/>
          <p:cNvPicPr>
            <a:picLocks noChangeAspect="1" noChangeArrowheads="1"/>
          </p:cNvPicPr>
          <p:nvPr/>
        </p:nvPicPr>
        <p:blipFill>
          <a:blip r:embed="rId2" cstate="print"/>
          <a:srcRect/>
          <a:stretch>
            <a:fillRect/>
          </a:stretch>
        </p:blipFill>
        <p:spPr bwMode="auto">
          <a:xfrm>
            <a:off x="5257800" y="3841750"/>
            <a:ext cx="3429000" cy="2195513"/>
          </a:xfrm>
          <a:prstGeom prst="rect">
            <a:avLst/>
          </a:prstGeom>
          <a:noFill/>
          <a:ln w="9525">
            <a:noFill/>
            <a:miter lim="800000"/>
            <a:headEnd/>
            <a:tailEnd/>
          </a:ln>
        </p:spPr>
      </p:pic>
      <p:sp>
        <p:nvSpPr>
          <p:cNvPr id="52229" name="Text Box 5"/>
          <p:cNvSpPr txBox="1">
            <a:spLocks noChangeArrowheads="1"/>
          </p:cNvSpPr>
          <p:nvPr/>
        </p:nvSpPr>
        <p:spPr bwMode="auto">
          <a:xfrm>
            <a:off x="1752600" y="6096000"/>
            <a:ext cx="2514600" cy="457200"/>
          </a:xfrm>
          <a:prstGeom prst="rect">
            <a:avLst/>
          </a:prstGeom>
          <a:noFill/>
          <a:ln w="9525">
            <a:noFill/>
            <a:miter lim="800000"/>
            <a:headEnd/>
            <a:tailEnd/>
          </a:ln>
        </p:spPr>
        <p:txBody>
          <a:bodyPr>
            <a:spAutoFit/>
          </a:bodyPr>
          <a:lstStyle/>
          <a:p>
            <a:pPr>
              <a:spcBef>
                <a:spcPct val="50000"/>
              </a:spcBef>
            </a:pPr>
            <a:r>
              <a:rPr lang="fr-FR"/>
              <a:t>avec décollement</a:t>
            </a:r>
          </a:p>
        </p:txBody>
      </p:sp>
      <p:sp>
        <p:nvSpPr>
          <p:cNvPr id="52230" name="Text Box 6"/>
          <p:cNvSpPr txBox="1">
            <a:spLocks noChangeArrowheads="1"/>
          </p:cNvSpPr>
          <p:nvPr/>
        </p:nvSpPr>
        <p:spPr bwMode="auto">
          <a:xfrm>
            <a:off x="5715000" y="6096000"/>
            <a:ext cx="2514600" cy="457200"/>
          </a:xfrm>
          <a:prstGeom prst="rect">
            <a:avLst/>
          </a:prstGeom>
          <a:noFill/>
          <a:ln w="9525">
            <a:noFill/>
            <a:miter lim="800000"/>
            <a:headEnd/>
            <a:tailEnd/>
          </a:ln>
        </p:spPr>
        <p:txBody>
          <a:bodyPr>
            <a:spAutoFit/>
          </a:bodyPr>
          <a:lstStyle/>
          <a:p>
            <a:pPr>
              <a:spcBef>
                <a:spcPct val="50000"/>
              </a:spcBef>
            </a:pPr>
            <a:r>
              <a:rPr lang="fr-FR"/>
              <a:t>sans décollement</a:t>
            </a:r>
          </a:p>
        </p:txBody>
      </p:sp>
      <p:pic>
        <p:nvPicPr>
          <p:cNvPr id="52231" name="Picture 8" descr="escarre troc inf 3                                             00000002Zip 100                        AB89E6CB:"/>
          <p:cNvPicPr>
            <a:picLocks noChangeAspect="1" noChangeArrowheads="1"/>
          </p:cNvPicPr>
          <p:nvPr/>
        </p:nvPicPr>
        <p:blipFill>
          <a:blip r:embed="rId3" cstate="print"/>
          <a:srcRect/>
          <a:stretch>
            <a:fillRect/>
          </a:stretch>
        </p:blipFill>
        <p:spPr bwMode="auto">
          <a:xfrm>
            <a:off x="1371600" y="3810000"/>
            <a:ext cx="3124200" cy="22336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219200" y="419100"/>
            <a:ext cx="7772400" cy="723900"/>
          </a:xfrm>
        </p:spPr>
        <p:txBody>
          <a:bodyPr/>
          <a:lstStyle/>
          <a:p>
            <a:pPr algn="ctr"/>
            <a:r>
              <a:rPr lang="fr-FR" smtClean="0">
                <a:effectLst/>
              </a:rPr>
              <a:t>Stade III</a:t>
            </a:r>
          </a:p>
        </p:txBody>
      </p:sp>
      <p:pic>
        <p:nvPicPr>
          <p:cNvPr id="53251" name="Picture 3"/>
          <p:cNvPicPr>
            <a:picLocks noChangeArrowheads="1"/>
          </p:cNvPicPr>
          <p:nvPr/>
        </p:nvPicPr>
        <p:blipFill>
          <a:blip r:embed="rId2" cstate="print"/>
          <a:srcRect/>
          <a:stretch>
            <a:fillRect/>
          </a:stretch>
        </p:blipFill>
        <p:spPr bwMode="auto">
          <a:xfrm>
            <a:off x="914400" y="1143000"/>
            <a:ext cx="8005763" cy="5416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p:txBody>
          <a:bodyPr/>
          <a:lstStyle/>
          <a:p>
            <a:r>
              <a:rPr lang="fr-FR" smtClean="0">
                <a:effectLst/>
              </a:rPr>
              <a:t>Stade IV   (EPUAP)</a:t>
            </a:r>
          </a:p>
        </p:txBody>
      </p:sp>
      <p:sp>
        <p:nvSpPr>
          <p:cNvPr id="54275" name="Rectangle 3"/>
          <p:cNvSpPr>
            <a:spLocks noGrp="1" noChangeArrowheads="1"/>
          </p:cNvSpPr>
          <p:nvPr>
            <p:ph type="body" idx="1"/>
          </p:nvPr>
        </p:nvSpPr>
        <p:spPr/>
        <p:txBody>
          <a:bodyPr/>
          <a:lstStyle/>
          <a:p>
            <a:r>
              <a:rPr lang="fr-FR" smtClean="0">
                <a:effectLst/>
              </a:rPr>
              <a:t>Perte de substance atteignant ou dépassant le fascia et pouvant impliquer os, articulations, muscle ou tendon</a:t>
            </a:r>
          </a:p>
        </p:txBody>
      </p:sp>
      <p:pic>
        <p:nvPicPr>
          <p:cNvPr id="54276" name="Picture 4" descr="talon macéré                                                   0000BED7Macintosh HD                   ABA78158:"/>
          <p:cNvPicPr>
            <a:picLocks noChangeAspect="1" noChangeArrowheads="1"/>
          </p:cNvPicPr>
          <p:nvPr/>
        </p:nvPicPr>
        <p:blipFill>
          <a:blip r:embed="rId2" cstate="print"/>
          <a:srcRect/>
          <a:stretch>
            <a:fillRect/>
          </a:stretch>
        </p:blipFill>
        <p:spPr bwMode="auto">
          <a:xfrm>
            <a:off x="1295400" y="3886200"/>
            <a:ext cx="2249488" cy="2487613"/>
          </a:xfrm>
          <a:prstGeom prst="rect">
            <a:avLst/>
          </a:prstGeom>
          <a:noFill/>
          <a:ln w="9525">
            <a:noFill/>
            <a:miter lim="800000"/>
            <a:headEnd/>
            <a:tailEnd/>
          </a:ln>
        </p:spPr>
      </p:pic>
      <p:sp>
        <p:nvSpPr>
          <p:cNvPr id="54277" name="Text Box 5"/>
          <p:cNvSpPr txBox="1">
            <a:spLocks noChangeArrowheads="1"/>
          </p:cNvSpPr>
          <p:nvPr/>
        </p:nvSpPr>
        <p:spPr bwMode="auto">
          <a:xfrm>
            <a:off x="2819400" y="6248400"/>
            <a:ext cx="1143000" cy="457200"/>
          </a:xfrm>
          <a:prstGeom prst="rect">
            <a:avLst/>
          </a:prstGeom>
          <a:noFill/>
          <a:ln w="9525">
            <a:noFill/>
            <a:miter lim="800000"/>
            <a:headEnd/>
            <a:tailEnd/>
          </a:ln>
        </p:spPr>
        <p:txBody>
          <a:bodyPr>
            <a:spAutoFit/>
          </a:bodyPr>
          <a:lstStyle/>
          <a:p>
            <a:pPr algn="r">
              <a:spcBef>
                <a:spcPct val="50000"/>
              </a:spcBef>
            </a:pPr>
            <a:r>
              <a:rPr lang="fr-FR"/>
              <a:t>os</a:t>
            </a:r>
          </a:p>
        </p:txBody>
      </p:sp>
      <p:sp>
        <p:nvSpPr>
          <p:cNvPr id="54278" name="Text Box 6"/>
          <p:cNvSpPr txBox="1">
            <a:spLocks noChangeArrowheads="1"/>
          </p:cNvSpPr>
          <p:nvPr/>
        </p:nvSpPr>
        <p:spPr bwMode="auto">
          <a:xfrm>
            <a:off x="4495800" y="6248400"/>
            <a:ext cx="1219200" cy="457200"/>
          </a:xfrm>
          <a:prstGeom prst="rect">
            <a:avLst/>
          </a:prstGeom>
          <a:noFill/>
          <a:ln w="9525">
            <a:noFill/>
            <a:miter lim="800000"/>
            <a:headEnd/>
            <a:tailEnd/>
          </a:ln>
        </p:spPr>
        <p:txBody>
          <a:bodyPr>
            <a:spAutoFit/>
          </a:bodyPr>
          <a:lstStyle/>
          <a:p>
            <a:pPr algn="r">
              <a:spcBef>
                <a:spcPct val="50000"/>
              </a:spcBef>
            </a:pPr>
            <a:r>
              <a:rPr lang="fr-FR"/>
              <a:t>muscle</a:t>
            </a:r>
          </a:p>
        </p:txBody>
      </p:sp>
      <p:sp>
        <p:nvSpPr>
          <p:cNvPr id="54279" name="Text Box 7"/>
          <p:cNvSpPr txBox="1">
            <a:spLocks noChangeArrowheads="1"/>
          </p:cNvSpPr>
          <p:nvPr/>
        </p:nvSpPr>
        <p:spPr bwMode="auto">
          <a:xfrm>
            <a:off x="6629400" y="6019800"/>
            <a:ext cx="1981200" cy="457200"/>
          </a:xfrm>
          <a:prstGeom prst="rect">
            <a:avLst/>
          </a:prstGeom>
          <a:noFill/>
          <a:ln w="9525">
            <a:noFill/>
            <a:miter lim="800000"/>
            <a:headEnd/>
            <a:tailEnd/>
          </a:ln>
        </p:spPr>
        <p:txBody>
          <a:bodyPr>
            <a:spAutoFit/>
          </a:bodyPr>
          <a:lstStyle/>
          <a:p>
            <a:pPr algn="r">
              <a:spcBef>
                <a:spcPct val="50000"/>
              </a:spcBef>
            </a:pPr>
            <a:r>
              <a:rPr lang="fr-FR"/>
              <a:t>articulation</a:t>
            </a:r>
          </a:p>
        </p:txBody>
      </p:sp>
      <p:sp>
        <p:nvSpPr>
          <p:cNvPr id="54280" name="Line 8"/>
          <p:cNvSpPr>
            <a:spLocks noChangeShapeType="1"/>
          </p:cNvSpPr>
          <p:nvPr/>
        </p:nvSpPr>
        <p:spPr bwMode="auto">
          <a:xfrm flipH="1" flipV="1">
            <a:off x="2286000" y="5410200"/>
            <a:ext cx="1143000" cy="1066800"/>
          </a:xfrm>
          <a:prstGeom prst="line">
            <a:avLst/>
          </a:prstGeom>
          <a:noFill/>
          <a:ln w="28575">
            <a:solidFill>
              <a:schemeClr val="tx1"/>
            </a:solidFill>
            <a:round/>
            <a:headEnd/>
            <a:tailEnd type="triangle" w="med" len="med"/>
          </a:ln>
        </p:spPr>
        <p:txBody>
          <a:bodyPr wrap="none" anchor="ctr"/>
          <a:lstStyle/>
          <a:p>
            <a:endParaRPr lang="fr-FR"/>
          </a:p>
        </p:txBody>
      </p:sp>
      <p:pic>
        <p:nvPicPr>
          <p:cNvPr id="54281" name="Picture 9" descr="&#10;escarre genou                                                  00000002Zip 100                        AB89E6CB:"/>
          <p:cNvPicPr>
            <a:picLocks noChangeAspect="1" noChangeArrowheads="1"/>
          </p:cNvPicPr>
          <p:nvPr/>
        </p:nvPicPr>
        <p:blipFill>
          <a:blip r:embed="rId3" cstate="print"/>
          <a:srcRect/>
          <a:stretch>
            <a:fillRect/>
          </a:stretch>
        </p:blipFill>
        <p:spPr bwMode="auto">
          <a:xfrm>
            <a:off x="6629400" y="4419600"/>
            <a:ext cx="2152650" cy="1538288"/>
          </a:xfrm>
          <a:prstGeom prst="rect">
            <a:avLst/>
          </a:prstGeom>
          <a:noFill/>
          <a:ln w="9525">
            <a:noFill/>
            <a:miter lim="800000"/>
            <a:headEnd/>
            <a:tailEnd/>
          </a:ln>
        </p:spPr>
      </p:pic>
      <p:pic>
        <p:nvPicPr>
          <p:cNvPr id="54282" name="Picture 10" descr="escarre st 4                                                   00000002Zip 100                        AB89E6CB:"/>
          <p:cNvPicPr>
            <a:picLocks noChangeAspect="1" noChangeArrowheads="1"/>
          </p:cNvPicPr>
          <p:nvPr/>
        </p:nvPicPr>
        <p:blipFill>
          <a:blip r:embed="rId4" cstate="print"/>
          <a:srcRect/>
          <a:stretch>
            <a:fillRect/>
          </a:stretch>
        </p:blipFill>
        <p:spPr bwMode="auto">
          <a:xfrm>
            <a:off x="3810000" y="4343400"/>
            <a:ext cx="2590800" cy="1758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lgn="ctr"/>
            <a:r>
              <a:rPr lang="fr-FR" smtClean="0">
                <a:effectLst/>
              </a:rPr>
              <a:t>Stade IV</a:t>
            </a:r>
          </a:p>
        </p:txBody>
      </p:sp>
      <p:pic>
        <p:nvPicPr>
          <p:cNvPr id="55299" name="Picture 3"/>
          <p:cNvPicPr>
            <a:picLocks noChangeAspect="1" noChangeArrowheads="1"/>
          </p:cNvPicPr>
          <p:nvPr/>
        </p:nvPicPr>
        <p:blipFill>
          <a:blip r:embed="rId2" cstate="print"/>
          <a:srcRect/>
          <a:stretch>
            <a:fillRect/>
          </a:stretch>
        </p:blipFill>
        <p:spPr bwMode="auto">
          <a:xfrm>
            <a:off x="1752600" y="1981200"/>
            <a:ext cx="6096000" cy="4572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r>
              <a:rPr lang="fr-FR" smtClean="0">
                <a:effectLst/>
              </a:rPr>
              <a:t>Prévalence</a:t>
            </a:r>
          </a:p>
        </p:txBody>
      </p:sp>
      <p:sp>
        <p:nvSpPr>
          <p:cNvPr id="11267" name="Rectangle 3"/>
          <p:cNvSpPr>
            <a:spLocks noGrp="1" noChangeArrowheads="1"/>
          </p:cNvSpPr>
          <p:nvPr>
            <p:ph type="body" idx="1"/>
          </p:nvPr>
        </p:nvSpPr>
        <p:spPr/>
        <p:txBody>
          <a:bodyPr/>
          <a:lstStyle/>
          <a:p>
            <a:pPr>
              <a:lnSpc>
                <a:spcPct val="90000"/>
              </a:lnSpc>
            </a:pPr>
            <a:r>
              <a:rPr lang="fr-FR" sz="3600" smtClean="0">
                <a:solidFill>
                  <a:srgbClr val="FFFF00"/>
                </a:solidFill>
                <a:effectLst/>
              </a:rPr>
              <a:t>Proportion de personnes ayant des escarres dans une population donnée</a:t>
            </a:r>
          </a:p>
          <a:p>
            <a:pPr>
              <a:lnSpc>
                <a:spcPct val="90000"/>
              </a:lnSpc>
            </a:pPr>
            <a:r>
              <a:rPr lang="fr-FR" smtClean="0">
                <a:effectLst/>
              </a:rPr>
              <a:t>Coupe transversale, à un moment donné </a:t>
            </a:r>
          </a:p>
          <a:p>
            <a:pPr>
              <a:lnSpc>
                <a:spcPct val="90000"/>
              </a:lnSpc>
            </a:pPr>
            <a:r>
              <a:rPr lang="fr-FR" smtClean="0">
                <a:effectLst/>
              </a:rPr>
              <a:t>Intérêt</a:t>
            </a:r>
          </a:p>
          <a:p>
            <a:pPr lvl="1">
              <a:lnSpc>
                <a:spcPct val="90000"/>
              </a:lnSpc>
            </a:pPr>
            <a:r>
              <a:rPr lang="fr-FR" smtClean="0">
                <a:effectLst/>
              </a:rPr>
              <a:t>Planifier les ressources pour la prévention ou le traitement</a:t>
            </a:r>
          </a:p>
          <a:p>
            <a:pPr lvl="1">
              <a:lnSpc>
                <a:spcPct val="90000"/>
              </a:lnSpc>
            </a:pPr>
            <a:r>
              <a:rPr lang="fr-FR" smtClean="0">
                <a:effectLst/>
              </a:rPr>
              <a:t>Beaucoup d’établissements ne disposent pas de ces données</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r>
              <a:rPr lang="fr-FR" smtClean="0">
                <a:effectLst/>
              </a:rPr>
              <a:t>Stades de l ’escarre</a:t>
            </a:r>
          </a:p>
        </p:txBody>
      </p:sp>
      <p:sp>
        <p:nvSpPr>
          <p:cNvPr id="56323" name="Rectangle 3"/>
          <p:cNvSpPr>
            <a:spLocks noGrp="1" noChangeArrowheads="1"/>
          </p:cNvSpPr>
          <p:nvPr>
            <p:ph type="body" idx="1"/>
          </p:nvPr>
        </p:nvSpPr>
        <p:spPr/>
        <p:txBody>
          <a:bodyPr/>
          <a:lstStyle/>
          <a:p>
            <a:r>
              <a:rPr lang="fr-FR" smtClean="0">
                <a:effectLst/>
              </a:rPr>
              <a:t>Il faudrait rajouter </a:t>
            </a:r>
          </a:p>
          <a:p>
            <a:pPr lvl="1"/>
            <a:r>
              <a:rPr lang="fr-FR" smtClean="0">
                <a:effectLst/>
              </a:rPr>
              <a:t>Stade 0 : peau intacte mais risque d ’escarre</a:t>
            </a:r>
          </a:p>
          <a:p>
            <a:pPr lvl="1"/>
            <a:r>
              <a:rPr lang="fr-FR" smtClean="0">
                <a:effectLst/>
              </a:rPr>
              <a:t>Préciser le type de nécrose, sèche ou humide au stade III et IV</a:t>
            </a:r>
          </a:p>
          <a:p>
            <a:pPr lvl="1"/>
            <a:r>
              <a:rPr lang="fr-FR" smtClean="0">
                <a:effectLst/>
              </a:rPr>
              <a:t>Adjoindre des facteurs péjoratifs au stade IV : contact osseux, fistule, infection, escarres multiples</a:t>
            </a: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p:txBody>
          <a:bodyPr/>
          <a:lstStyle/>
          <a:p>
            <a:r>
              <a:rPr lang="fr-FR" smtClean="0">
                <a:effectLst/>
              </a:rPr>
              <a:t>Problème de classification</a:t>
            </a:r>
          </a:p>
        </p:txBody>
      </p:sp>
      <p:sp>
        <p:nvSpPr>
          <p:cNvPr id="57347" name="Rectangle 3"/>
          <p:cNvSpPr>
            <a:spLocks noGrp="1" noChangeArrowheads="1"/>
          </p:cNvSpPr>
          <p:nvPr>
            <p:ph type="body" sz="half" idx="1"/>
          </p:nvPr>
        </p:nvSpPr>
        <p:spPr>
          <a:xfrm>
            <a:off x="1219200" y="2362200"/>
            <a:ext cx="6477000" cy="1143000"/>
          </a:xfrm>
        </p:spPr>
        <p:txBody>
          <a:bodyPr/>
          <a:lstStyle/>
          <a:p>
            <a:r>
              <a:rPr lang="fr-FR" sz="2800" smtClean="0">
                <a:effectLst/>
              </a:rPr>
              <a:t>Difficile avant détersion d ’apprécier la profondeur d ’une plaie</a:t>
            </a:r>
          </a:p>
        </p:txBody>
      </p:sp>
      <p:pic>
        <p:nvPicPr>
          <p:cNvPr id="57348" name="Picture 5" descr="escarre ischion sta 3                                          00000002Zip 100                        AB89E6CB:"/>
          <p:cNvPicPr>
            <a:picLocks noChangeAspect="1" noChangeArrowheads="1"/>
          </p:cNvPicPr>
          <p:nvPr/>
        </p:nvPicPr>
        <p:blipFill>
          <a:blip r:embed="rId2" cstate="print"/>
          <a:srcRect/>
          <a:stretch>
            <a:fillRect/>
          </a:stretch>
        </p:blipFill>
        <p:spPr bwMode="auto">
          <a:xfrm>
            <a:off x="5410200" y="3810000"/>
            <a:ext cx="3143250" cy="2246313"/>
          </a:xfrm>
          <a:prstGeom prst="rect">
            <a:avLst/>
          </a:prstGeom>
          <a:noFill/>
          <a:ln w="9525">
            <a:noFill/>
            <a:miter lim="800000"/>
            <a:headEnd/>
            <a:tailEnd/>
          </a:ln>
        </p:spPr>
      </p:pic>
      <p:pic>
        <p:nvPicPr>
          <p:cNvPr id="57349" name="Picture 6" descr="escarre st 4 sacrum                                            00000002Zip 100                        AB89E6CB:"/>
          <p:cNvPicPr>
            <a:picLocks noChangeAspect="1" noChangeArrowheads="1"/>
          </p:cNvPicPr>
          <p:nvPr/>
        </p:nvPicPr>
        <p:blipFill>
          <a:blip r:embed="rId3" cstate="print"/>
          <a:srcRect/>
          <a:stretch>
            <a:fillRect/>
          </a:stretch>
        </p:blipFill>
        <p:spPr bwMode="auto">
          <a:xfrm>
            <a:off x="1600200" y="3886200"/>
            <a:ext cx="3141663" cy="2246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Rectangle 2"/>
          <p:cNvSpPr>
            <a:spLocks noGrp="1" noChangeArrowheads="1"/>
          </p:cNvSpPr>
          <p:nvPr>
            <p:ph type="title"/>
          </p:nvPr>
        </p:nvSpPr>
        <p:spPr/>
        <p:txBody>
          <a:bodyPr/>
          <a:lstStyle/>
          <a:p>
            <a:r>
              <a:rPr lang="fr-FR" smtClean="0">
                <a:effectLst/>
              </a:rPr>
              <a:t>Escarre profonde</a:t>
            </a:r>
          </a:p>
        </p:txBody>
      </p:sp>
      <p:graphicFrame>
        <p:nvGraphicFramePr>
          <p:cNvPr id="2050" name="Object 0"/>
          <p:cNvGraphicFramePr>
            <a:graphicFrameLocks noChangeAspect="1"/>
          </p:cNvGraphicFramePr>
          <p:nvPr>
            <p:ph type="body" idx="1"/>
          </p:nvPr>
        </p:nvGraphicFramePr>
        <p:xfrm>
          <a:off x="2363788" y="2044700"/>
          <a:ext cx="5481637" cy="4114800"/>
        </p:xfrm>
        <a:graphic>
          <a:graphicData uri="http://schemas.openxmlformats.org/presentationml/2006/ole">
            <p:oleObj spid="_x0000_s2050" r:id="rId3" imgW="4229100" imgH="3175000" progId="MS_ClipArt_Gallery">
              <p:embed/>
            </p:oleObj>
          </a:graphicData>
        </a:graphic>
      </p:graphicFrame>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fr-FR" smtClean="0">
                <a:effectLst/>
              </a:rPr>
              <a:t>Stade 0</a:t>
            </a:r>
          </a:p>
        </p:txBody>
      </p:sp>
      <p:sp>
        <p:nvSpPr>
          <p:cNvPr id="58371" name="Rectangle 3"/>
          <p:cNvSpPr>
            <a:spLocks noGrp="1" noChangeArrowheads="1"/>
          </p:cNvSpPr>
          <p:nvPr>
            <p:ph type="body" sz="half" idx="1"/>
          </p:nvPr>
        </p:nvSpPr>
        <p:spPr>
          <a:xfrm>
            <a:off x="1371600" y="2133600"/>
            <a:ext cx="7391400" cy="609600"/>
          </a:xfrm>
        </p:spPr>
        <p:txBody>
          <a:bodyPr/>
          <a:lstStyle/>
          <a:p>
            <a:pPr>
              <a:lnSpc>
                <a:spcPct val="90000"/>
              </a:lnSpc>
            </a:pPr>
            <a:r>
              <a:rPr lang="fr-FR" sz="2400" smtClean="0">
                <a:effectLst/>
              </a:rPr>
              <a:t>Hyperhémie qui blanchit</a:t>
            </a:r>
          </a:p>
          <a:p>
            <a:pPr>
              <a:lnSpc>
                <a:spcPct val="90000"/>
              </a:lnSpc>
            </a:pPr>
            <a:r>
              <a:rPr lang="fr-FR" sz="2400" smtClean="0">
                <a:effectLst/>
              </a:rPr>
              <a:t>Réversible en moins de 24 heures</a:t>
            </a:r>
          </a:p>
        </p:txBody>
      </p:sp>
      <p:pic>
        <p:nvPicPr>
          <p:cNvPr id="58372" name="Picture 4" descr="hyperhémie 1                                                   00000002Zip 100                        AB89E6CB:"/>
          <p:cNvPicPr>
            <a:picLocks noChangeAspect="1" noChangeArrowheads="1"/>
          </p:cNvPicPr>
          <p:nvPr/>
        </p:nvPicPr>
        <p:blipFill>
          <a:blip r:embed="rId2" cstate="print"/>
          <a:srcRect/>
          <a:stretch>
            <a:fillRect/>
          </a:stretch>
        </p:blipFill>
        <p:spPr bwMode="auto">
          <a:xfrm>
            <a:off x="1371600" y="3962400"/>
            <a:ext cx="2286000" cy="1525588"/>
          </a:xfrm>
          <a:prstGeom prst="rect">
            <a:avLst/>
          </a:prstGeom>
          <a:noFill/>
          <a:ln w="9525">
            <a:noFill/>
            <a:miter lim="800000"/>
            <a:headEnd/>
            <a:tailEnd/>
          </a:ln>
        </p:spPr>
      </p:pic>
      <p:pic>
        <p:nvPicPr>
          <p:cNvPr id="58373" name="Picture 5" descr="hyperhémie 2                                                   00000002Zip 100                        AB89E6CB:"/>
          <p:cNvPicPr>
            <a:picLocks noChangeAspect="1" noChangeArrowheads="1"/>
          </p:cNvPicPr>
          <p:nvPr/>
        </p:nvPicPr>
        <p:blipFill>
          <a:blip r:embed="rId3" cstate="print"/>
          <a:srcRect/>
          <a:stretch>
            <a:fillRect/>
          </a:stretch>
        </p:blipFill>
        <p:spPr bwMode="auto">
          <a:xfrm>
            <a:off x="3886200" y="3962400"/>
            <a:ext cx="2286000" cy="1525588"/>
          </a:xfrm>
          <a:prstGeom prst="rect">
            <a:avLst/>
          </a:prstGeom>
          <a:noFill/>
          <a:ln w="9525">
            <a:noFill/>
            <a:miter lim="800000"/>
            <a:headEnd/>
            <a:tailEnd/>
          </a:ln>
        </p:spPr>
      </p:pic>
      <p:pic>
        <p:nvPicPr>
          <p:cNvPr id="58374" name="Picture 6" descr="hyperhémie 3                                                   00000002Zip 100                        AB89E6CB:"/>
          <p:cNvPicPr>
            <a:picLocks noChangeAspect="1" noChangeArrowheads="1"/>
          </p:cNvPicPr>
          <p:nvPr/>
        </p:nvPicPr>
        <p:blipFill>
          <a:blip r:embed="rId4" cstate="print"/>
          <a:srcRect/>
          <a:stretch>
            <a:fillRect/>
          </a:stretch>
        </p:blipFill>
        <p:spPr bwMode="auto">
          <a:xfrm>
            <a:off x="6400800" y="3962400"/>
            <a:ext cx="2286000" cy="1525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1219200" y="419100"/>
            <a:ext cx="7010400" cy="1143000"/>
          </a:xfrm>
        </p:spPr>
        <p:txBody>
          <a:bodyPr/>
          <a:lstStyle/>
          <a:p>
            <a:pPr>
              <a:defRPr/>
            </a:pPr>
            <a:r>
              <a:rPr lang="fr-FR" smtClean="0">
                <a:effectLst/>
              </a:rPr>
              <a:t>Aux stades III et IV</a:t>
            </a:r>
            <a:r>
              <a:rPr lang="fr-FR" smtClean="0"/>
              <a:t> </a:t>
            </a:r>
          </a:p>
        </p:txBody>
      </p:sp>
      <p:sp>
        <p:nvSpPr>
          <p:cNvPr id="59395" name="Text Box 5"/>
          <p:cNvSpPr txBox="1">
            <a:spLocks noChangeArrowheads="1"/>
          </p:cNvSpPr>
          <p:nvPr/>
        </p:nvSpPr>
        <p:spPr bwMode="auto">
          <a:xfrm>
            <a:off x="1371600" y="3124200"/>
            <a:ext cx="2819400" cy="457200"/>
          </a:xfrm>
          <a:prstGeom prst="rect">
            <a:avLst/>
          </a:prstGeom>
          <a:noFill/>
          <a:ln w="9525">
            <a:noFill/>
            <a:miter lim="800000"/>
            <a:headEnd/>
            <a:tailEnd/>
          </a:ln>
        </p:spPr>
        <p:txBody>
          <a:bodyPr>
            <a:spAutoFit/>
          </a:bodyPr>
          <a:lstStyle/>
          <a:p>
            <a:pPr>
              <a:spcBef>
                <a:spcPct val="50000"/>
              </a:spcBef>
            </a:pPr>
            <a:r>
              <a:rPr lang="fr-FR"/>
              <a:t>nécrose sèche</a:t>
            </a:r>
          </a:p>
        </p:txBody>
      </p:sp>
      <p:sp>
        <p:nvSpPr>
          <p:cNvPr id="59396" name="Text Box 7"/>
          <p:cNvSpPr txBox="1">
            <a:spLocks noChangeArrowheads="1"/>
          </p:cNvSpPr>
          <p:nvPr/>
        </p:nvSpPr>
        <p:spPr bwMode="auto">
          <a:xfrm>
            <a:off x="5029200" y="3124200"/>
            <a:ext cx="2819400" cy="457200"/>
          </a:xfrm>
          <a:prstGeom prst="rect">
            <a:avLst/>
          </a:prstGeom>
          <a:noFill/>
          <a:ln w="9525">
            <a:noFill/>
            <a:miter lim="800000"/>
            <a:headEnd/>
            <a:tailEnd/>
          </a:ln>
        </p:spPr>
        <p:txBody>
          <a:bodyPr>
            <a:spAutoFit/>
          </a:bodyPr>
          <a:lstStyle/>
          <a:p>
            <a:pPr>
              <a:spcBef>
                <a:spcPct val="50000"/>
              </a:spcBef>
            </a:pPr>
            <a:r>
              <a:rPr lang="fr-FR"/>
              <a:t>nécrose humide</a:t>
            </a:r>
          </a:p>
        </p:txBody>
      </p:sp>
      <p:pic>
        <p:nvPicPr>
          <p:cNvPr id="59397" name="Picture 8" descr="escarre nec nioire hum                                         00000002Zip 100                        AB89E6CB:"/>
          <p:cNvPicPr>
            <a:picLocks noChangeAspect="1" noChangeArrowheads="1"/>
          </p:cNvPicPr>
          <p:nvPr/>
        </p:nvPicPr>
        <p:blipFill>
          <a:blip r:embed="rId2" cstate="print"/>
          <a:srcRect/>
          <a:stretch>
            <a:fillRect/>
          </a:stretch>
        </p:blipFill>
        <p:spPr bwMode="auto">
          <a:xfrm>
            <a:off x="4572000" y="3886200"/>
            <a:ext cx="3962400" cy="2262188"/>
          </a:xfrm>
          <a:prstGeom prst="rect">
            <a:avLst/>
          </a:prstGeom>
          <a:noFill/>
          <a:ln w="9525">
            <a:noFill/>
            <a:miter lim="800000"/>
            <a:headEnd/>
            <a:tailEnd/>
          </a:ln>
        </p:spPr>
      </p:pic>
      <p:pic>
        <p:nvPicPr>
          <p:cNvPr id="59398" name="Picture 9" descr="escarre talon nec noire sec                                    00000002Zip 100                        AB89E6CB:"/>
          <p:cNvPicPr>
            <a:picLocks noChangeAspect="1" noChangeArrowheads="1"/>
          </p:cNvPicPr>
          <p:nvPr/>
        </p:nvPicPr>
        <p:blipFill>
          <a:blip r:embed="rId3" cstate="print"/>
          <a:srcRect/>
          <a:stretch>
            <a:fillRect/>
          </a:stretch>
        </p:blipFill>
        <p:spPr bwMode="auto">
          <a:xfrm>
            <a:off x="1295400" y="3810000"/>
            <a:ext cx="2971800" cy="2265363"/>
          </a:xfrm>
          <a:prstGeom prst="rect">
            <a:avLst/>
          </a:prstGeom>
          <a:noFill/>
          <a:ln w="9525">
            <a:noFill/>
            <a:miter lim="800000"/>
            <a:headEnd/>
            <a:tailEnd/>
          </a:ln>
        </p:spPr>
      </p:pic>
      <p:sp>
        <p:nvSpPr>
          <p:cNvPr id="59399" name="Rectangle 12"/>
          <p:cNvSpPr>
            <a:spLocks noChangeArrowheads="1"/>
          </p:cNvSpPr>
          <p:nvPr/>
        </p:nvSpPr>
        <p:spPr bwMode="auto">
          <a:xfrm>
            <a:off x="1295400" y="2209800"/>
            <a:ext cx="7118350" cy="641350"/>
          </a:xfrm>
          <a:prstGeom prst="rect">
            <a:avLst/>
          </a:prstGeom>
          <a:noFill/>
          <a:ln w="9525">
            <a:noFill/>
            <a:miter lim="800000"/>
            <a:headEnd/>
            <a:tailEnd/>
          </a:ln>
        </p:spPr>
        <p:txBody>
          <a:bodyPr>
            <a:spAutoFit/>
          </a:bodyPr>
          <a:lstStyle/>
          <a:p>
            <a:r>
              <a:rPr kumimoji="1" lang="fr-FR" sz="3600">
                <a:solidFill>
                  <a:schemeClr val="tx2"/>
                </a:solidFill>
              </a:rPr>
              <a:t>Préciser si nécrose sèche ou humide</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1066800" y="457200"/>
            <a:ext cx="7772400" cy="1143000"/>
          </a:xfrm>
        </p:spPr>
        <p:txBody>
          <a:bodyPr/>
          <a:lstStyle/>
          <a:p>
            <a:pPr>
              <a:defRPr/>
            </a:pPr>
            <a:r>
              <a:rPr lang="fr-FR" smtClean="0">
                <a:effectLst/>
              </a:rPr>
              <a:t>Facteur péjoratif au stade IV</a:t>
            </a:r>
            <a:r>
              <a:rPr lang="fr-FR" smtClean="0"/>
              <a:t> </a:t>
            </a:r>
          </a:p>
        </p:txBody>
      </p:sp>
      <p:pic>
        <p:nvPicPr>
          <p:cNvPr id="60419" name="Picture 5" descr="escarre sacrée st 4 decoll                                     00000002Zip 100                        AB89E6CB:"/>
          <p:cNvPicPr>
            <a:picLocks noChangeAspect="1" noChangeArrowheads="1"/>
          </p:cNvPicPr>
          <p:nvPr/>
        </p:nvPicPr>
        <p:blipFill>
          <a:blip r:embed="rId2" cstate="print"/>
          <a:srcRect/>
          <a:stretch>
            <a:fillRect/>
          </a:stretch>
        </p:blipFill>
        <p:spPr bwMode="auto">
          <a:xfrm>
            <a:off x="1295400" y="3505200"/>
            <a:ext cx="3505200" cy="2493963"/>
          </a:xfrm>
          <a:prstGeom prst="rect">
            <a:avLst/>
          </a:prstGeom>
          <a:noFill/>
          <a:ln w="9525">
            <a:noFill/>
            <a:miter lim="800000"/>
            <a:headEnd/>
            <a:tailEnd/>
          </a:ln>
        </p:spPr>
      </p:pic>
      <p:pic>
        <p:nvPicPr>
          <p:cNvPr id="60420" name="Picture 6" descr="escarre troc inf 3                                             00000002Zip 100                        AB89E6CB:"/>
          <p:cNvPicPr>
            <a:picLocks noChangeAspect="1" noChangeArrowheads="1"/>
          </p:cNvPicPr>
          <p:nvPr/>
        </p:nvPicPr>
        <p:blipFill>
          <a:blip r:embed="rId3" cstate="print"/>
          <a:srcRect/>
          <a:stretch>
            <a:fillRect/>
          </a:stretch>
        </p:blipFill>
        <p:spPr bwMode="auto">
          <a:xfrm>
            <a:off x="5029200" y="3581400"/>
            <a:ext cx="3429000" cy="2451100"/>
          </a:xfrm>
          <a:prstGeom prst="rect">
            <a:avLst/>
          </a:prstGeom>
          <a:noFill/>
          <a:ln w="9525">
            <a:noFill/>
            <a:miter lim="800000"/>
            <a:headEnd/>
            <a:tailEnd/>
          </a:ln>
        </p:spPr>
      </p:pic>
      <p:sp>
        <p:nvSpPr>
          <p:cNvPr id="60421" name="Rectangle 8"/>
          <p:cNvSpPr>
            <a:spLocks noChangeArrowheads="1"/>
          </p:cNvSpPr>
          <p:nvPr/>
        </p:nvSpPr>
        <p:spPr bwMode="auto">
          <a:xfrm>
            <a:off x="2895600" y="2514600"/>
            <a:ext cx="3109913" cy="762000"/>
          </a:xfrm>
          <a:prstGeom prst="rect">
            <a:avLst/>
          </a:prstGeom>
          <a:noFill/>
          <a:ln w="9525">
            <a:noFill/>
            <a:miter lim="800000"/>
            <a:headEnd/>
            <a:tailEnd/>
          </a:ln>
        </p:spPr>
        <p:txBody>
          <a:bodyPr wrap="none">
            <a:spAutoFit/>
          </a:bodyPr>
          <a:lstStyle/>
          <a:p>
            <a:r>
              <a:rPr kumimoji="1" lang="fr-FR" sz="4400">
                <a:solidFill>
                  <a:schemeClr val="tx2"/>
                </a:solidFill>
              </a:rPr>
              <a:t>Décollement</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pPr>
              <a:defRPr/>
            </a:pPr>
            <a:r>
              <a:rPr lang="fr-FR" smtClean="0">
                <a:effectLst/>
              </a:rPr>
              <a:t>Facteur péjoratif stade  IV</a:t>
            </a:r>
            <a:r>
              <a:rPr lang="fr-FR" smtClean="0"/>
              <a:t> </a:t>
            </a:r>
          </a:p>
        </p:txBody>
      </p:sp>
      <p:pic>
        <p:nvPicPr>
          <p:cNvPr id="61443" name="Picture 5" descr="escarre troch inf                                              00000002Zip 100                        AB89E6CB:"/>
          <p:cNvPicPr>
            <a:picLocks noChangeAspect="1" noChangeArrowheads="1"/>
          </p:cNvPicPr>
          <p:nvPr/>
        </p:nvPicPr>
        <p:blipFill>
          <a:blip r:embed="rId2" cstate="print"/>
          <a:srcRect/>
          <a:stretch>
            <a:fillRect/>
          </a:stretch>
        </p:blipFill>
        <p:spPr bwMode="auto">
          <a:xfrm>
            <a:off x="1828800" y="2209800"/>
            <a:ext cx="2895600" cy="2070100"/>
          </a:xfrm>
          <a:prstGeom prst="rect">
            <a:avLst/>
          </a:prstGeom>
          <a:noFill/>
          <a:ln w="9525">
            <a:noFill/>
            <a:miter lim="800000"/>
            <a:headEnd/>
            <a:tailEnd/>
          </a:ln>
        </p:spPr>
      </p:pic>
      <p:pic>
        <p:nvPicPr>
          <p:cNvPr id="61444" name="Picture 7" descr="escarre troch inf 2                                            00000002Zip 100                        AB89E6CB:"/>
          <p:cNvPicPr>
            <a:picLocks noChangeAspect="1" noChangeArrowheads="1"/>
          </p:cNvPicPr>
          <p:nvPr/>
        </p:nvPicPr>
        <p:blipFill>
          <a:blip r:embed="rId3" cstate="print"/>
          <a:srcRect/>
          <a:stretch>
            <a:fillRect/>
          </a:stretch>
        </p:blipFill>
        <p:spPr bwMode="auto">
          <a:xfrm>
            <a:off x="1752600" y="4419600"/>
            <a:ext cx="2971800" cy="2125663"/>
          </a:xfrm>
          <a:prstGeom prst="rect">
            <a:avLst/>
          </a:prstGeom>
          <a:noFill/>
          <a:ln w="9525">
            <a:noFill/>
            <a:miter lim="800000"/>
            <a:headEnd/>
            <a:tailEnd/>
          </a:ln>
        </p:spPr>
      </p:pic>
      <p:sp>
        <p:nvSpPr>
          <p:cNvPr id="61445" name="Text Box 8"/>
          <p:cNvSpPr txBox="1">
            <a:spLocks noChangeArrowheads="1"/>
          </p:cNvSpPr>
          <p:nvPr/>
        </p:nvSpPr>
        <p:spPr bwMode="auto">
          <a:xfrm>
            <a:off x="5927725" y="3360738"/>
            <a:ext cx="1844675" cy="579437"/>
          </a:xfrm>
          <a:prstGeom prst="rect">
            <a:avLst/>
          </a:prstGeom>
          <a:noFill/>
          <a:ln w="9525">
            <a:noFill/>
            <a:miter lim="800000"/>
            <a:headEnd/>
            <a:tailEnd/>
          </a:ln>
        </p:spPr>
        <p:txBody>
          <a:bodyPr>
            <a:spAutoFit/>
          </a:bodyPr>
          <a:lstStyle/>
          <a:p>
            <a:r>
              <a:rPr lang="fr-FR" sz="3200"/>
              <a:t>INFECTION</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fr-FR" smtClean="0">
                <a:effectLst/>
              </a:rPr>
              <a:t>Infection</a:t>
            </a:r>
          </a:p>
        </p:txBody>
      </p:sp>
      <p:sp>
        <p:nvSpPr>
          <p:cNvPr id="62467" name="Rectangle 3"/>
          <p:cNvSpPr>
            <a:spLocks noGrp="1" noChangeArrowheads="1"/>
          </p:cNvSpPr>
          <p:nvPr>
            <p:ph type="body" idx="1"/>
          </p:nvPr>
        </p:nvSpPr>
        <p:spPr/>
        <p:txBody>
          <a:bodyPr/>
          <a:lstStyle/>
          <a:p>
            <a:pPr>
              <a:lnSpc>
                <a:spcPct val="90000"/>
              </a:lnSpc>
            </a:pPr>
            <a:r>
              <a:rPr lang="fr-FR" smtClean="0">
                <a:effectLst/>
              </a:rPr>
              <a:t>Le diagnostic repose sur : </a:t>
            </a:r>
          </a:p>
          <a:p>
            <a:pPr lvl="1">
              <a:lnSpc>
                <a:spcPct val="90000"/>
              </a:lnSpc>
            </a:pPr>
            <a:r>
              <a:rPr lang="fr-FR" sz="3200" smtClean="0">
                <a:effectLst/>
              </a:rPr>
              <a:t>Chaleur, rougeur, œdème, douleur, fièvre</a:t>
            </a:r>
          </a:p>
          <a:p>
            <a:pPr lvl="1">
              <a:lnSpc>
                <a:spcPct val="90000"/>
              </a:lnSpc>
            </a:pPr>
            <a:r>
              <a:rPr lang="fr-FR" sz="3200" smtClean="0">
                <a:effectLst/>
              </a:rPr>
              <a:t>Écoulement de pus</a:t>
            </a:r>
          </a:p>
          <a:p>
            <a:pPr>
              <a:lnSpc>
                <a:spcPct val="90000"/>
              </a:lnSpc>
            </a:pPr>
            <a:r>
              <a:rPr lang="fr-FR" smtClean="0">
                <a:effectLst/>
              </a:rPr>
              <a:t>Dépend de la virulence du germe et de la résistance de l’hôte</a:t>
            </a:r>
          </a:p>
          <a:p>
            <a:pPr lvl="1">
              <a:lnSpc>
                <a:spcPct val="90000"/>
              </a:lnSpc>
            </a:pPr>
            <a:r>
              <a:rPr lang="fr-FR" sz="3200" smtClean="0">
                <a:effectLst/>
              </a:rPr>
              <a:t>Pyocyanique</a:t>
            </a:r>
          </a:p>
          <a:p>
            <a:pPr lvl="1">
              <a:lnSpc>
                <a:spcPct val="90000"/>
              </a:lnSpc>
            </a:pPr>
            <a:r>
              <a:rPr lang="fr-FR" sz="3200" smtClean="0">
                <a:effectLst/>
              </a:rPr>
              <a:t>Déficit immunitaire, dénutrition, grand âge</a:t>
            </a:r>
          </a:p>
          <a:p>
            <a:pPr>
              <a:lnSpc>
                <a:spcPct val="90000"/>
              </a:lnSpc>
              <a:buFont typeface="Monotype Sorts" charset="2"/>
              <a:buNone/>
            </a:pPr>
            <a:endParaRPr lang="fr-FR" smtClean="0">
              <a:effectLst/>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pPr>
              <a:defRPr/>
            </a:pPr>
            <a:r>
              <a:rPr lang="fr-FR" smtClean="0">
                <a:effectLst/>
              </a:rPr>
              <a:t>Facteur péjoratif au stade IV</a:t>
            </a:r>
            <a:r>
              <a:rPr lang="fr-FR" smtClean="0"/>
              <a:t> </a:t>
            </a:r>
          </a:p>
        </p:txBody>
      </p:sp>
      <p:pic>
        <p:nvPicPr>
          <p:cNvPr id="63491" name="Picture 5" descr="fistule esc talon                                              00000002Zip 100                        AB89E6CB:"/>
          <p:cNvPicPr>
            <a:picLocks noChangeAspect="1" noChangeArrowheads="1"/>
          </p:cNvPicPr>
          <p:nvPr/>
        </p:nvPicPr>
        <p:blipFill>
          <a:blip r:embed="rId2" cstate="print"/>
          <a:srcRect/>
          <a:stretch>
            <a:fillRect/>
          </a:stretch>
        </p:blipFill>
        <p:spPr bwMode="auto">
          <a:xfrm>
            <a:off x="2514600" y="3124200"/>
            <a:ext cx="4603750" cy="3065463"/>
          </a:xfrm>
          <a:prstGeom prst="rect">
            <a:avLst/>
          </a:prstGeom>
          <a:noFill/>
          <a:ln w="9525">
            <a:noFill/>
            <a:miter lim="800000"/>
            <a:headEnd/>
            <a:tailEnd/>
          </a:ln>
        </p:spPr>
      </p:pic>
      <p:sp>
        <p:nvSpPr>
          <p:cNvPr id="63492" name="Rectangle 6"/>
          <p:cNvSpPr>
            <a:spLocks noChangeArrowheads="1"/>
          </p:cNvSpPr>
          <p:nvPr/>
        </p:nvSpPr>
        <p:spPr bwMode="auto">
          <a:xfrm>
            <a:off x="3810000" y="2209800"/>
            <a:ext cx="2286000" cy="762000"/>
          </a:xfrm>
          <a:prstGeom prst="rect">
            <a:avLst/>
          </a:prstGeom>
          <a:noFill/>
          <a:ln w="9525">
            <a:noFill/>
            <a:miter lim="800000"/>
            <a:headEnd/>
            <a:tailEnd/>
          </a:ln>
        </p:spPr>
        <p:txBody>
          <a:bodyPr>
            <a:spAutoFit/>
          </a:bodyPr>
          <a:lstStyle/>
          <a:p>
            <a:r>
              <a:rPr kumimoji="1" lang="fr-FR" sz="4400">
                <a:solidFill>
                  <a:schemeClr val="tx2"/>
                </a:solidFill>
              </a:rPr>
              <a:t>Fistule</a:t>
            </a: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a:xfrm>
            <a:off x="1219200" y="381000"/>
            <a:ext cx="7467600" cy="1104900"/>
          </a:xfrm>
        </p:spPr>
        <p:txBody>
          <a:bodyPr/>
          <a:lstStyle/>
          <a:p>
            <a:pPr>
              <a:defRPr/>
            </a:pPr>
            <a:r>
              <a:rPr lang="fr-FR" smtClean="0">
                <a:effectLst/>
              </a:rPr>
              <a:t>Facteur péjoratif stade IV</a:t>
            </a:r>
            <a:r>
              <a:rPr lang="fr-FR" smtClean="0"/>
              <a:t> </a:t>
            </a:r>
          </a:p>
        </p:txBody>
      </p:sp>
      <p:pic>
        <p:nvPicPr>
          <p:cNvPr id="64515" name="Picture 5" descr="talon macéré                                                   0000BED7Macintosh HD                   ABA78158:"/>
          <p:cNvPicPr>
            <a:picLocks noChangeAspect="1" noChangeArrowheads="1"/>
          </p:cNvPicPr>
          <p:nvPr/>
        </p:nvPicPr>
        <p:blipFill>
          <a:blip r:embed="rId2" cstate="print"/>
          <a:srcRect/>
          <a:stretch>
            <a:fillRect/>
          </a:stretch>
        </p:blipFill>
        <p:spPr bwMode="auto">
          <a:xfrm>
            <a:off x="1295400" y="2286000"/>
            <a:ext cx="3627438" cy="4011613"/>
          </a:xfrm>
          <a:prstGeom prst="rect">
            <a:avLst/>
          </a:prstGeom>
          <a:noFill/>
          <a:ln w="9525">
            <a:noFill/>
            <a:miter lim="800000"/>
            <a:headEnd/>
            <a:tailEnd/>
          </a:ln>
        </p:spPr>
      </p:pic>
      <p:sp>
        <p:nvSpPr>
          <p:cNvPr id="64516" name="Rectangle 6"/>
          <p:cNvSpPr>
            <a:spLocks noChangeArrowheads="1"/>
          </p:cNvSpPr>
          <p:nvPr/>
        </p:nvSpPr>
        <p:spPr bwMode="auto">
          <a:xfrm>
            <a:off x="5105400" y="2971800"/>
            <a:ext cx="3733800" cy="762000"/>
          </a:xfrm>
          <a:prstGeom prst="rect">
            <a:avLst/>
          </a:prstGeom>
          <a:noFill/>
          <a:ln w="9525">
            <a:noFill/>
            <a:miter lim="800000"/>
            <a:headEnd/>
            <a:tailEnd/>
          </a:ln>
        </p:spPr>
        <p:txBody>
          <a:bodyPr>
            <a:spAutoFit/>
          </a:bodyPr>
          <a:lstStyle/>
          <a:p>
            <a:r>
              <a:rPr kumimoji="1" lang="fr-FR" sz="4400">
                <a:solidFill>
                  <a:schemeClr val="tx2"/>
                </a:solidFill>
              </a:rPr>
              <a:t>contact osseux</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p:txBody>
          <a:bodyPr/>
          <a:lstStyle/>
          <a:p>
            <a:r>
              <a:rPr lang="fr-FR" smtClean="0">
                <a:effectLst/>
              </a:rPr>
              <a:t>Prévalence en soins aigus</a:t>
            </a:r>
          </a:p>
        </p:txBody>
      </p:sp>
      <p:sp>
        <p:nvSpPr>
          <p:cNvPr id="12291" name="Rectangle 3"/>
          <p:cNvSpPr>
            <a:spLocks noGrp="1" noChangeArrowheads="1"/>
          </p:cNvSpPr>
          <p:nvPr>
            <p:ph type="body" idx="1"/>
          </p:nvPr>
        </p:nvSpPr>
        <p:spPr/>
        <p:txBody>
          <a:bodyPr/>
          <a:lstStyle/>
          <a:p>
            <a:r>
              <a:rPr lang="fr-FR" smtClean="0">
                <a:effectLst/>
              </a:rPr>
              <a:t>1,4 à 36,4 % en moyenne tous stades confondus </a:t>
            </a:r>
          </a:p>
          <a:p>
            <a:r>
              <a:rPr lang="fr-FR" smtClean="0">
                <a:effectLst/>
              </a:rPr>
              <a:t>Si on considère uniquement les escarres de stade &gt; 1 : 5 à 7%</a:t>
            </a:r>
          </a:p>
          <a:p>
            <a:r>
              <a:rPr lang="fr-FR" smtClean="0">
                <a:effectLst/>
              </a:rPr>
              <a:t>Prévalence supérieure en orthopédie, USI </a:t>
            </a:r>
            <a:r>
              <a:rPr lang="fr-FR" smtClean="0">
                <a:effectLst/>
                <a:sym typeface="Symbol" pitchFamily="18" charset="2"/>
              </a:rPr>
              <a:t> </a:t>
            </a:r>
            <a:r>
              <a:rPr lang="fr-FR" smtClean="0">
                <a:effectLst/>
              </a:rPr>
              <a:t>jusqu ’à 50%</a:t>
            </a:r>
          </a:p>
          <a:p>
            <a:endParaRPr lang="fr-FR" smtClean="0">
              <a:effectLst/>
            </a:endParaRP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ctrTitle"/>
          </p:nvPr>
        </p:nvSpPr>
        <p:spPr>
          <a:xfrm>
            <a:off x="1295400" y="1524000"/>
            <a:ext cx="5562600" cy="1143000"/>
          </a:xfrm>
        </p:spPr>
        <p:txBody>
          <a:bodyPr/>
          <a:lstStyle/>
          <a:p>
            <a:r>
              <a:rPr lang="fr-FR" smtClean="0">
                <a:effectLst/>
              </a:rPr>
              <a:t>Prévention</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endParaRPr lang="fr-FR" smtClean="0"/>
          </a:p>
        </p:txBody>
      </p:sp>
      <p:pic>
        <p:nvPicPr>
          <p:cNvPr id="66563" name="Picture 2" descr="tab4"/>
          <p:cNvPicPr>
            <a:picLocks noGrp="1" noChangeAspect="1" noChangeArrowheads="1"/>
          </p:cNvPicPr>
          <p:nvPr>
            <p:ph idx="1"/>
          </p:nvPr>
        </p:nvPicPr>
        <p:blipFill>
          <a:blip r:embed="rId2" cstate="print"/>
          <a:srcRect/>
          <a:stretch>
            <a:fillRect/>
          </a:stretch>
        </p:blipFill>
        <p:spPr>
          <a:xfrm>
            <a:off x="2124075" y="265113"/>
            <a:ext cx="5040313" cy="6486525"/>
          </a:xfrm>
          <a:noFill/>
        </p:spPr>
      </p:pic>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ChangeArrowheads="1"/>
          </p:cNvSpPr>
          <p:nvPr/>
        </p:nvSpPr>
        <p:spPr bwMode="auto">
          <a:xfrm>
            <a:off x="1143000" y="639763"/>
            <a:ext cx="7772400" cy="1036637"/>
          </a:xfrm>
          <a:prstGeom prst="rect">
            <a:avLst/>
          </a:prstGeom>
          <a:noFill/>
          <a:ln w="9525">
            <a:noFill/>
            <a:miter lim="800000"/>
            <a:headEnd/>
            <a:tailEnd/>
          </a:ln>
        </p:spPr>
        <p:txBody>
          <a:bodyPr anchor="ctr"/>
          <a:lstStyle/>
          <a:p>
            <a:r>
              <a:rPr kumimoji="1" lang="fr-FR" sz="4400">
                <a:solidFill>
                  <a:schemeClr val="tx2"/>
                </a:solidFill>
              </a:rPr>
              <a:t>Evaluation du risque</a:t>
            </a:r>
          </a:p>
        </p:txBody>
      </p:sp>
      <p:sp>
        <p:nvSpPr>
          <p:cNvPr id="67587" name="Rectangle 3"/>
          <p:cNvSpPr>
            <a:spLocks noChangeArrowheads="1"/>
          </p:cNvSpPr>
          <p:nvPr/>
        </p:nvSpPr>
        <p:spPr bwMode="auto">
          <a:xfrm>
            <a:off x="1143000" y="2286000"/>
            <a:ext cx="7772400" cy="3733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Echelles de risque : Braden, Norton, Waterloo</a:t>
            </a:r>
          </a:p>
          <a:p>
            <a:pPr marL="342900" indent="-342900">
              <a:spcBef>
                <a:spcPct val="20000"/>
              </a:spcBef>
              <a:buClr>
                <a:schemeClr val="accent1"/>
              </a:buClr>
              <a:buSzPct val="75000"/>
              <a:buFont typeface="Monotype Sorts" charset="2"/>
              <a:buChar char="b"/>
            </a:pPr>
            <a:r>
              <a:rPr kumimoji="1" lang="fr-FR" sz="3200"/>
              <a:t>OBLIGATOIRE DEPUIS LA CONFERENCE DE CONSENSUS DE 2001</a:t>
            </a:r>
          </a:p>
          <a:p>
            <a:pPr marL="342900" indent="-342900">
              <a:spcBef>
                <a:spcPct val="20000"/>
              </a:spcBef>
              <a:buClr>
                <a:schemeClr val="accent1"/>
              </a:buClr>
              <a:buSzPct val="75000"/>
              <a:buFont typeface="Monotype Sorts" charset="2"/>
              <a:buChar char="b"/>
            </a:pPr>
            <a:r>
              <a:rPr kumimoji="1" lang="fr-FR" sz="3200"/>
              <a:t>Jugement clinique associé</a:t>
            </a:r>
          </a:p>
          <a:p>
            <a:pPr marL="342900" indent="-342900">
              <a:spcBef>
                <a:spcPct val="20000"/>
              </a:spcBef>
              <a:buClr>
                <a:schemeClr val="accent1"/>
              </a:buClr>
              <a:buSzPct val="75000"/>
              <a:buFont typeface="Monotype Sorts" charset="2"/>
              <a:buChar char="b"/>
            </a:pPr>
            <a:r>
              <a:rPr kumimoji="1" lang="fr-FR" sz="3200"/>
              <a:t>Choix du support</a:t>
            </a:r>
          </a:p>
          <a:p>
            <a:pPr marL="342900" indent="-342900">
              <a:spcBef>
                <a:spcPct val="20000"/>
              </a:spcBef>
              <a:buClr>
                <a:schemeClr val="accent1"/>
              </a:buClr>
              <a:buSzPct val="75000"/>
              <a:buFont typeface="Monotype Sorts" charset="2"/>
              <a:buChar char="b"/>
            </a:pPr>
            <a:r>
              <a:rPr kumimoji="1" lang="fr-FR" sz="3200"/>
              <a:t>Eléments de prévention</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p:txBody>
          <a:bodyPr/>
          <a:lstStyle/>
          <a:p>
            <a:pPr>
              <a:defRPr/>
            </a:pPr>
            <a:r>
              <a:rPr lang="fr-FR" dirty="0" smtClean="0"/>
              <a:t>NORTON : ne prends pas en compte la nutrition (rapide)</a:t>
            </a:r>
          </a:p>
        </p:txBody>
      </p:sp>
      <p:sp>
        <p:nvSpPr>
          <p:cNvPr id="3" name="Sous-titre 2"/>
          <p:cNvSpPr>
            <a:spLocks noGrp="1"/>
          </p:cNvSpPr>
          <p:nvPr>
            <p:ph type="subTitle" idx="1"/>
          </p:nvPr>
        </p:nvSpPr>
        <p:spPr>
          <a:xfrm>
            <a:off x="1042988" y="3284538"/>
            <a:ext cx="7521575" cy="2354262"/>
          </a:xfrm>
        </p:spPr>
        <p:txBody>
          <a:bodyPr/>
          <a:lstStyle/>
          <a:p>
            <a:pPr>
              <a:defRPr/>
            </a:pPr>
            <a:r>
              <a:rPr lang="fr-FR" dirty="0" smtClean="0"/>
              <a:t>Rythme d’utilisation des échelles</a:t>
            </a:r>
          </a:p>
          <a:p>
            <a:pPr>
              <a:defRPr/>
            </a:pPr>
            <a:r>
              <a:rPr lang="fr-FR" dirty="0" smtClean="0"/>
              <a:t>	dès la prise en charge ou dans les 48h</a:t>
            </a:r>
          </a:p>
          <a:p>
            <a:pPr>
              <a:defRPr/>
            </a:pPr>
            <a:r>
              <a:rPr lang="fr-FR" dirty="0" smtClean="0"/>
              <a:t>	réévaluation en fonction de l’évolution du patient</a:t>
            </a: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pPr>
              <a:defRPr/>
            </a:pPr>
            <a:r>
              <a:rPr lang="fr-FR" dirty="0" smtClean="0"/>
              <a:t>Intérêt de l’utilisation d’une échelle</a:t>
            </a:r>
          </a:p>
        </p:txBody>
      </p:sp>
      <p:sp>
        <p:nvSpPr>
          <p:cNvPr id="3" name="Espace réservé du contenu 2"/>
          <p:cNvSpPr>
            <a:spLocks noGrp="1"/>
          </p:cNvSpPr>
          <p:nvPr>
            <p:ph idx="1"/>
          </p:nvPr>
        </p:nvSpPr>
        <p:spPr/>
        <p:txBody>
          <a:bodyPr/>
          <a:lstStyle/>
          <a:p>
            <a:pPr>
              <a:defRPr/>
            </a:pPr>
            <a:r>
              <a:rPr lang="fr-FR" dirty="0" smtClean="0"/>
              <a:t>Améliore la mise en œuvre de la prévention des escarres</a:t>
            </a:r>
          </a:p>
          <a:p>
            <a:pPr>
              <a:defRPr/>
            </a:pPr>
            <a:r>
              <a:rPr lang="fr-FR" dirty="0" smtClean="0"/>
              <a:t>Ne diminue pas l’incidence</a:t>
            </a:r>
          </a:p>
          <a:p>
            <a:pPr>
              <a:defRPr/>
            </a:pPr>
            <a:r>
              <a:rPr lang="fr-FR" dirty="0" smtClean="0"/>
              <a:t>Mais diminue l’incidence des stades 3 et 4</a:t>
            </a:r>
          </a:p>
          <a:p>
            <a:pPr>
              <a:defRPr/>
            </a:pPr>
            <a:r>
              <a:rPr lang="fr-FR" dirty="0" smtClean="0"/>
              <a:t>Donc la sévérité</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2" descr="tab1"/>
          <p:cNvPicPr>
            <a:picLocks noChangeAspect="1" noChangeArrowheads="1"/>
          </p:cNvPicPr>
          <p:nvPr/>
        </p:nvPicPr>
        <p:blipFill>
          <a:blip r:embed="rId2" cstate="print"/>
          <a:srcRect/>
          <a:stretch>
            <a:fillRect/>
          </a:stretch>
        </p:blipFill>
        <p:spPr bwMode="auto">
          <a:xfrm>
            <a:off x="1066800" y="1143000"/>
            <a:ext cx="7308850" cy="47672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2" name="Picture 2" descr="tab2"/>
          <p:cNvPicPr>
            <a:picLocks noChangeAspect="1" noChangeArrowheads="1"/>
          </p:cNvPicPr>
          <p:nvPr/>
        </p:nvPicPr>
        <p:blipFill>
          <a:blip r:embed="rId2" cstate="print"/>
          <a:srcRect/>
          <a:stretch>
            <a:fillRect/>
          </a:stretch>
        </p:blipFill>
        <p:spPr bwMode="auto">
          <a:xfrm>
            <a:off x="609600" y="533400"/>
            <a:ext cx="8159750" cy="55054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a:defRPr/>
            </a:pPr>
            <a:endParaRPr lang="fr-FR" smtClean="0"/>
          </a:p>
        </p:txBody>
      </p:sp>
      <p:sp>
        <p:nvSpPr>
          <p:cNvPr id="3075" name="Rectangle 3"/>
          <p:cNvSpPr>
            <a:spLocks noGrp="1" noChangeArrowheads="1"/>
          </p:cNvSpPr>
          <p:nvPr>
            <p:ph type="body" idx="1"/>
          </p:nvPr>
        </p:nvSpPr>
        <p:spPr/>
        <p:txBody>
          <a:bodyPr/>
          <a:lstStyle/>
          <a:p>
            <a:pPr>
              <a:defRPr/>
            </a:pPr>
            <a:endParaRPr lang="fr-FR" smtClean="0"/>
          </a:p>
        </p:txBody>
      </p:sp>
      <p:pic>
        <p:nvPicPr>
          <p:cNvPr id="72708" name="Picture 4" descr="DFCF121C"/>
          <p:cNvPicPr>
            <a:picLocks noChangeAspect="1" noChangeArrowheads="1"/>
          </p:cNvPicPr>
          <p:nvPr/>
        </p:nvPicPr>
        <p:blipFill>
          <a:blip r:embed="rId2" cstate="print"/>
          <a:srcRect/>
          <a:stretch>
            <a:fillRect/>
          </a:stretch>
        </p:blipFill>
        <p:spPr bwMode="auto">
          <a:xfrm>
            <a:off x="123825" y="0"/>
            <a:ext cx="9020175" cy="65595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3"/>
          <p:cNvSpPr>
            <a:spLocks noGrp="1" noChangeArrowheads="1"/>
          </p:cNvSpPr>
          <p:nvPr>
            <p:ph type="body" idx="1"/>
          </p:nvPr>
        </p:nvSpPr>
        <p:spPr>
          <a:xfrm>
            <a:off x="1371600" y="2133600"/>
            <a:ext cx="8305800" cy="4191000"/>
          </a:xfrm>
        </p:spPr>
        <p:txBody>
          <a:bodyPr/>
          <a:lstStyle/>
          <a:p>
            <a:r>
              <a:rPr lang="fr-FR" smtClean="0">
                <a:effectLst/>
              </a:rPr>
              <a:t>Inspection des zones à risque</a:t>
            </a:r>
          </a:p>
          <a:p>
            <a:r>
              <a:rPr lang="fr-FR" smtClean="0">
                <a:effectLst/>
              </a:rPr>
              <a:t>Reconnaître l’escarre de stade 0</a:t>
            </a:r>
          </a:p>
          <a:p>
            <a:r>
              <a:rPr lang="fr-FR" smtClean="0">
                <a:effectLst/>
              </a:rPr>
              <a:t>Reconnaître l’escarre de stade 1</a:t>
            </a:r>
          </a:p>
        </p:txBody>
      </p:sp>
      <p:sp>
        <p:nvSpPr>
          <p:cNvPr id="73731" name="Text Box 4"/>
          <p:cNvSpPr txBox="1">
            <a:spLocks noChangeArrowheads="1"/>
          </p:cNvSpPr>
          <p:nvPr/>
        </p:nvSpPr>
        <p:spPr bwMode="auto">
          <a:xfrm>
            <a:off x="1676400" y="433388"/>
            <a:ext cx="2652713" cy="762000"/>
          </a:xfrm>
          <a:prstGeom prst="rect">
            <a:avLst/>
          </a:prstGeom>
          <a:noFill/>
          <a:ln w="9525">
            <a:noFill/>
            <a:miter lim="800000"/>
            <a:headEnd/>
            <a:tailEnd/>
          </a:ln>
        </p:spPr>
        <p:txBody>
          <a:bodyPr wrap="none">
            <a:spAutoFit/>
          </a:bodyPr>
          <a:lstStyle/>
          <a:p>
            <a:r>
              <a:rPr lang="fr-FR" sz="4400">
                <a:solidFill>
                  <a:schemeClr val="tx2"/>
                </a:solidFill>
              </a:rPr>
              <a:t>Inspection</a:t>
            </a:r>
          </a:p>
        </p:txBody>
      </p:sp>
      <p:pic>
        <p:nvPicPr>
          <p:cNvPr id="73732" name="Picture 5" descr="escarre stade 1                                                00000002these files must be compres    B408370E:"/>
          <p:cNvPicPr>
            <a:picLocks noChangeAspect="1" noChangeArrowheads="1"/>
          </p:cNvPicPr>
          <p:nvPr/>
        </p:nvPicPr>
        <p:blipFill>
          <a:blip r:embed="rId2" cstate="print"/>
          <a:srcRect/>
          <a:stretch>
            <a:fillRect/>
          </a:stretch>
        </p:blipFill>
        <p:spPr bwMode="auto">
          <a:xfrm>
            <a:off x="5486400" y="4343400"/>
            <a:ext cx="2286000" cy="1612900"/>
          </a:xfrm>
          <a:prstGeom prst="rect">
            <a:avLst/>
          </a:prstGeom>
          <a:noFill/>
          <a:ln w="9525">
            <a:noFill/>
            <a:miter lim="800000"/>
            <a:headEnd/>
            <a:tailEnd/>
          </a:ln>
        </p:spPr>
      </p:pic>
      <p:pic>
        <p:nvPicPr>
          <p:cNvPr id="73733" name="Picture 6" descr="hyperhémie 3                                                   00000002Zip 100                        AB89E6CB:"/>
          <p:cNvPicPr>
            <a:picLocks noChangeAspect="1" noChangeArrowheads="1"/>
          </p:cNvPicPr>
          <p:nvPr/>
        </p:nvPicPr>
        <p:blipFill>
          <a:blip r:embed="rId3" cstate="print"/>
          <a:srcRect/>
          <a:stretch>
            <a:fillRect/>
          </a:stretch>
        </p:blipFill>
        <p:spPr bwMode="auto">
          <a:xfrm>
            <a:off x="1905000" y="4343400"/>
            <a:ext cx="2286000" cy="15255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altLang="fr-FR" sz="4400">
                <a:solidFill>
                  <a:schemeClr val="tx2"/>
                </a:solidFill>
              </a:rPr>
              <a:t>Diminuer la pression</a:t>
            </a:r>
          </a:p>
        </p:txBody>
      </p:sp>
      <p:sp>
        <p:nvSpPr>
          <p:cNvPr id="74755"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altLang="fr-FR" sz="3200"/>
              <a:t>Mobilisation, mise au fauteuil, marche</a:t>
            </a:r>
          </a:p>
          <a:p>
            <a:pPr marL="342900" indent="-342900">
              <a:spcBef>
                <a:spcPct val="20000"/>
              </a:spcBef>
              <a:buClr>
                <a:schemeClr val="accent1"/>
              </a:buClr>
              <a:buSzPct val="75000"/>
              <a:buFont typeface="Monotype Sorts" charset="2"/>
              <a:buChar char="b"/>
            </a:pPr>
            <a:r>
              <a:rPr kumimoji="1" lang="fr-FR" altLang="fr-FR" sz="3200"/>
              <a:t>Changement de position </a:t>
            </a:r>
          </a:p>
          <a:p>
            <a:pPr marL="342900" indent="-342900">
              <a:spcBef>
                <a:spcPct val="20000"/>
              </a:spcBef>
              <a:buClr>
                <a:schemeClr val="accent1"/>
              </a:buClr>
              <a:buSzPct val="75000"/>
              <a:buFont typeface="Monotype Sorts" charset="2"/>
              <a:buChar char="b"/>
            </a:pPr>
            <a:r>
              <a:rPr kumimoji="1" lang="fr-FR" altLang="fr-FR" sz="3200"/>
              <a:t>Manutention éviter les cisaillements</a:t>
            </a:r>
          </a:p>
          <a:p>
            <a:pPr marL="342900" indent="-342900">
              <a:spcBef>
                <a:spcPct val="20000"/>
              </a:spcBef>
              <a:buClr>
                <a:schemeClr val="accent1"/>
              </a:buClr>
              <a:buSzPct val="75000"/>
              <a:buFont typeface="Monotype Sorts" charset="2"/>
              <a:buChar char="b"/>
            </a:pPr>
            <a:r>
              <a:rPr kumimoji="1" lang="fr-FR" altLang="fr-FR" sz="3200"/>
              <a:t>Décubitus à 30°</a:t>
            </a:r>
          </a:p>
          <a:p>
            <a:pPr marL="342900" indent="-342900">
              <a:spcBef>
                <a:spcPct val="20000"/>
              </a:spcBef>
              <a:buClr>
                <a:schemeClr val="accent1"/>
              </a:buClr>
              <a:buSzPct val="75000"/>
              <a:buFont typeface="Monotype Sorts" charset="2"/>
              <a:buChar char="b"/>
            </a:pPr>
            <a:r>
              <a:rPr kumimoji="1" lang="fr-FR" altLang="fr-FR" sz="3200"/>
              <a:t>Supports</a:t>
            </a:r>
          </a:p>
          <a:p>
            <a:pPr marL="742950" lvl="1" indent="-285750">
              <a:spcBef>
                <a:spcPct val="20000"/>
              </a:spcBef>
              <a:buClr>
                <a:schemeClr val="accent2"/>
              </a:buClr>
              <a:buFontTx/>
              <a:buChar char="•"/>
            </a:pPr>
            <a:r>
              <a:rPr kumimoji="1" lang="fr-FR" altLang="fr-FR" sz="2800"/>
              <a:t>matelas, surmatelas, coussins</a:t>
            </a:r>
          </a:p>
          <a:p>
            <a:pPr marL="742950" lvl="1" indent="-285750">
              <a:spcBef>
                <a:spcPct val="20000"/>
              </a:spcBef>
              <a:buClr>
                <a:schemeClr val="accent2"/>
              </a:buClr>
              <a:buFontTx/>
              <a:buChar char="•"/>
            </a:pPr>
            <a:r>
              <a:rPr kumimoji="1" lang="fr-FR" altLang="fr-FR" sz="2800"/>
              <a:t>bloc opératoire, post op</a:t>
            </a:r>
          </a:p>
        </p:txBody>
      </p:sp>
      <p:pic>
        <p:nvPicPr>
          <p:cNvPr id="74756" name="Picture 4" descr="4/ triangle de positionnement                                  0000BED7Macintosh HD                   ABA78158:"/>
          <p:cNvPicPr>
            <a:picLocks noChangeAspect="1" noChangeArrowheads="1"/>
          </p:cNvPicPr>
          <p:nvPr/>
        </p:nvPicPr>
        <p:blipFill>
          <a:blip r:embed="rId2" cstate="print"/>
          <a:srcRect/>
          <a:stretch>
            <a:fillRect/>
          </a:stretch>
        </p:blipFill>
        <p:spPr bwMode="auto">
          <a:xfrm>
            <a:off x="7086600" y="4343400"/>
            <a:ext cx="1727200" cy="14271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lstStyle/>
          <a:p>
            <a:r>
              <a:rPr lang="fr-FR" smtClean="0">
                <a:effectLst/>
              </a:rPr>
              <a:t>Prévalence / personnes âgées</a:t>
            </a:r>
          </a:p>
        </p:txBody>
      </p:sp>
      <p:sp>
        <p:nvSpPr>
          <p:cNvPr id="13315" name="Rectangle 3"/>
          <p:cNvSpPr>
            <a:spLocks noGrp="1" noChangeArrowheads="1"/>
          </p:cNvSpPr>
          <p:nvPr>
            <p:ph type="body" idx="1"/>
          </p:nvPr>
        </p:nvSpPr>
        <p:spPr>
          <a:xfrm>
            <a:off x="1219200" y="2590800"/>
            <a:ext cx="7162800" cy="3568700"/>
          </a:xfrm>
        </p:spPr>
        <p:txBody>
          <a:bodyPr/>
          <a:lstStyle/>
          <a:p>
            <a:r>
              <a:rPr lang="fr-FR" smtClean="0">
                <a:effectLst/>
              </a:rPr>
              <a:t>En soins de suite ou personnes âgées en secteur non gériatrique de soins aigus</a:t>
            </a:r>
          </a:p>
          <a:p>
            <a:r>
              <a:rPr lang="fr-FR" smtClean="0">
                <a:effectLst/>
              </a:rPr>
              <a:t>En moyenne 10 à 14%</a:t>
            </a:r>
          </a:p>
          <a:p>
            <a:endParaRPr lang="fr-FR" smtClean="0">
              <a:effectLst/>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PRIMORDIAL</a:t>
            </a:r>
          </a:p>
          <a:p>
            <a:pPr marL="342900" indent="-342900">
              <a:spcBef>
                <a:spcPct val="20000"/>
              </a:spcBef>
              <a:buClr>
                <a:schemeClr val="accent1"/>
              </a:buClr>
              <a:buSzPct val="75000"/>
              <a:buFont typeface="Monotype Sorts" charset="2"/>
              <a:buChar char="b"/>
            </a:pPr>
            <a:r>
              <a:rPr kumimoji="1" lang="fr-FR" sz="3200"/>
              <a:t>Position stable et confortable</a:t>
            </a:r>
          </a:p>
          <a:p>
            <a:pPr marL="342900" indent="-342900">
              <a:spcBef>
                <a:spcPct val="20000"/>
              </a:spcBef>
              <a:buClr>
                <a:schemeClr val="accent1"/>
              </a:buClr>
              <a:buSzPct val="75000"/>
              <a:buFont typeface="Monotype Sorts" charset="2"/>
              <a:buChar char="b"/>
            </a:pPr>
            <a:r>
              <a:rPr kumimoji="1" lang="fr-FR" sz="3200"/>
              <a:t>Soulever le malade du plan du lit plutôt que le « traîner »</a:t>
            </a:r>
          </a:p>
          <a:p>
            <a:pPr marL="342900" indent="-342900">
              <a:spcBef>
                <a:spcPct val="20000"/>
              </a:spcBef>
              <a:buClr>
                <a:schemeClr val="accent1"/>
              </a:buClr>
              <a:buSzPct val="75000"/>
              <a:buFont typeface="Monotype Sorts" charset="2"/>
              <a:buChar char="b"/>
            </a:pPr>
            <a:r>
              <a:rPr kumimoji="1" lang="fr-FR" sz="3200"/>
              <a:t>Connaître et respecter les pathologies associées</a:t>
            </a:r>
          </a:p>
          <a:p>
            <a:pPr marL="342900" indent="-342900">
              <a:spcBef>
                <a:spcPct val="20000"/>
              </a:spcBef>
              <a:buClr>
                <a:schemeClr val="accent1"/>
              </a:buClr>
              <a:buSzPct val="75000"/>
              <a:buFont typeface="Monotype Sorts" charset="2"/>
              <a:buNone/>
            </a:pPr>
            <a:endParaRPr kumimoji="1" lang="fr-FR" sz="3200"/>
          </a:p>
        </p:txBody>
      </p:sp>
      <p:sp>
        <p:nvSpPr>
          <p:cNvPr id="75779" name="Text Box 5"/>
          <p:cNvSpPr txBox="1">
            <a:spLocks noChangeArrowheads="1"/>
          </p:cNvSpPr>
          <p:nvPr/>
        </p:nvSpPr>
        <p:spPr bwMode="auto">
          <a:xfrm>
            <a:off x="1219200" y="619125"/>
            <a:ext cx="5778500" cy="762000"/>
          </a:xfrm>
          <a:prstGeom prst="rect">
            <a:avLst/>
          </a:prstGeom>
          <a:noFill/>
          <a:ln w="9525">
            <a:noFill/>
            <a:miter lim="800000"/>
            <a:headEnd/>
            <a:tailEnd/>
          </a:ln>
        </p:spPr>
        <p:txBody>
          <a:bodyPr>
            <a:spAutoFit/>
          </a:bodyPr>
          <a:lstStyle/>
          <a:p>
            <a:r>
              <a:rPr lang="fr-FR" sz="4400">
                <a:solidFill>
                  <a:schemeClr val="tx2"/>
                </a:solidFill>
              </a:rPr>
              <a:t>Installation du malade</a:t>
            </a: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Installation du malade</a:t>
            </a:r>
          </a:p>
        </p:txBody>
      </p:sp>
      <p:sp>
        <p:nvSpPr>
          <p:cNvPr id="76803"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Respecter le rythme propre du malade tout en assurant un changement de position  à intervalles réguliers</a:t>
            </a:r>
          </a:p>
          <a:p>
            <a:pPr marL="342900" indent="-342900">
              <a:spcBef>
                <a:spcPct val="20000"/>
              </a:spcBef>
              <a:buClr>
                <a:schemeClr val="accent1"/>
              </a:buClr>
              <a:buSzPct val="75000"/>
              <a:buFont typeface="Monotype Sorts" charset="2"/>
              <a:buChar char="b"/>
            </a:pPr>
            <a:r>
              <a:rPr kumimoji="1" lang="fr-FR" sz="3200"/>
              <a:t>Au lit : toutes les 3- 4 heures</a:t>
            </a:r>
          </a:p>
          <a:p>
            <a:pPr marL="342900" indent="-342900">
              <a:spcBef>
                <a:spcPct val="20000"/>
              </a:spcBef>
              <a:buClr>
                <a:schemeClr val="accent1"/>
              </a:buClr>
              <a:buSzPct val="75000"/>
              <a:buFont typeface="Monotype Sorts" charset="2"/>
              <a:buChar char="b"/>
            </a:pPr>
            <a:r>
              <a:rPr kumimoji="1" lang="fr-FR" sz="3200"/>
              <a:t>Alternance lit-fauteuil</a:t>
            </a:r>
          </a:p>
          <a:p>
            <a:pPr marL="342900" indent="-342900">
              <a:spcBef>
                <a:spcPct val="20000"/>
              </a:spcBef>
              <a:buClr>
                <a:schemeClr val="accent1"/>
              </a:buClr>
              <a:buSzPct val="75000"/>
              <a:buFont typeface="Monotype Sorts" charset="2"/>
              <a:buNone/>
            </a:pPr>
            <a:endParaRPr kumimoji="1" lang="fr-FR" sz="320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Changements de position</a:t>
            </a:r>
          </a:p>
        </p:txBody>
      </p:sp>
      <p:sp>
        <p:nvSpPr>
          <p:cNvPr id="77827"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i="1"/>
              <a:t>Décubitus dorsal</a:t>
            </a:r>
            <a:r>
              <a:rPr kumimoji="1" lang="fr-FR" sz="3200"/>
              <a:t> : position de repos mais expose le sacrum et les talons</a:t>
            </a:r>
          </a:p>
          <a:p>
            <a:pPr marL="342900" indent="-342900">
              <a:spcBef>
                <a:spcPct val="20000"/>
              </a:spcBef>
              <a:buClr>
                <a:schemeClr val="accent1"/>
              </a:buClr>
              <a:buSzPct val="75000"/>
              <a:buFont typeface="Monotype Sorts" charset="2"/>
              <a:buChar char="b"/>
            </a:pPr>
            <a:endParaRPr kumimoji="1" lang="fr-FR" sz="3200" i="1"/>
          </a:p>
          <a:p>
            <a:pPr marL="342900" indent="-342900">
              <a:spcBef>
                <a:spcPct val="20000"/>
              </a:spcBef>
              <a:buClr>
                <a:schemeClr val="accent1"/>
              </a:buClr>
              <a:buSzPct val="75000"/>
              <a:buFont typeface="Monotype Sorts" charset="2"/>
              <a:buChar char="b"/>
            </a:pPr>
            <a:r>
              <a:rPr kumimoji="1" lang="fr-FR" sz="3200" i="1"/>
              <a:t>Faux décubitus latéral</a:t>
            </a:r>
            <a:r>
              <a:rPr kumimoji="1" lang="fr-FR" sz="3200"/>
              <a:t> : axe du bassin qui fait un angle de 30 ° / au plan du lit avec des coussins dans le dos pour stabiliser</a:t>
            </a:r>
          </a:p>
          <a:p>
            <a:pPr marL="342900" indent="-342900">
              <a:spcBef>
                <a:spcPct val="20000"/>
              </a:spcBef>
              <a:buClr>
                <a:schemeClr val="accent1"/>
              </a:buClr>
              <a:buSzPct val="75000"/>
              <a:buFont typeface="Monotype Sorts" charset="2"/>
              <a:buNone/>
            </a:pPr>
            <a:endParaRPr kumimoji="1" lang="fr-FR" sz="3200"/>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http://www.decubitus.be/richtlijnen/fr/images/latéral30.gif"/>
          <p:cNvPicPr>
            <a:picLocks noChangeAspect="1" noChangeArrowheads="1"/>
          </p:cNvPicPr>
          <p:nvPr/>
        </p:nvPicPr>
        <p:blipFill>
          <a:blip r:embed="rId2" cstate="print"/>
          <a:srcRect/>
          <a:stretch>
            <a:fillRect/>
          </a:stretch>
        </p:blipFill>
        <p:spPr bwMode="auto">
          <a:xfrm>
            <a:off x="1219200" y="2743200"/>
            <a:ext cx="7772400" cy="24606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pPr>
              <a:defRPr/>
            </a:pPr>
            <a:endParaRPr lang="fr-FR" smtClean="0"/>
          </a:p>
        </p:txBody>
      </p:sp>
      <p:sp>
        <p:nvSpPr>
          <p:cNvPr id="46083" name="Rectangle 3"/>
          <p:cNvSpPr>
            <a:spLocks noGrp="1" noChangeArrowheads="1"/>
          </p:cNvSpPr>
          <p:nvPr>
            <p:ph type="body" idx="1"/>
          </p:nvPr>
        </p:nvSpPr>
        <p:spPr/>
        <p:txBody>
          <a:bodyPr/>
          <a:lstStyle/>
          <a:p>
            <a:pPr>
              <a:defRPr/>
            </a:pPr>
            <a:endParaRPr lang="fr-FR" smtClean="0"/>
          </a:p>
        </p:txBody>
      </p:sp>
      <p:pic>
        <p:nvPicPr>
          <p:cNvPr id="79876" name="Picture 4" descr="DSC00098"/>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lstStyle/>
          <a:p>
            <a:pPr>
              <a:defRPr/>
            </a:pPr>
            <a:endParaRPr lang="fr-FR" smtClean="0"/>
          </a:p>
        </p:txBody>
      </p:sp>
      <p:sp>
        <p:nvSpPr>
          <p:cNvPr id="48131" name="Rectangle 3"/>
          <p:cNvSpPr>
            <a:spLocks noGrp="1" noChangeArrowheads="1"/>
          </p:cNvSpPr>
          <p:nvPr>
            <p:ph type="body" idx="1"/>
          </p:nvPr>
        </p:nvSpPr>
        <p:spPr/>
        <p:txBody>
          <a:bodyPr/>
          <a:lstStyle/>
          <a:p>
            <a:pPr>
              <a:defRPr/>
            </a:pPr>
            <a:endParaRPr lang="fr-FR" smtClean="0"/>
          </a:p>
        </p:txBody>
      </p:sp>
      <p:pic>
        <p:nvPicPr>
          <p:cNvPr id="80900" name="Picture 4" descr="Copie de DSC00081"/>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lstStyle/>
          <a:p>
            <a:pPr>
              <a:defRPr/>
            </a:pPr>
            <a:endParaRPr lang="fr-FR" smtClean="0"/>
          </a:p>
        </p:txBody>
      </p:sp>
      <p:sp>
        <p:nvSpPr>
          <p:cNvPr id="53251" name="Rectangle 3"/>
          <p:cNvSpPr>
            <a:spLocks noGrp="1" noChangeArrowheads="1"/>
          </p:cNvSpPr>
          <p:nvPr>
            <p:ph type="body" idx="1"/>
          </p:nvPr>
        </p:nvSpPr>
        <p:spPr/>
        <p:txBody>
          <a:bodyPr/>
          <a:lstStyle/>
          <a:p>
            <a:pPr>
              <a:defRPr/>
            </a:pPr>
            <a:endParaRPr lang="fr-FR" smtClean="0"/>
          </a:p>
        </p:txBody>
      </p:sp>
      <p:pic>
        <p:nvPicPr>
          <p:cNvPr id="81924" name="Picture 6" descr="DSC00105"/>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a:defRPr/>
            </a:pPr>
            <a:endParaRPr lang="fr-FR" smtClean="0"/>
          </a:p>
        </p:txBody>
      </p:sp>
      <p:sp>
        <p:nvSpPr>
          <p:cNvPr id="55299" name="Rectangle 3"/>
          <p:cNvSpPr>
            <a:spLocks noGrp="1" noChangeArrowheads="1"/>
          </p:cNvSpPr>
          <p:nvPr>
            <p:ph type="body" idx="1"/>
          </p:nvPr>
        </p:nvSpPr>
        <p:spPr/>
        <p:txBody>
          <a:bodyPr/>
          <a:lstStyle/>
          <a:p>
            <a:pPr>
              <a:defRPr/>
            </a:pPr>
            <a:endParaRPr lang="fr-FR" smtClean="0"/>
          </a:p>
        </p:txBody>
      </p:sp>
      <p:pic>
        <p:nvPicPr>
          <p:cNvPr id="82948" name="Picture 4" descr="DSC00104"/>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p:txBody>
          <a:bodyPr/>
          <a:lstStyle/>
          <a:p>
            <a:pPr>
              <a:defRPr/>
            </a:pPr>
            <a:endParaRPr lang="fr-FR" smtClean="0"/>
          </a:p>
        </p:txBody>
      </p:sp>
      <p:sp>
        <p:nvSpPr>
          <p:cNvPr id="56323" name="Rectangle 3"/>
          <p:cNvSpPr>
            <a:spLocks noGrp="1" noChangeArrowheads="1"/>
          </p:cNvSpPr>
          <p:nvPr>
            <p:ph type="body" idx="1"/>
          </p:nvPr>
        </p:nvSpPr>
        <p:spPr/>
        <p:txBody>
          <a:bodyPr/>
          <a:lstStyle/>
          <a:p>
            <a:pPr>
              <a:defRPr/>
            </a:pPr>
            <a:endParaRPr lang="fr-FR" smtClean="0"/>
          </a:p>
        </p:txBody>
      </p:sp>
      <p:pic>
        <p:nvPicPr>
          <p:cNvPr id="83972" name="Picture 4" descr="DSC00103"/>
          <p:cNvPicPr>
            <a:picLocks noChangeAspect="1" noChangeArrowheads="1"/>
          </p:cNvPicPr>
          <p:nvPr/>
        </p:nvPicPr>
        <p:blipFill>
          <a:blip r:embed="rId2" cstate="print"/>
          <a:srcRect/>
          <a:stretch>
            <a:fillRect/>
          </a:stretch>
        </p:blipFill>
        <p:spPr bwMode="auto">
          <a:xfrm>
            <a:off x="508000" y="381000"/>
            <a:ext cx="8128000" cy="6096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Changements de position</a:t>
            </a:r>
          </a:p>
        </p:txBody>
      </p:sp>
      <p:sp>
        <p:nvSpPr>
          <p:cNvPr id="84995"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lnSpc>
                <a:spcPct val="90000"/>
              </a:lnSpc>
              <a:spcBef>
                <a:spcPct val="20000"/>
              </a:spcBef>
              <a:buClr>
                <a:schemeClr val="accent1"/>
              </a:buClr>
              <a:buSzPct val="75000"/>
              <a:buFont typeface="Monotype Sorts" charset="2"/>
              <a:buChar char="b"/>
            </a:pPr>
            <a:r>
              <a:rPr kumimoji="1" lang="fr-FR" sz="3200" i="1"/>
              <a:t>Décubitus latéral strict</a:t>
            </a:r>
            <a:r>
              <a:rPr kumimoji="1" lang="fr-FR" sz="3200"/>
              <a:t> : expose la région trochantérienne : </a:t>
            </a:r>
            <a:r>
              <a:rPr kumimoji="1" lang="fr-FR" sz="3200" b="1"/>
              <a:t>A PROSCRIRE</a:t>
            </a:r>
          </a:p>
          <a:p>
            <a:pPr marL="342900" indent="-342900">
              <a:lnSpc>
                <a:spcPct val="90000"/>
              </a:lnSpc>
              <a:spcBef>
                <a:spcPct val="20000"/>
              </a:spcBef>
              <a:buClr>
                <a:schemeClr val="accent1"/>
              </a:buClr>
              <a:buSzPct val="75000"/>
              <a:buFont typeface="Monotype Sorts" charset="2"/>
              <a:buChar char="b"/>
            </a:pPr>
            <a:endParaRPr kumimoji="1" lang="fr-FR" sz="3200" b="1"/>
          </a:p>
          <a:p>
            <a:pPr marL="342900" indent="-342900">
              <a:lnSpc>
                <a:spcPct val="90000"/>
              </a:lnSpc>
              <a:spcBef>
                <a:spcPct val="20000"/>
              </a:spcBef>
              <a:buClr>
                <a:schemeClr val="accent1"/>
              </a:buClr>
              <a:buSzPct val="75000"/>
              <a:buFont typeface="Monotype Sorts" charset="2"/>
              <a:buChar char="b"/>
            </a:pPr>
            <a:endParaRPr kumimoji="1" lang="fr-FR" sz="3200"/>
          </a:p>
          <a:p>
            <a:pPr marL="342900" indent="-342900">
              <a:lnSpc>
                <a:spcPct val="90000"/>
              </a:lnSpc>
              <a:spcBef>
                <a:spcPct val="20000"/>
              </a:spcBef>
              <a:buClr>
                <a:schemeClr val="accent1"/>
              </a:buClr>
              <a:buSzPct val="75000"/>
              <a:buFont typeface="Monotype Sorts" charset="2"/>
              <a:buChar char="b"/>
            </a:pPr>
            <a:r>
              <a:rPr kumimoji="1" lang="fr-FR" sz="3200" i="1"/>
              <a:t>Position demi-assise</a:t>
            </a:r>
            <a:r>
              <a:rPr kumimoji="1" lang="fr-FR" sz="3200"/>
              <a:t> : seule position possible chez l ’insuffisant cardiaque ou le porteur de sonde naso-gastrique. Attention au glissement </a:t>
            </a:r>
          </a:p>
        </p:txBody>
      </p:sp>
      <p:pic>
        <p:nvPicPr>
          <p:cNvPr id="84996" name="Picture 4" descr="http://www.chu-brugmann.be/images/edu/decubitus/origin-local_late.jpg"/>
          <p:cNvPicPr>
            <a:picLocks noChangeAspect="1" noChangeArrowheads="1"/>
          </p:cNvPicPr>
          <p:nvPr/>
        </p:nvPicPr>
        <p:blipFill>
          <a:blip r:embed="rId2" cstate="print"/>
          <a:srcRect/>
          <a:stretch>
            <a:fillRect/>
          </a:stretch>
        </p:blipFill>
        <p:spPr bwMode="auto">
          <a:xfrm>
            <a:off x="7010400" y="2667000"/>
            <a:ext cx="1676400" cy="12811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1066800" y="304800"/>
            <a:ext cx="7772400" cy="1143000"/>
          </a:xfrm>
        </p:spPr>
        <p:txBody>
          <a:bodyPr/>
          <a:lstStyle/>
          <a:p>
            <a:r>
              <a:rPr lang="fr-FR" smtClean="0">
                <a:effectLst/>
              </a:rPr>
              <a:t>Prévalence /blessés médullaires</a:t>
            </a:r>
          </a:p>
        </p:txBody>
      </p:sp>
      <p:sp>
        <p:nvSpPr>
          <p:cNvPr id="14339" name="Rectangle 3"/>
          <p:cNvSpPr>
            <a:spLocks noGrp="1" noChangeArrowheads="1"/>
          </p:cNvSpPr>
          <p:nvPr>
            <p:ph type="body" idx="1"/>
          </p:nvPr>
        </p:nvSpPr>
        <p:spPr/>
        <p:txBody>
          <a:bodyPr/>
          <a:lstStyle/>
          <a:p>
            <a:r>
              <a:rPr lang="fr-FR" smtClean="0">
                <a:effectLst/>
              </a:rPr>
              <a:t>Prévalence &gt; aux autres maladies neurologiques</a:t>
            </a:r>
          </a:p>
          <a:p>
            <a:r>
              <a:rPr lang="fr-FR" smtClean="0">
                <a:effectLst/>
              </a:rPr>
              <a:t>Prévalence à l ’admission en rééducation si &gt; 1 mois après accident : 33%</a:t>
            </a:r>
          </a:p>
          <a:p>
            <a:pPr lvl="1"/>
            <a:r>
              <a:rPr lang="fr-FR" smtClean="0">
                <a:effectLst/>
              </a:rPr>
              <a:t>Intérêt de l ’hospitalisation en centre spécialisé -&gt; diminue la prévalence (si &gt; 3 à 7 jours)</a:t>
            </a:r>
          </a:p>
          <a:p>
            <a:r>
              <a:rPr lang="fr-FR" smtClean="0">
                <a:effectLst/>
              </a:rPr>
              <a:t>Prévalence en ville : 17,9 à 33%</a:t>
            </a: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26"/>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Changements de position</a:t>
            </a:r>
          </a:p>
        </p:txBody>
      </p:sp>
      <p:sp>
        <p:nvSpPr>
          <p:cNvPr id="86019" name="Rectangle 1027"/>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Utilisation du lève-malade</a:t>
            </a:r>
          </a:p>
          <a:p>
            <a:pPr marL="342900" indent="-342900">
              <a:spcBef>
                <a:spcPct val="20000"/>
              </a:spcBef>
              <a:buClr>
                <a:schemeClr val="accent1"/>
              </a:buClr>
              <a:buSzPct val="75000"/>
              <a:buFont typeface="Monotype Sorts" charset="2"/>
              <a:buChar char="b"/>
            </a:pPr>
            <a:endParaRPr kumimoji="1" lang="fr-FR" sz="3200"/>
          </a:p>
          <a:p>
            <a:pPr marL="342900" indent="-342900">
              <a:spcBef>
                <a:spcPct val="20000"/>
              </a:spcBef>
              <a:buClr>
                <a:schemeClr val="accent1"/>
              </a:buClr>
              <a:buSzPct val="75000"/>
              <a:buFont typeface="Monotype Sorts" charset="2"/>
              <a:buChar char="b"/>
            </a:pPr>
            <a:r>
              <a:rPr kumimoji="1" lang="fr-FR" sz="3200"/>
              <a:t>Participation du patient</a:t>
            </a:r>
          </a:p>
          <a:p>
            <a:pPr marL="342900" indent="-342900">
              <a:spcBef>
                <a:spcPct val="20000"/>
              </a:spcBef>
              <a:buClr>
                <a:schemeClr val="accent1"/>
              </a:buClr>
              <a:buSzPct val="75000"/>
              <a:buFont typeface="Monotype Sorts" charset="2"/>
              <a:buChar char="b"/>
            </a:pPr>
            <a:endParaRPr kumimoji="1" lang="fr-FR" sz="3200"/>
          </a:p>
          <a:p>
            <a:pPr marL="342900" indent="-342900">
              <a:spcBef>
                <a:spcPct val="20000"/>
              </a:spcBef>
              <a:buClr>
                <a:schemeClr val="accent1"/>
              </a:buClr>
              <a:buSzPct val="75000"/>
              <a:buFont typeface="Monotype Sorts" charset="2"/>
              <a:buChar char="b"/>
            </a:pPr>
            <a:r>
              <a:rPr kumimoji="1" lang="fr-FR" sz="3200"/>
              <a:t>Alterner lit / fauteuil / station debout </a:t>
            </a:r>
          </a:p>
        </p:txBody>
      </p:sp>
      <p:pic>
        <p:nvPicPr>
          <p:cNvPr id="86020" name="Picture 1028" descr="http://tbn0.google.com/images?q=tbn:C2YTkp3Kz65LkM:http://www.pharmaciedemeneac.fr/dossier/materielmedical/souleve.jpg">
            <a:hlinkClick r:id="rId2"/>
          </p:cNvPr>
          <p:cNvPicPr>
            <a:picLocks noChangeAspect="1" noChangeArrowheads="1"/>
          </p:cNvPicPr>
          <p:nvPr/>
        </p:nvPicPr>
        <p:blipFill>
          <a:blip r:embed="rId3" cstate="print"/>
          <a:srcRect/>
          <a:stretch>
            <a:fillRect/>
          </a:stretch>
        </p:blipFill>
        <p:spPr bwMode="auto">
          <a:xfrm>
            <a:off x="7162800" y="2209800"/>
            <a:ext cx="1330325" cy="1828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Protection des zones d ’appui</a:t>
            </a:r>
          </a:p>
        </p:txBody>
      </p:sp>
      <p:sp>
        <p:nvSpPr>
          <p:cNvPr id="87043"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Talons, genoux, trochanter, sacrum</a:t>
            </a:r>
          </a:p>
          <a:p>
            <a:pPr marL="342900" indent="-342900">
              <a:spcBef>
                <a:spcPct val="20000"/>
              </a:spcBef>
              <a:buClr>
                <a:schemeClr val="accent1"/>
              </a:buClr>
              <a:buSzPct val="75000"/>
              <a:buFont typeface="Monotype Sorts" charset="2"/>
              <a:buNone/>
            </a:pPr>
            <a:endParaRPr kumimoji="1" lang="fr-FR" sz="3200"/>
          </a:p>
          <a:p>
            <a:pPr marL="342900" indent="-342900">
              <a:spcBef>
                <a:spcPct val="20000"/>
              </a:spcBef>
              <a:buClr>
                <a:schemeClr val="accent1"/>
              </a:buClr>
              <a:buSzPct val="75000"/>
              <a:buFont typeface="Monotype Sorts" charset="2"/>
              <a:buChar char="b"/>
            </a:pPr>
            <a:r>
              <a:rPr kumimoji="1" lang="fr-FR" sz="3200"/>
              <a:t>Assurée par : </a:t>
            </a:r>
          </a:p>
          <a:p>
            <a:pPr marL="742950" lvl="1" indent="-285750">
              <a:spcBef>
                <a:spcPct val="20000"/>
              </a:spcBef>
              <a:buClr>
                <a:schemeClr val="accent2"/>
              </a:buClr>
              <a:buFontTx/>
              <a:buChar char="•"/>
            </a:pPr>
            <a:r>
              <a:rPr kumimoji="1" lang="fr-FR" sz="2800"/>
              <a:t>Coussins en mousse </a:t>
            </a:r>
          </a:p>
          <a:p>
            <a:pPr marL="742950" lvl="1" indent="-285750">
              <a:spcBef>
                <a:spcPct val="20000"/>
              </a:spcBef>
              <a:buClr>
                <a:schemeClr val="accent2"/>
              </a:buClr>
            </a:pPr>
            <a:r>
              <a:rPr kumimoji="1" lang="fr-FR" sz="2800"/>
              <a:t>	de positionnement</a:t>
            </a:r>
          </a:p>
          <a:p>
            <a:pPr marL="742950" lvl="1" indent="-285750">
              <a:spcBef>
                <a:spcPct val="20000"/>
              </a:spcBef>
              <a:buClr>
                <a:schemeClr val="accent2"/>
              </a:buClr>
              <a:buFontTx/>
              <a:buChar char="•"/>
            </a:pPr>
            <a:r>
              <a:rPr kumimoji="1" lang="fr-FR" sz="2800"/>
              <a:t>Cerceaux</a:t>
            </a:r>
          </a:p>
          <a:p>
            <a:pPr marL="742950" lvl="1" indent="-285750">
              <a:spcBef>
                <a:spcPct val="20000"/>
              </a:spcBef>
              <a:buClr>
                <a:schemeClr val="accent2"/>
              </a:buClr>
              <a:buFontTx/>
              <a:buChar char="•"/>
            </a:pPr>
            <a:r>
              <a:rPr kumimoji="1" lang="fr-FR" sz="2800"/>
              <a:t>Protecteurs de talons </a:t>
            </a:r>
          </a:p>
          <a:p>
            <a:pPr marL="342900" indent="-342900">
              <a:spcBef>
                <a:spcPct val="20000"/>
              </a:spcBef>
              <a:buClr>
                <a:schemeClr val="accent1"/>
              </a:buClr>
              <a:buSzPct val="75000"/>
              <a:buFont typeface="Monotype Sorts" charset="2"/>
              <a:buNone/>
            </a:pPr>
            <a:endParaRPr kumimoji="1" lang="fr-FR" sz="3200"/>
          </a:p>
        </p:txBody>
      </p:sp>
      <p:pic>
        <p:nvPicPr>
          <p:cNvPr id="87044" name="Picture 5" descr="http://www.distri-club-medical.fr/photos/gd_PRD2116252060_1.jpg"/>
          <p:cNvPicPr>
            <a:picLocks noChangeAspect="1" noChangeArrowheads="1"/>
          </p:cNvPicPr>
          <p:nvPr/>
        </p:nvPicPr>
        <p:blipFill>
          <a:blip r:embed="rId2" cstate="print"/>
          <a:srcRect/>
          <a:stretch>
            <a:fillRect/>
          </a:stretch>
        </p:blipFill>
        <p:spPr bwMode="auto">
          <a:xfrm>
            <a:off x="6172200" y="3048000"/>
            <a:ext cx="2403475" cy="2590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6" name="Picture 2" descr="talonnière asklé                                               00000002Macintosh HD                   ABA78158:"/>
          <p:cNvPicPr>
            <a:picLocks noChangeAspect="1" noChangeArrowheads="1"/>
          </p:cNvPicPr>
          <p:nvPr/>
        </p:nvPicPr>
        <p:blipFill>
          <a:blip r:embed="rId2" cstate="print"/>
          <a:srcRect/>
          <a:stretch>
            <a:fillRect/>
          </a:stretch>
        </p:blipFill>
        <p:spPr bwMode="auto">
          <a:xfrm>
            <a:off x="2667000" y="2819400"/>
            <a:ext cx="4324350" cy="23034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ChangeArrowheads="1"/>
          </p:cNvSpPr>
          <p:nvPr/>
        </p:nvSpPr>
        <p:spPr bwMode="auto">
          <a:xfrm>
            <a:off x="1219200" y="419100"/>
            <a:ext cx="7772400" cy="1143000"/>
          </a:xfrm>
          <a:prstGeom prst="rect">
            <a:avLst/>
          </a:prstGeom>
          <a:noFill/>
          <a:ln w="9525">
            <a:noFill/>
            <a:miter lim="800000"/>
            <a:headEnd/>
            <a:tailEnd/>
          </a:ln>
        </p:spPr>
        <p:txBody>
          <a:bodyPr anchor="b"/>
          <a:lstStyle/>
          <a:p>
            <a:r>
              <a:rPr kumimoji="1" lang="fr-FR" sz="4400">
                <a:solidFill>
                  <a:schemeClr val="tx2"/>
                </a:solidFill>
              </a:rPr>
              <a:t>Protection des zones d ’appui</a:t>
            </a:r>
          </a:p>
        </p:txBody>
      </p:sp>
      <p:sp>
        <p:nvSpPr>
          <p:cNvPr id="89091" name="Rectangle 3"/>
          <p:cNvSpPr>
            <a:spLocks noChangeArrowheads="1"/>
          </p:cNvSpPr>
          <p:nvPr/>
        </p:nvSpPr>
        <p:spPr bwMode="auto">
          <a:xfrm>
            <a:off x="1219200" y="2044700"/>
            <a:ext cx="7772400" cy="4114800"/>
          </a:xfrm>
          <a:prstGeom prst="rect">
            <a:avLst/>
          </a:prstGeom>
          <a:noFill/>
          <a:ln w="9525">
            <a:noFill/>
            <a:miter lim="800000"/>
            <a:headEnd/>
            <a:tailEnd/>
          </a:ln>
        </p:spPr>
        <p:txBody>
          <a:bodyPr/>
          <a:lstStyle/>
          <a:p>
            <a:pPr marL="342900" indent="-342900">
              <a:spcBef>
                <a:spcPct val="20000"/>
              </a:spcBef>
              <a:buClr>
                <a:schemeClr val="accent1"/>
              </a:buClr>
              <a:buSzPct val="75000"/>
              <a:buFont typeface="Monotype Sorts" charset="2"/>
              <a:buChar char="b"/>
            </a:pPr>
            <a:r>
              <a:rPr kumimoji="1" lang="fr-FR" sz="3200"/>
              <a:t>Se méfier de matériel dangereux</a:t>
            </a:r>
          </a:p>
          <a:p>
            <a:pPr marL="342900" indent="-342900">
              <a:spcBef>
                <a:spcPct val="20000"/>
              </a:spcBef>
              <a:buClr>
                <a:schemeClr val="accent1"/>
              </a:buClr>
              <a:buSzPct val="75000"/>
              <a:buFont typeface="Monotype Sorts" charset="2"/>
              <a:buChar char="b"/>
            </a:pPr>
            <a:endParaRPr kumimoji="1" lang="fr-FR" sz="3200"/>
          </a:p>
          <a:p>
            <a:pPr marL="742950" lvl="1" indent="-285750">
              <a:spcBef>
                <a:spcPct val="20000"/>
              </a:spcBef>
              <a:buClr>
                <a:schemeClr val="accent2"/>
              </a:buClr>
              <a:buFontTx/>
              <a:buChar char="•"/>
            </a:pPr>
            <a:r>
              <a:rPr kumimoji="1" lang="fr-FR" sz="2800"/>
              <a:t>Bouées</a:t>
            </a:r>
          </a:p>
          <a:p>
            <a:pPr marL="742950" lvl="1" indent="-285750">
              <a:spcBef>
                <a:spcPct val="20000"/>
              </a:spcBef>
              <a:buClr>
                <a:schemeClr val="accent2"/>
              </a:buClr>
              <a:buFontTx/>
              <a:buChar char="•"/>
            </a:pPr>
            <a:r>
              <a:rPr kumimoji="1" lang="fr-FR" sz="2800"/>
              <a:t>Poches d ’eau</a:t>
            </a:r>
          </a:p>
          <a:p>
            <a:pPr marL="742950" lvl="1" indent="-285750">
              <a:spcBef>
                <a:spcPct val="20000"/>
              </a:spcBef>
              <a:buClr>
                <a:schemeClr val="accent2"/>
              </a:buClr>
              <a:buFontTx/>
              <a:buChar char="•"/>
            </a:pPr>
            <a:r>
              <a:rPr kumimoji="1" lang="fr-FR" sz="2800"/>
              <a:t>Peau de mouton</a:t>
            </a:r>
          </a:p>
          <a:p>
            <a:pPr marL="342900" indent="-342900">
              <a:spcBef>
                <a:spcPct val="20000"/>
              </a:spcBef>
              <a:buClr>
                <a:schemeClr val="accent1"/>
              </a:buClr>
              <a:buSzPct val="75000"/>
              <a:buFont typeface="Monotype Sorts" charset="2"/>
              <a:buNone/>
            </a:pPr>
            <a:endParaRPr kumimoji="1" lang="fr-FR" sz="3200"/>
          </a:p>
        </p:txBody>
      </p:sp>
      <p:pic>
        <p:nvPicPr>
          <p:cNvPr id="89092" name="Picture 4" descr="Coussin forme bouée gonflable rond">
            <a:hlinkClick r:id="rId2" tooltip="Coussin forme bouée gonflable rond"/>
          </p:cNvPr>
          <p:cNvPicPr>
            <a:picLocks noChangeAspect="1" noChangeArrowheads="1"/>
          </p:cNvPicPr>
          <p:nvPr/>
        </p:nvPicPr>
        <p:blipFill>
          <a:blip r:embed="rId3" cstate="print"/>
          <a:srcRect/>
          <a:stretch>
            <a:fillRect/>
          </a:stretch>
        </p:blipFill>
        <p:spPr bwMode="auto">
          <a:xfrm>
            <a:off x="4724400" y="2667000"/>
            <a:ext cx="2057400" cy="1543050"/>
          </a:xfrm>
          <a:prstGeom prst="rect">
            <a:avLst/>
          </a:prstGeom>
          <a:noFill/>
          <a:ln w="9525">
            <a:noFill/>
            <a:miter lim="800000"/>
            <a:headEnd/>
            <a:tailEnd/>
          </a:ln>
        </p:spPr>
      </p:pic>
      <p:pic>
        <p:nvPicPr>
          <p:cNvPr id="89093" name="Picture 5" descr="Protection de talon anti-escarres (Thuasne)">
            <a:hlinkClick r:id="rId4" tooltip="Protection de talon anti-escarres (Thuasne)"/>
          </p:cNvPr>
          <p:cNvPicPr>
            <a:picLocks noChangeAspect="1" noChangeArrowheads="1"/>
          </p:cNvPicPr>
          <p:nvPr/>
        </p:nvPicPr>
        <p:blipFill>
          <a:blip r:embed="rId5" cstate="print"/>
          <a:srcRect/>
          <a:stretch>
            <a:fillRect/>
          </a:stretch>
        </p:blipFill>
        <p:spPr bwMode="auto">
          <a:xfrm>
            <a:off x="7162800" y="3048000"/>
            <a:ext cx="1714500" cy="2479675"/>
          </a:xfrm>
          <a:prstGeom prst="rect">
            <a:avLst/>
          </a:prstGeom>
          <a:noFill/>
          <a:ln w="9525">
            <a:noFill/>
            <a:miter lim="800000"/>
            <a:headEnd/>
            <a:tailEnd/>
          </a:ln>
        </p:spPr>
      </p:pic>
      <p:pic>
        <p:nvPicPr>
          <p:cNvPr id="89094" name="Picture 6" descr="http://fr.decathlon.com/img/FichesRayon/15472.jpg"/>
          <p:cNvPicPr>
            <a:picLocks noChangeAspect="1" noChangeArrowheads="1"/>
          </p:cNvPicPr>
          <p:nvPr/>
        </p:nvPicPr>
        <p:blipFill>
          <a:blip r:embed="rId6" cstate="print"/>
          <a:srcRect/>
          <a:stretch>
            <a:fillRect/>
          </a:stretch>
        </p:blipFill>
        <p:spPr bwMode="auto">
          <a:xfrm>
            <a:off x="4953000" y="4648200"/>
            <a:ext cx="1371600" cy="1371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nvPr>
        </p:nvSpPr>
        <p:spPr>
          <a:xfrm>
            <a:off x="1116013" y="260350"/>
            <a:ext cx="7772400" cy="1143000"/>
          </a:xfrm>
        </p:spPr>
        <p:txBody>
          <a:bodyPr/>
          <a:lstStyle/>
          <a:p>
            <a:pPr>
              <a:defRPr/>
            </a:pPr>
            <a:r>
              <a:rPr lang="fr-FR" dirty="0" smtClean="0"/>
              <a:t>Les supports de prévention</a:t>
            </a:r>
          </a:p>
        </p:txBody>
      </p:sp>
      <p:sp>
        <p:nvSpPr>
          <p:cNvPr id="3" name="Sous-titre 2"/>
          <p:cNvSpPr>
            <a:spLocks noGrp="1"/>
          </p:cNvSpPr>
          <p:nvPr>
            <p:ph type="subTitle" idx="1"/>
          </p:nvPr>
        </p:nvSpPr>
        <p:spPr>
          <a:xfrm>
            <a:off x="1371600" y="1628775"/>
            <a:ext cx="7448550" cy="4824413"/>
          </a:xfrm>
        </p:spPr>
        <p:txBody>
          <a:bodyPr/>
          <a:lstStyle/>
          <a:p>
            <a:pPr>
              <a:defRPr/>
            </a:pPr>
            <a:r>
              <a:rPr lang="fr-FR" dirty="0" smtClean="0"/>
              <a:t>Mousse à mémoire de forme</a:t>
            </a:r>
          </a:p>
          <a:p>
            <a:pPr>
              <a:defRPr/>
            </a:pPr>
            <a:r>
              <a:rPr lang="fr-FR" dirty="0" smtClean="0"/>
              <a:t>	patient « englué » dans le support : 	rend les transferts difficiles, pour les 	patients qui ne bougent pas</a:t>
            </a:r>
          </a:p>
          <a:p>
            <a:pPr>
              <a:defRPr/>
            </a:pPr>
            <a:r>
              <a:rPr lang="fr-FR" dirty="0" smtClean="0"/>
              <a:t>Sur-matelas statique</a:t>
            </a:r>
          </a:p>
          <a:p>
            <a:pPr>
              <a:defRPr/>
            </a:pPr>
            <a:r>
              <a:rPr lang="fr-FR" dirty="0" smtClean="0"/>
              <a:t>	</a:t>
            </a:r>
            <a:r>
              <a:rPr lang="fr-FR" dirty="0" smtClean="0">
                <a:solidFill>
                  <a:srgbClr val="FF0000"/>
                </a:solidFill>
              </a:rPr>
              <a:t>pas</a:t>
            </a:r>
            <a:r>
              <a:rPr lang="fr-FR" dirty="0" smtClean="0"/>
              <a:t> d’escarre </a:t>
            </a:r>
            <a:r>
              <a:rPr lang="fr-FR" dirty="0" smtClean="0">
                <a:solidFill>
                  <a:srgbClr val="FF0000"/>
                </a:solidFill>
              </a:rPr>
              <a:t>et </a:t>
            </a:r>
            <a:r>
              <a:rPr lang="fr-FR" dirty="0" smtClean="0"/>
              <a:t>risque peu élevé </a:t>
            </a:r>
            <a:r>
              <a:rPr lang="fr-FR" dirty="0" smtClean="0">
                <a:solidFill>
                  <a:srgbClr val="FF0000"/>
                </a:solidFill>
              </a:rPr>
              <a:t>et </a:t>
            </a:r>
            <a:r>
              <a:rPr lang="fr-FR" dirty="0" smtClean="0"/>
              <a:t>	</a:t>
            </a:r>
            <a:r>
              <a:rPr lang="fr-FR" dirty="0" smtClean="0">
                <a:solidFill>
                  <a:srgbClr val="FF0000"/>
                </a:solidFill>
              </a:rPr>
              <a:t>&lt;</a:t>
            </a:r>
            <a:r>
              <a:rPr lang="fr-FR" dirty="0" smtClean="0"/>
              <a:t>12h par jour au lit</a:t>
            </a: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3"/>
          <p:cNvSpPr>
            <a:spLocks noChangeArrowheads="1"/>
          </p:cNvSpPr>
          <p:nvPr/>
        </p:nvSpPr>
        <p:spPr bwMode="auto">
          <a:xfrm>
            <a:off x="1042988" y="404813"/>
            <a:ext cx="7850187" cy="5200650"/>
          </a:xfrm>
          <a:prstGeom prst="rect">
            <a:avLst/>
          </a:prstGeom>
          <a:noFill/>
          <a:ln w="9525">
            <a:noFill/>
            <a:miter lim="800000"/>
            <a:headEnd/>
            <a:tailEnd/>
          </a:ln>
        </p:spPr>
        <p:txBody>
          <a:bodyPr>
            <a:spAutoFit/>
          </a:bodyPr>
          <a:lstStyle/>
          <a:p>
            <a:r>
              <a:rPr lang="fr-FR" sz="2800"/>
              <a:t>Matelas statique</a:t>
            </a:r>
          </a:p>
          <a:p>
            <a:pPr lvl="1"/>
            <a:r>
              <a:rPr lang="fr-FR" sz="2800">
                <a:solidFill>
                  <a:srgbClr val="FF0000"/>
                </a:solidFill>
              </a:rPr>
              <a:t>pas</a:t>
            </a:r>
            <a:r>
              <a:rPr lang="fr-FR" sz="2800"/>
              <a:t> d’escarre </a:t>
            </a:r>
            <a:r>
              <a:rPr lang="fr-FR" sz="2800">
                <a:solidFill>
                  <a:srgbClr val="FF0000"/>
                </a:solidFill>
              </a:rPr>
              <a:t>et </a:t>
            </a:r>
            <a:r>
              <a:rPr lang="fr-FR" sz="2800"/>
              <a:t>risque moyen </a:t>
            </a:r>
            <a:r>
              <a:rPr lang="fr-FR" sz="2800">
                <a:solidFill>
                  <a:srgbClr val="FF0000"/>
                </a:solidFill>
              </a:rPr>
              <a:t>et </a:t>
            </a:r>
            <a:r>
              <a:rPr lang="fr-FR" sz="2800"/>
              <a:t>	&lt;15h par jour au lit</a:t>
            </a:r>
          </a:p>
          <a:p>
            <a:endParaRPr lang="fr-FR" sz="2800"/>
          </a:p>
          <a:p>
            <a:r>
              <a:rPr lang="fr-FR" sz="2800"/>
              <a:t>Sur-matelas dynamique</a:t>
            </a:r>
          </a:p>
          <a:p>
            <a:pPr lvl="1"/>
            <a:r>
              <a:rPr lang="fr-FR" sz="2800"/>
              <a:t>Antécédents d’escarre </a:t>
            </a:r>
            <a:r>
              <a:rPr lang="fr-FR" sz="2800">
                <a:solidFill>
                  <a:srgbClr val="FF0000"/>
                </a:solidFill>
              </a:rPr>
              <a:t>ou </a:t>
            </a:r>
            <a:r>
              <a:rPr lang="fr-FR" sz="2800"/>
              <a:t>risque élevé </a:t>
            </a:r>
            <a:r>
              <a:rPr lang="fr-FR" sz="2800">
                <a:solidFill>
                  <a:srgbClr val="FF0000"/>
                </a:solidFill>
              </a:rPr>
              <a:t>et </a:t>
            </a:r>
            <a:r>
              <a:rPr lang="fr-FR" sz="2800"/>
              <a:t>	</a:t>
            </a:r>
            <a:r>
              <a:rPr lang="fr-FR" sz="2800">
                <a:solidFill>
                  <a:srgbClr val="FF0000"/>
                </a:solidFill>
              </a:rPr>
              <a:t>&gt;</a:t>
            </a:r>
            <a:r>
              <a:rPr lang="fr-FR" sz="2800"/>
              <a:t>15h par jour au lit</a:t>
            </a:r>
          </a:p>
          <a:p>
            <a:pPr lvl="1"/>
            <a:r>
              <a:rPr lang="fr-FR" sz="2800"/>
              <a:t>Ne peut pas bouger seul</a:t>
            </a:r>
          </a:p>
          <a:p>
            <a:endParaRPr lang="fr-FR" sz="2800"/>
          </a:p>
          <a:p>
            <a:r>
              <a:rPr lang="fr-FR" sz="2800"/>
              <a:t>Matelas dynamique</a:t>
            </a:r>
          </a:p>
          <a:p>
            <a:pPr lvl="1"/>
            <a:r>
              <a:rPr lang="fr-FR" sz="2800"/>
              <a:t>Escarre profonde </a:t>
            </a:r>
            <a:r>
              <a:rPr lang="fr-FR" sz="2800">
                <a:solidFill>
                  <a:srgbClr val="FF0000"/>
                </a:solidFill>
              </a:rPr>
              <a:t>&gt;</a:t>
            </a:r>
            <a:r>
              <a:rPr lang="fr-FR" sz="2800"/>
              <a:t>20h par jour au lit</a:t>
            </a:r>
          </a:p>
          <a:p>
            <a:pPr lvl="1"/>
            <a:r>
              <a:rPr lang="fr-FR"/>
              <a:t>Ne peut pas bouger seul</a:t>
            </a: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2" cstate="print"/>
          <a:srcRect/>
          <a:stretch>
            <a:fillRect/>
          </a:stretch>
        </p:blipFill>
        <p:spPr bwMode="auto">
          <a:xfrm>
            <a:off x="228600" y="2209800"/>
            <a:ext cx="1295400" cy="633413"/>
          </a:xfrm>
          <a:prstGeom prst="rect">
            <a:avLst/>
          </a:prstGeom>
          <a:noFill/>
          <a:ln w="9525">
            <a:noFill/>
            <a:miter lim="800000"/>
            <a:headEnd/>
            <a:tailEnd/>
          </a:ln>
        </p:spPr>
      </p:pic>
      <p:pic>
        <p:nvPicPr>
          <p:cNvPr id="92163" name="Picture 3"/>
          <p:cNvPicPr>
            <a:picLocks noChangeAspect="1" noChangeArrowheads="1"/>
          </p:cNvPicPr>
          <p:nvPr/>
        </p:nvPicPr>
        <p:blipFill>
          <a:blip r:embed="rId3" cstate="print"/>
          <a:srcRect/>
          <a:stretch>
            <a:fillRect/>
          </a:stretch>
        </p:blipFill>
        <p:spPr bwMode="auto">
          <a:xfrm>
            <a:off x="228600" y="5562600"/>
            <a:ext cx="1371600" cy="493713"/>
          </a:xfrm>
          <a:prstGeom prst="rect">
            <a:avLst/>
          </a:prstGeom>
          <a:noFill/>
          <a:ln w="9525">
            <a:noFill/>
            <a:miter lim="800000"/>
            <a:headEnd/>
            <a:tailEnd/>
          </a:ln>
        </p:spPr>
      </p:pic>
      <p:pic>
        <p:nvPicPr>
          <p:cNvPr id="92164" name="Picture 4"/>
          <p:cNvPicPr>
            <a:picLocks noChangeAspect="1" noChangeArrowheads="1"/>
          </p:cNvPicPr>
          <p:nvPr/>
        </p:nvPicPr>
        <p:blipFill>
          <a:blip r:embed="rId4" cstate="print"/>
          <a:srcRect/>
          <a:stretch>
            <a:fillRect/>
          </a:stretch>
        </p:blipFill>
        <p:spPr bwMode="auto">
          <a:xfrm>
            <a:off x="1066800" y="2667000"/>
            <a:ext cx="838200" cy="760413"/>
          </a:xfrm>
          <a:prstGeom prst="rect">
            <a:avLst/>
          </a:prstGeom>
          <a:noFill/>
          <a:ln w="9525">
            <a:noFill/>
            <a:miter lim="800000"/>
            <a:headEnd/>
            <a:tailEnd/>
          </a:ln>
        </p:spPr>
      </p:pic>
      <p:pic>
        <p:nvPicPr>
          <p:cNvPr id="92165" name="Picture 5"/>
          <p:cNvPicPr>
            <a:picLocks noChangeAspect="1" noChangeArrowheads="1"/>
          </p:cNvPicPr>
          <p:nvPr/>
        </p:nvPicPr>
        <p:blipFill>
          <a:blip r:embed="rId5" cstate="print"/>
          <a:srcRect/>
          <a:stretch>
            <a:fillRect/>
          </a:stretch>
        </p:blipFill>
        <p:spPr bwMode="auto">
          <a:xfrm>
            <a:off x="533400" y="6096000"/>
            <a:ext cx="838200" cy="600075"/>
          </a:xfrm>
          <a:prstGeom prst="rect">
            <a:avLst/>
          </a:prstGeom>
          <a:noFill/>
          <a:ln w="9525">
            <a:noFill/>
            <a:miter lim="800000"/>
            <a:headEnd/>
            <a:tailEnd/>
          </a:ln>
        </p:spPr>
      </p:pic>
      <p:sp>
        <p:nvSpPr>
          <p:cNvPr id="15366" name="Rectangle 6"/>
          <p:cNvSpPr>
            <a:spLocks noChangeArrowheads="1"/>
          </p:cNvSpPr>
          <p:nvPr/>
        </p:nvSpPr>
        <p:spPr bwMode="auto">
          <a:xfrm>
            <a:off x="2392363" y="1828800"/>
            <a:ext cx="6751637" cy="3262313"/>
          </a:xfrm>
          <a:prstGeom prst="rect">
            <a:avLst/>
          </a:prstGeom>
          <a:noFill/>
          <a:ln w="12700">
            <a:noFill/>
            <a:miter lim="800000"/>
            <a:headEnd/>
            <a:tailEnd/>
          </a:ln>
          <a:effectLst/>
        </p:spPr>
        <p:txBody>
          <a:bodyPr>
            <a:spAutoFit/>
          </a:bodyPr>
          <a:lstStyle/>
          <a:p>
            <a:pPr>
              <a:lnSpc>
                <a:spcPct val="60000"/>
              </a:lnSpc>
              <a:spcBef>
                <a:spcPct val="50000"/>
              </a:spcBef>
              <a:buClr>
                <a:schemeClr val="tx2"/>
              </a:buClr>
              <a:buSzPct val="75000"/>
              <a:buFont typeface="Wingdings" pitchFamily="2" charset="2"/>
              <a:buChar char="n"/>
              <a:defRPr/>
            </a:pPr>
            <a:r>
              <a:rPr lang="fr-FR" sz="2300" b="1" dirty="0">
                <a:effectLst>
                  <a:outerShdw blurRad="38100" dist="38100" dir="2700000" algn="tl">
                    <a:srgbClr val="000000"/>
                  </a:outerShdw>
                </a:effectLst>
                <a:ea typeface="ＭＳ Ｐゴシック" pitchFamily="-76" charset="-128"/>
              </a:rPr>
              <a:t> mousse</a:t>
            </a:r>
          </a:p>
          <a:p>
            <a:pPr lvl="1">
              <a:lnSpc>
                <a:spcPct val="60000"/>
              </a:lnSpc>
              <a:spcBef>
                <a:spcPct val="50000"/>
              </a:spcBef>
              <a:buClr>
                <a:schemeClr val="tx2"/>
              </a:buClr>
              <a:buSzPct val="75000"/>
              <a:buFont typeface="Monotype Sorts" pitchFamily="2" charset="2"/>
              <a:buChar char="3"/>
              <a:defRPr/>
            </a:pPr>
            <a:r>
              <a:rPr lang="fr-FR" sz="2100" b="1" dirty="0">
                <a:effectLst>
                  <a:outerShdw blurRad="38100" dist="38100" dir="2700000" algn="tl">
                    <a:srgbClr val="000000"/>
                  </a:outerShdw>
                </a:effectLst>
                <a:ea typeface="ＭＳ Ｐゴシック" pitchFamily="-76" charset="-128"/>
              </a:rPr>
              <a:t> mousse  classique ou mousse « tendre »</a:t>
            </a:r>
          </a:p>
          <a:p>
            <a:pPr lvl="1">
              <a:lnSpc>
                <a:spcPct val="60000"/>
              </a:lnSpc>
              <a:spcBef>
                <a:spcPct val="50000"/>
              </a:spcBef>
              <a:buClr>
                <a:schemeClr val="tx2"/>
              </a:buClr>
              <a:buSzPct val="75000"/>
              <a:buFont typeface="Monotype Sorts" pitchFamily="2" charset="2"/>
              <a:buChar char="3"/>
              <a:defRPr/>
            </a:pPr>
            <a:r>
              <a:rPr lang="fr-FR" sz="2100" b="1" dirty="0">
                <a:effectLst>
                  <a:outerShdw blurRad="38100" dist="38100" dir="2700000" algn="tl">
                    <a:srgbClr val="000000"/>
                  </a:outerShdw>
                </a:effectLst>
                <a:ea typeface="ＭＳ Ｐゴシック" pitchFamily="-76" charset="-128"/>
              </a:rPr>
              <a:t> mousse « à mémoire »</a:t>
            </a:r>
            <a:endParaRPr lang="fr-FR" sz="2300" b="1" dirty="0">
              <a:effectLst>
                <a:outerShdw blurRad="38100" dist="38100" dir="2700000" algn="tl">
                  <a:srgbClr val="000000"/>
                </a:outerShdw>
              </a:effectLst>
              <a:ea typeface="ＭＳ Ｐゴシック" pitchFamily="-76" charset="-128"/>
            </a:endParaRPr>
          </a:p>
          <a:p>
            <a:pPr>
              <a:lnSpc>
                <a:spcPct val="60000"/>
              </a:lnSpc>
              <a:spcBef>
                <a:spcPct val="50000"/>
              </a:spcBef>
              <a:buClr>
                <a:schemeClr val="tx2"/>
              </a:buClr>
              <a:buSzPct val="75000"/>
              <a:buFont typeface="Wingdings" pitchFamily="2" charset="2"/>
              <a:buChar char="n"/>
              <a:defRPr/>
            </a:pPr>
            <a:r>
              <a:rPr lang="fr-FR" sz="2300" b="1" dirty="0">
                <a:effectLst>
                  <a:outerShdw blurRad="38100" dist="38100" dir="2700000" algn="tl">
                    <a:srgbClr val="000000"/>
                  </a:outerShdw>
                </a:effectLst>
                <a:ea typeface="ＭＳ Ｐゴシック" pitchFamily="-76" charset="-128"/>
              </a:rPr>
              <a:t> air</a:t>
            </a:r>
          </a:p>
          <a:p>
            <a:pPr lvl="1">
              <a:lnSpc>
                <a:spcPct val="60000"/>
              </a:lnSpc>
              <a:spcBef>
                <a:spcPct val="50000"/>
              </a:spcBef>
              <a:buClr>
                <a:schemeClr val="tx2"/>
              </a:buClr>
              <a:buSzPct val="75000"/>
              <a:buFont typeface="Monotype Sorts" pitchFamily="2" charset="2"/>
              <a:buChar char="3"/>
              <a:defRPr/>
            </a:pPr>
            <a:r>
              <a:rPr lang="fr-FR" sz="2100" b="1" dirty="0">
                <a:effectLst>
                  <a:outerShdw blurRad="38100" dist="38100" dir="2700000" algn="tl">
                    <a:srgbClr val="000000"/>
                  </a:outerShdw>
                </a:effectLst>
                <a:ea typeface="ＭＳ Ｐゴシック" pitchFamily="-76" charset="-128"/>
              </a:rPr>
              <a:t> mono compartiment</a:t>
            </a:r>
          </a:p>
          <a:p>
            <a:pPr lvl="1">
              <a:lnSpc>
                <a:spcPct val="60000"/>
              </a:lnSpc>
              <a:spcBef>
                <a:spcPct val="50000"/>
              </a:spcBef>
              <a:buClr>
                <a:schemeClr val="tx2"/>
              </a:buClr>
              <a:buSzPct val="75000"/>
              <a:buFont typeface="Monotype Sorts" pitchFamily="2" charset="2"/>
              <a:buChar char="3"/>
              <a:defRPr/>
            </a:pPr>
            <a:r>
              <a:rPr lang="fr-FR" sz="2100" b="1" dirty="0">
                <a:effectLst>
                  <a:outerShdw blurRad="38100" dist="38100" dir="2700000" algn="tl">
                    <a:srgbClr val="000000"/>
                  </a:outerShdw>
                </a:effectLst>
                <a:ea typeface="ＭＳ Ｐゴシック" pitchFamily="-76" charset="-128"/>
              </a:rPr>
              <a:t> alvéolé « à tétine »</a:t>
            </a:r>
            <a:endParaRPr lang="fr-FR" sz="2300" b="1" dirty="0">
              <a:effectLst>
                <a:outerShdw blurRad="38100" dist="38100" dir="2700000" algn="tl">
                  <a:srgbClr val="000000"/>
                </a:outerShdw>
              </a:effectLst>
              <a:ea typeface="ＭＳ Ｐゴシック" pitchFamily="-76" charset="-128"/>
            </a:endParaRPr>
          </a:p>
          <a:p>
            <a:pPr>
              <a:lnSpc>
                <a:spcPct val="60000"/>
              </a:lnSpc>
              <a:spcBef>
                <a:spcPct val="50000"/>
              </a:spcBef>
              <a:buClr>
                <a:schemeClr val="folHlink"/>
              </a:buClr>
              <a:buSzPct val="75000"/>
              <a:buFont typeface="Wingdings" pitchFamily="2" charset="2"/>
              <a:buChar char="n"/>
              <a:defRPr/>
            </a:pPr>
            <a:r>
              <a:rPr lang="fr-FR" sz="2300" b="1" dirty="0">
                <a:effectLst>
                  <a:outerShdw blurRad="38100" dist="38100" dir="2700000" algn="tl">
                    <a:srgbClr val="000000"/>
                  </a:outerShdw>
                </a:effectLst>
                <a:ea typeface="ＭＳ Ｐゴシック" pitchFamily="-76" charset="-128"/>
              </a:rPr>
              <a:t> </a:t>
            </a:r>
            <a:r>
              <a:rPr lang="fr-FR" sz="2300" b="1" dirty="0">
                <a:solidFill>
                  <a:schemeClr val="folHlink"/>
                </a:solidFill>
                <a:effectLst>
                  <a:outerShdw blurRad="38100" dist="38100" dir="2700000" algn="tl">
                    <a:srgbClr val="000000"/>
                  </a:outerShdw>
                </a:effectLst>
                <a:ea typeface="ＭＳ Ｐゴシック" pitchFamily="-76" charset="-128"/>
              </a:rPr>
              <a:t>gel </a:t>
            </a:r>
          </a:p>
          <a:p>
            <a:pPr>
              <a:lnSpc>
                <a:spcPct val="60000"/>
              </a:lnSpc>
              <a:spcBef>
                <a:spcPct val="50000"/>
              </a:spcBef>
              <a:buSzPct val="75000"/>
              <a:buFont typeface="Wingdings" pitchFamily="2" charset="2"/>
              <a:buChar char="n"/>
              <a:defRPr/>
            </a:pPr>
            <a:r>
              <a:rPr lang="fr-FR" sz="2300" b="1" dirty="0">
                <a:solidFill>
                  <a:schemeClr val="folHlink"/>
                </a:solidFill>
                <a:effectLst>
                  <a:outerShdw blurRad="38100" dist="38100" dir="2700000" algn="tl">
                    <a:srgbClr val="000000"/>
                  </a:outerShdw>
                </a:effectLst>
                <a:ea typeface="ＭＳ Ｐゴシック" pitchFamily="-76" charset="-128"/>
              </a:rPr>
              <a:t> eau </a:t>
            </a:r>
          </a:p>
          <a:p>
            <a:pPr>
              <a:lnSpc>
                <a:spcPct val="60000"/>
              </a:lnSpc>
              <a:spcBef>
                <a:spcPct val="50000"/>
              </a:spcBef>
              <a:buSzPct val="75000"/>
              <a:buFont typeface="Wingdings" pitchFamily="2" charset="2"/>
              <a:buChar char="n"/>
              <a:defRPr/>
            </a:pPr>
            <a:r>
              <a:rPr lang="fr-FR" sz="2300" b="1" dirty="0">
                <a:solidFill>
                  <a:schemeClr val="folHlink"/>
                </a:solidFill>
                <a:effectLst>
                  <a:outerShdw blurRad="38100" dist="38100" dir="2700000" algn="tl">
                    <a:srgbClr val="000000"/>
                  </a:outerShdw>
                </a:effectLst>
                <a:ea typeface="ＭＳ Ｐゴシック" pitchFamily="-76" charset="-128"/>
              </a:rPr>
              <a:t> fibres de silicone</a:t>
            </a:r>
            <a:endParaRPr lang="fr-FR" sz="2300" b="1" dirty="0">
              <a:effectLst>
                <a:outerShdw blurRad="38100" dist="38100" dir="2700000" algn="tl">
                  <a:srgbClr val="000000"/>
                </a:outerShdw>
              </a:effectLst>
              <a:ea typeface="ＭＳ Ｐゴシック" pitchFamily="-76" charset="-128"/>
            </a:endParaRPr>
          </a:p>
        </p:txBody>
      </p:sp>
      <p:sp>
        <p:nvSpPr>
          <p:cNvPr id="74759" name="Rectangle 7"/>
          <p:cNvSpPr>
            <a:spLocks noChangeArrowheads="1"/>
          </p:cNvSpPr>
          <p:nvPr/>
        </p:nvSpPr>
        <p:spPr bwMode="auto">
          <a:xfrm>
            <a:off x="1447800" y="304800"/>
            <a:ext cx="7696200" cy="609600"/>
          </a:xfrm>
          <a:prstGeom prst="rect">
            <a:avLst/>
          </a:prstGeom>
          <a:noFill/>
          <a:ln w="12700">
            <a:noFill/>
            <a:miter lim="800000"/>
            <a:headEnd/>
            <a:tailEnd/>
          </a:ln>
        </p:spPr>
        <p:txBody>
          <a:bodyPr lIns="90487" tIns="44450" rIns="90487" bIns="44450" anchor="ctr"/>
          <a:lstStyle/>
          <a:p>
            <a:pPr>
              <a:lnSpc>
                <a:spcPct val="90000"/>
              </a:lnSpc>
              <a:defRPr/>
            </a:pPr>
            <a:r>
              <a:rPr lang="fr-FR" sz="4000" b="1">
                <a:solidFill>
                  <a:schemeClr val="accent2"/>
                </a:solidFill>
              </a:rPr>
              <a:t>SUPPORTS STATIQUES</a:t>
            </a:r>
            <a:endParaRPr lang="fr-FR" sz="3200" b="1">
              <a:effectLst>
                <a:outerShdw blurRad="38100" dist="38100" dir="2700000" algn="tl">
                  <a:srgbClr val="C0C0C0"/>
                </a:outerShdw>
              </a:effectLst>
            </a:endParaRPr>
          </a:p>
        </p:txBody>
      </p:sp>
      <p:sp>
        <p:nvSpPr>
          <p:cNvPr id="15368" name="Rectangle 8"/>
          <p:cNvSpPr>
            <a:spLocks noChangeArrowheads="1"/>
          </p:cNvSpPr>
          <p:nvPr/>
        </p:nvSpPr>
        <p:spPr bwMode="auto">
          <a:xfrm>
            <a:off x="2209800" y="1295400"/>
            <a:ext cx="6324600" cy="271463"/>
          </a:xfrm>
          <a:prstGeom prst="rect">
            <a:avLst/>
          </a:prstGeom>
          <a:noFill/>
          <a:ln w="12700">
            <a:noFill/>
            <a:miter lim="800000"/>
            <a:headEnd/>
            <a:tailEnd/>
          </a:ln>
          <a:effectLst/>
        </p:spPr>
        <p:txBody>
          <a:bodyPr lIns="90487" tIns="44450" rIns="90487" bIns="44450">
            <a:spAutoFit/>
          </a:bodyPr>
          <a:lstStyle/>
          <a:p>
            <a:pPr>
              <a:lnSpc>
                <a:spcPct val="50000"/>
              </a:lnSpc>
              <a:spcBef>
                <a:spcPct val="50000"/>
              </a:spcBef>
              <a:defRPr/>
            </a:pPr>
            <a:r>
              <a:rPr lang="fr-FR" b="1" i="1" dirty="0">
                <a:solidFill>
                  <a:schemeClr val="tx2"/>
                </a:solidFill>
                <a:effectLst>
                  <a:outerShdw blurRad="38100" dist="38100" dir="2700000" algn="tl">
                    <a:srgbClr val="000000"/>
                  </a:outerShdw>
                </a:effectLst>
                <a:latin typeface="Arial" charset="0"/>
                <a:ea typeface="ＭＳ Ｐゴシック" charset="-128"/>
              </a:rPr>
              <a:t>Supports non motorisés</a:t>
            </a:r>
            <a:endParaRPr lang="fr-FR" sz="2800" b="1" i="1" dirty="0">
              <a:solidFill>
                <a:schemeClr val="tx2"/>
              </a:solidFill>
              <a:effectLst>
                <a:outerShdw blurRad="38100" dist="38100" dir="2700000" algn="tl">
                  <a:srgbClr val="000000"/>
                </a:outerShdw>
              </a:effectLst>
              <a:latin typeface="Arial" charset="0"/>
              <a:ea typeface="ＭＳ Ｐゴシック" charset="-128"/>
            </a:endParaRPr>
          </a:p>
        </p:txBody>
      </p:sp>
      <p:pic>
        <p:nvPicPr>
          <p:cNvPr id="92169" name="Picture 9"/>
          <p:cNvPicPr>
            <a:picLocks noChangeAspect="1" noChangeArrowheads="1"/>
          </p:cNvPicPr>
          <p:nvPr/>
        </p:nvPicPr>
        <p:blipFill>
          <a:blip r:embed="rId6" cstate="print"/>
          <a:srcRect/>
          <a:stretch>
            <a:fillRect/>
          </a:stretch>
        </p:blipFill>
        <p:spPr bwMode="auto">
          <a:xfrm>
            <a:off x="152400" y="3657600"/>
            <a:ext cx="906463" cy="1066800"/>
          </a:xfrm>
          <a:prstGeom prst="rect">
            <a:avLst/>
          </a:prstGeom>
          <a:noFill/>
          <a:ln w="9525">
            <a:noFill/>
            <a:miter lim="800000"/>
            <a:headEnd/>
            <a:tailEnd/>
          </a:ln>
        </p:spPr>
      </p:pic>
      <p:pic>
        <p:nvPicPr>
          <p:cNvPr id="92170" name="Picture 10"/>
          <p:cNvPicPr>
            <a:picLocks noChangeAspect="1" noChangeArrowheads="1"/>
          </p:cNvPicPr>
          <p:nvPr/>
        </p:nvPicPr>
        <p:blipFill>
          <a:blip r:embed="rId7" cstate="print"/>
          <a:srcRect/>
          <a:stretch>
            <a:fillRect/>
          </a:stretch>
        </p:blipFill>
        <p:spPr bwMode="auto">
          <a:xfrm>
            <a:off x="762000" y="4419600"/>
            <a:ext cx="1219200" cy="527050"/>
          </a:xfrm>
          <a:prstGeom prst="rect">
            <a:avLst/>
          </a:prstGeom>
          <a:noFill/>
          <a:ln w="9525">
            <a:noFill/>
            <a:miter lim="800000"/>
            <a:headEnd/>
            <a:tailEnd/>
          </a:ln>
        </p:spPr>
      </p:pic>
      <p:sp>
        <p:nvSpPr>
          <p:cNvPr id="67595" name="Rectangle 11"/>
          <p:cNvSpPr>
            <a:spLocks noChangeArrowheads="1"/>
          </p:cNvSpPr>
          <p:nvPr/>
        </p:nvSpPr>
        <p:spPr bwMode="auto">
          <a:xfrm>
            <a:off x="2430463" y="5072063"/>
            <a:ext cx="6172200" cy="18065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eaLnBrk="1" hangingPunct="1">
              <a:spcBef>
                <a:spcPct val="50000"/>
              </a:spcBef>
              <a:defRPr/>
            </a:pPr>
            <a:r>
              <a:rPr lang="fr-FR" sz="1800" b="1" i="1" dirty="0">
                <a:latin typeface="TimesTen-Bold" charset="0"/>
              </a:rPr>
              <a:t>Les supports statiques </a:t>
            </a:r>
            <a:r>
              <a:rPr lang="fr-FR" sz="1800" i="1" dirty="0">
                <a:latin typeface="TimesTen-Roman" charset="0"/>
              </a:rPr>
              <a:t>permettent l</a:t>
            </a:r>
            <a:r>
              <a:rPr lang="fr-FR" sz="1800" i="1" dirty="0">
                <a:latin typeface="Times New Roman"/>
              </a:rPr>
              <a:t>’</a:t>
            </a:r>
            <a:r>
              <a:rPr lang="fr-FR" sz="1800" i="1" dirty="0">
                <a:latin typeface="TimesTen-Roman" charset="0"/>
              </a:rPr>
              <a:t>augmentation de la surface d</a:t>
            </a:r>
            <a:r>
              <a:rPr lang="fr-FR" sz="1800" i="1" dirty="0">
                <a:latin typeface="Times New Roman"/>
              </a:rPr>
              <a:t>’</a:t>
            </a:r>
            <a:r>
              <a:rPr lang="fr-FR" sz="1800" i="1" dirty="0">
                <a:latin typeface="TimesTen-Roman" charset="0"/>
              </a:rPr>
              <a:t>appui du patient sur le support par enfoncement dans celui-ci. Ils diminuent ainsi la pression d</a:t>
            </a:r>
            <a:r>
              <a:rPr lang="fr-FR" sz="1800" i="1" dirty="0">
                <a:latin typeface="Times New Roman"/>
              </a:rPr>
              <a:t>’</a:t>
            </a:r>
            <a:r>
              <a:rPr lang="fr-FR" sz="1800" i="1" dirty="0">
                <a:latin typeface="TimesTen-Roman" charset="0"/>
              </a:rPr>
              <a:t>interface entre la peau et le support en tout point du corps et notamment au niveau des zones </a:t>
            </a:r>
            <a:r>
              <a:rPr lang="fr-FR" sz="1800" i="1" dirty="0">
                <a:latin typeface="Times New Roman"/>
              </a:rPr>
              <a:t>à</a:t>
            </a:r>
            <a:r>
              <a:rPr lang="fr-FR" sz="1800" i="1" dirty="0">
                <a:latin typeface="TimesTen-Roman" charset="0"/>
              </a:rPr>
              <a:t> risque (asp</a:t>
            </a:r>
            <a:r>
              <a:rPr lang="fr-FR" sz="1800" i="1" dirty="0">
                <a:latin typeface="Times New Roman"/>
              </a:rPr>
              <a:t>é</a:t>
            </a:r>
            <a:r>
              <a:rPr lang="fr-FR" sz="1800" i="1" dirty="0">
                <a:latin typeface="TimesTen-Roman" charset="0"/>
              </a:rPr>
              <a:t>rit</a:t>
            </a:r>
            <a:r>
              <a:rPr lang="fr-FR" sz="1800" i="1" dirty="0">
                <a:latin typeface="Times New Roman"/>
              </a:rPr>
              <a:t>é</a:t>
            </a:r>
            <a:r>
              <a:rPr lang="fr-FR" sz="1800" i="1" dirty="0">
                <a:latin typeface="TimesTen-Roman" charset="0"/>
              </a:rPr>
              <a:t>s osseuses). HAS </a:t>
            </a:r>
            <a:r>
              <a:rPr lang="fr-FR" sz="1800" i="1" dirty="0" err="1">
                <a:latin typeface="TimesTen-Roman" charset="0"/>
              </a:rPr>
              <a:t>conf.cons</a:t>
            </a:r>
            <a:r>
              <a:rPr lang="fr-FR" sz="1800" i="1" dirty="0">
                <a:latin typeface="TimesTen-Roman" charset="0"/>
              </a:rPr>
              <a:t>.</a:t>
            </a: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ChangeArrowheads="1"/>
          </p:cNvSpPr>
          <p:nvPr/>
        </p:nvSpPr>
        <p:spPr bwMode="auto">
          <a:xfrm>
            <a:off x="533400" y="381000"/>
            <a:ext cx="8153400" cy="762000"/>
          </a:xfrm>
          <a:prstGeom prst="rect">
            <a:avLst/>
          </a:prstGeom>
          <a:noFill/>
          <a:ln w="12700">
            <a:noFill/>
            <a:miter lim="800000"/>
            <a:headEnd/>
            <a:tailEnd/>
          </a:ln>
          <a:effectLst/>
        </p:spPr>
        <p:txBody>
          <a:bodyPr lIns="90487" tIns="44450" rIns="90487" bIns="44450" anchor="b"/>
          <a:lstStyle/>
          <a:p>
            <a:pPr eaLnBrk="1" hangingPunct="1">
              <a:defRPr/>
            </a:pPr>
            <a:r>
              <a:rPr lang="fr-FR" sz="4000" b="1">
                <a:solidFill>
                  <a:schemeClr val="accent2"/>
                </a:solidFill>
              </a:rPr>
              <a:t>Matelas de mousse type gaufrier</a:t>
            </a:r>
            <a:endParaRPr lang="fr-FR" sz="4400" b="1">
              <a:effectLst>
                <a:outerShdw blurRad="38100" dist="38100" dir="2700000" algn="tl">
                  <a:srgbClr val="C0C0C0"/>
                </a:outerShdw>
              </a:effectLst>
              <a:latin typeface="Times New Roman" pitchFamily="18" charset="0"/>
            </a:endParaRPr>
          </a:p>
        </p:txBody>
      </p:sp>
      <p:sp>
        <p:nvSpPr>
          <p:cNvPr id="16387" name="Rectangle 3"/>
          <p:cNvSpPr>
            <a:spLocks noChangeArrowheads="1"/>
          </p:cNvSpPr>
          <p:nvPr/>
        </p:nvSpPr>
        <p:spPr bwMode="auto">
          <a:xfrm>
            <a:off x="2286000" y="3810000"/>
            <a:ext cx="6400800" cy="1936750"/>
          </a:xfrm>
          <a:prstGeom prst="rect">
            <a:avLst/>
          </a:prstGeom>
          <a:noFill/>
          <a:ln w="12700">
            <a:noFill/>
            <a:miter lim="800000"/>
            <a:headEnd/>
            <a:tailEnd/>
          </a:ln>
          <a:effectLst/>
        </p:spPr>
        <p:txBody>
          <a:bodyPr lIns="90487" tIns="44450" rIns="90487" bIns="44450">
            <a:spAutoFit/>
          </a:bodyPr>
          <a:lstStyle/>
          <a:p>
            <a:pPr>
              <a:lnSpc>
                <a:spcPct val="70000"/>
              </a:lnSpc>
              <a:spcBef>
                <a:spcPct val="50000"/>
              </a:spcBef>
              <a:buClr>
                <a:schemeClr val="tx2"/>
              </a:buClr>
              <a:buSzPct val="75000"/>
              <a:buFont typeface="Wingdings" pitchFamily="2" charset="2"/>
              <a:buNone/>
              <a:defRPr/>
            </a:pPr>
            <a:r>
              <a:rPr lang="fr-FR" sz="800" b="1">
                <a:effectLst>
                  <a:outerShdw blurRad="38100" dist="38100" dir="2700000" algn="tl">
                    <a:srgbClr val="000000"/>
                  </a:outerShdw>
                </a:effectLst>
                <a:ea typeface="ＭＳ Ｐゴシック" pitchFamily="-76" charset="-128"/>
              </a:rPr>
              <a:t> </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000000"/>
                  </a:outerShdw>
                </a:effectLst>
                <a:ea typeface="ＭＳ Ｐゴシック" pitchFamily="-76" charset="-128"/>
              </a:rPr>
              <a:t> Aplot					(Asklé)</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000000"/>
                  </a:outerShdw>
                </a:effectLst>
                <a:ea typeface="ＭＳ Ｐゴシック" pitchFamily="-76" charset="-128"/>
              </a:rPr>
              <a:t> Cliniplot (1 et 3 parties)			(Hill-Rom)</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000000"/>
                  </a:outerShdw>
                </a:effectLst>
                <a:ea typeface="ＭＳ Ｐゴシック" pitchFamily="-76" charset="-128"/>
              </a:rPr>
              <a:t> Matbasic (1 partie) 			(Carpenter)</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000000"/>
                  </a:outerShdw>
                </a:effectLst>
                <a:ea typeface="ＭＳ Ｐゴシック" pitchFamily="-76" charset="-128"/>
              </a:rPr>
              <a:t> Carplot (3 parties) 			(Carpenter)</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000000"/>
                  </a:outerShdw>
                </a:effectLst>
                <a:ea typeface="ＭＳ Ｐゴシック" pitchFamily="-76" charset="-128"/>
              </a:rPr>
              <a:t> Stylplot				(Carpenter)</a:t>
            </a:r>
            <a:endParaRPr lang="fr-FR" sz="1700" b="1">
              <a:effectLst>
                <a:outerShdw blurRad="38100" dist="38100" dir="2700000" algn="tl">
                  <a:srgbClr val="000000"/>
                </a:outerShdw>
              </a:effectLst>
              <a:ea typeface="ＭＳ Ｐゴシック" pitchFamily="-76" charset="-128"/>
            </a:endParaRPr>
          </a:p>
          <a:p>
            <a:pPr>
              <a:lnSpc>
                <a:spcPct val="70000"/>
              </a:lnSpc>
              <a:spcBef>
                <a:spcPct val="50000"/>
              </a:spcBef>
              <a:buClr>
                <a:schemeClr val="tx2"/>
              </a:buClr>
              <a:buSzPct val="75000"/>
              <a:buFont typeface="Wingdings" pitchFamily="2" charset="2"/>
              <a:buChar char="n"/>
              <a:defRPr/>
            </a:pPr>
            <a:endParaRPr lang="fr-FR" sz="1600" b="1">
              <a:effectLst>
                <a:outerShdw blurRad="38100" dist="38100" dir="2700000" algn="tl">
                  <a:srgbClr val="000000"/>
                </a:outerShdw>
              </a:effectLst>
              <a:ea typeface="ＭＳ Ｐゴシック" pitchFamily="-76" charset="-128"/>
            </a:endParaRPr>
          </a:p>
        </p:txBody>
      </p:sp>
      <p:sp>
        <p:nvSpPr>
          <p:cNvPr id="16388" name="Rectangle 4"/>
          <p:cNvSpPr>
            <a:spLocks noChangeArrowheads="1"/>
          </p:cNvSpPr>
          <p:nvPr/>
        </p:nvSpPr>
        <p:spPr bwMode="auto">
          <a:xfrm>
            <a:off x="2286000" y="1752600"/>
            <a:ext cx="6470650" cy="1462088"/>
          </a:xfrm>
          <a:prstGeom prst="rect">
            <a:avLst/>
          </a:prstGeom>
          <a:noFill/>
          <a:ln w="12700">
            <a:noFill/>
            <a:miter lim="800000"/>
            <a:headEnd/>
            <a:tailEnd/>
          </a:ln>
          <a:effectLst/>
        </p:spPr>
        <p:txBody>
          <a:bodyPr lIns="90487" tIns="44450" rIns="90487" bIns="44450">
            <a:spAutoFit/>
          </a:bodyPr>
          <a:lstStyle/>
          <a:p>
            <a:pPr>
              <a:lnSpc>
                <a:spcPct val="90000"/>
              </a:lnSpc>
              <a:spcBef>
                <a:spcPct val="50000"/>
              </a:spcBef>
              <a:defRPr/>
            </a:pPr>
            <a:r>
              <a:rPr lang="fr-FR" sz="2000" b="1" i="1">
                <a:solidFill>
                  <a:schemeClr val="tx2"/>
                </a:solidFill>
                <a:effectLst>
                  <a:outerShdw blurRad="38100" dist="38100" dir="2700000" algn="tl">
                    <a:srgbClr val="000000"/>
                  </a:outerShdw>
                </a:effectLst>
                <a:latin typeface="Arial" charset="0"/>
                <a:ea typeface="ＭＳ Ｐゴシック" charset="-128"/>
              </a:rPr>
              <a:t>En général en trois parties, mousse de polyuréthane à haute résilience (forte capacité de ressort après écrasement), relief en forme de gaufre, de densité ou dureté variable, ± imperméabilisé + housse de protection intégrale</a:t>
            </a:r>
            <a:endParaRPr lang="fr-FR" sz="2800" b="1" i="1">
              <a:solidFill>
                <a:schemeClr val="tx2"/>
              </a:solidFill>
              <a:effectLst>
                <a:outerShdw blurRad="38100" dist="38100" dir="2700000" algn="tl">
                  <a:srgbClr val="000000"/>
                </a:outerShdw>
              </a:effectLst>
              <a:latin typeface="Arial" charset="0"/>
              <a:ea typeface="ＭＳ Ｐゴシック" charset="-128"/>
            </a:endParaRPr>
          </a:p>
        </p:txBody>
      </p:sp>
      <p:sp>
        <p:nvSpPr>
          <p:cNvPr id="16389" name="Text Box 5"/>
          <p:cNvSpPr txBox="1">
            <a:spLocks noChangeArrowheads="1"/>
          </p:cNvSpPr>
          <p:nvPr/>
        </p:nvSpPr>
        <p:spPr bwMode="auto">
          <a:xfrm>
            <a:off x="2322513" y="5516563"/>
            <a:ext cx="6821487" cy="701675"/>
          </a:xfrm>
          <a:prstGeom prst="rect">
            <a:avLst/>
          </a:prstGeom>
          <a:noFill/>
          <a:ln w="12700">
            <a:noFill/>
            <a:miter lim="800000"/>
            <a:headEnd/>
            <a:tailEnd/>
          </a:ln>
          <a:effectLst/>
        </p:spPr>
        <p:txBody>
          <a:bodyPr>
            <a:spAutoFit/>
          </a:bodyPr>
          <a:lstStyle/>
          <a:p>
            <a:pPr>
              <a:spcBef>
                <a:spcPct val="50000"/>
              </a:spcBef>
              <a:defRPr/>
            </a:pPr>
            <a:r>
              <a:rPr lang="fr-FR" sz="2000" b="1" i="1">
                <a:solidFill>
                  <a:schemeClr val="bg2"/>
                </a:solidFill>
                <a:effectLst>
                  <a:outerShdw blurRad="38100" dist="38100" dir="2700000" algn="tl">
                    <a:srgbClr val="000000"/>
                  </a:outerShdw>
                </a:effectLst>
                <a:latin typeface="Arial" charset="0"/>
                <a:ea typeface="ＭＳ Ｐゴシック" charset="-128"/>
              </a:rPr>
              <a:t>Conçus pour des poids moyens, </a:t>
            </a:r>
            <a:r>
              <a:rPr lang="fr-FR" altLang="ja-JP" sz="2000" b="1" i="1">
                <a:solidFill>
                  <a:schemeClr val="bg2"/>
                </a:solidFill>
                <a:effectLst>
                  <a:outerShdw blurRad="38100" dist="38100" dir="2700000" algn="tl">
                    <a:srgbClr val="000000"/>
                  </a:outerShdw>
                </a:effectLst>
                <a:latin typeface="Arial" charset="0"/>
                <a:ea typeface="ＭＳ Ｐゴシック" charset="-128"/>
              </a:rPr>
              <a:t>bon</a:t>
            </a:r>
            <a:r>
              <a:rPr lang="fr-FR" sz="2000" b="1" i="1">
                <a:solidFill>
                  <a:schemeClr val="bg2"/>
                </a:solidFill>
                <a:effectLst>
                  <a:outerShdw blurRad="38100" dist="38100" dir="2700000" algn="tl">
                    <a:srgbClr val="000000"/>
                  </a:outerShdw>
                </a:effectLst>
                <a:latin typeface="Arial" charset="0"/>
                <a:ea typeface="ＭＳ Ｐゴシック" charset="-128"/>
              </a:rPr>
              <a:t> rapport qualité/prix</a:t>
            </a:r>
            <a:r>
              <a:rPr lang="fr-FR" altLang="ja-JP" sz="2000" b="1" i="1">
                <a:solidFill>
                  <a:schemeClr val="bg2"/>
                </a:solidFill>
                <a:effectLst>
                  <a:outerShdw blurRad="38100" dist="38100" dir="2700000" algn="tl">
                    <a:srgbClr val="000000"/>
                  </a:outerShdw>
                </a:effectLst>
                <a:latin typeface="Arial" charset="0"/>
                <a:ea typeface="ＭＳ Ｐゴシック" charset="-128"/>
              </a:rPr>
              <a:t> en prévention</a:t>
            </a:r>
            <a:endParaRPr lang="fr-FR" sz="2000" b="1" i="1">
              <a:solidFill>
                <a:schemeClr val="bg2"/>
              </a:solidFill>
              <a:effectLst>
                <a:outerShdw blurRad="38100" dist="38100" dir="2700000" algn="tl">
                  <a:srgbClr val="000000"/>
                </a:outerShdw>
              </a:effectLst>
              <a:latin typeface="Arial" charset="0"/>
              <a:ea typeface="ＭＳ Ｐゴシック" charset="-128"/>
            </a:endParaRPr>
          </a:p>
        </p:txBody>
      </p:sp>
      <p:pic>
        <p:nvPicPr>
          <p:cNvPr id="93190" name="Picture 6"/>
          <p:cNvPicPr>
            <a:picLocks noChangeAspect="1" noChangeArrowheads="1"/>
          </p:cNvPicPr>
          <p:nvPr/>
        </p:nvPicPr>
        <p:blipFill>
          <a:blip r:embed="rId2" cstate="print"/>
          <a:srcRect/>
          <a:stretch>
            <a:fillRect/>
          </a:stretch>
        </p:blipFill>
        <p:spPr bwMode="auto">
          <a:xfrm>
            <a:off x="152400" y="2971800"/>
            <a:ext cx="1752600" cy="857250"/>
          </a:xfrm>
          <a:prstGeom prst="rect">
            <a:avLst/>
          </a:prstGeom>
          <a:noFill/>
          <a:ln w="9525">
            <a:noFill/>
            <a:miter lim="800000"/>
            <a:headEnd/>
            <a:tailEnd/>
          </a:ln>
        </p:spPr>
      </p:pic>
      <p:pic>
        <p:nvPicPr>
          <p:cNvPr id="93191" name="Picture 7"/>
          <p:cNvPicPr>
            <a:picLocks noChangeAspect="1" noChangeArrowheads="1"/>
          </p:cNvPicPr>
          <p:nvPr/>
        </p:nvPicPr>
        <p:blipFill>
          <a:blip r:embed="rId3" cstate="print"/>
          <a:srcRect/>
          <a:stretch>
            <a:fillRect/>
          </a:stretch>
        </p:blipFill>
        <p:spPr bwMode="auto">
          <a:xfrm>
            <a:off x="152400" y="4038600"/>
            <a:ext cx="1752600" cy="11271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ChangeArrowheads="1"/>
          </p:cNvSpPr>
          <p:nvPr/>
        </p:nvSpPr>
        <p:spPr bwMode="auto">
          <a:xfrm>
            <a:off x="304800" y="457200"/>
            <a:ext cx="8610600" cy="1143000"/>
          </a:xfrm>
          <a:prstGeom prst="rect">
            <a:avLst/>
          </a:prstGeom>
          <a:noFill/>
          <a:ln w="12700">
            <a:noFill/>
            <a:miter lim="800000"/>
            <a:headEnd/>
            <a:tailEnd/>
          </a:ln>
        </p:spPr>
        <p:txBody>
          <a:bodyPr lIns="90487" tIns="44450" rIns="90487" bIns="44450" anchor="b"/>
          <a:lstStyle/>
          <a:p>
            <a:pPr algn="ctr" eaLnBrk="1" hangingPunct="1"/>
            <a:r>
              <a:rPr lang="fr-FR" sz="3600" b="1">
                <a:solidFill>
                  <a:schemeClr val="accent2"/>
                </a:solidFill>
              </a:rPr>
              <a:t>Matelas de mousse type gaufrier « avec insert » </a:t>
            </a:r>
            <a:endParaRPr lang="fr-FR" sz="4000">
              <a:solidFill>
                <a:schemeClr val="accent2"/>
              </a:solidFill>
            </a:endParaRPr>
          </a:p>
        </p:txBody>
      </p:sp>
      <p:sp>
        <p:nvSpPr>
          <p:cNvPr id="17411" name="Rectangle 3"/>
          <p:cNvSpPr>
            <a:spLocks noChangeArrowheads="1"/>
          </p:cNvSpPr>
          <p:nvPr/>
        </p:nvSpPr>
        <p:spPr bwMode="auto">
          <a:xfrm>
            <a:off x="2133600" y="4343400"/>
            <a:ext cx="6781800" cy="868363"/>
          </a:xfrm>
          <a:prstGeom prst="rect">
            <a:avLst/>
          </a:prstGeom>
          <a:noFill/>
          <a:ln w="12700">
            <a:noFill/>
            <a:miter lim="800000"/>
            <a:headEnd/>
            <a:tailEnd/>
          </a:ln>
          <a:effectLst/>
        </p:spPr>
        <p:txBody>
          <a:bodyPr lIns="90487" tIns="44450" rIns="90487" bIns="44450">
            <a:spAutoFit/>
          </a:bodyPr>
          <a:lstStyle/>
          <a:p>
            <a:pPr>
              <a:lnSpc>
                <a:spcPct val="70000"/>
              </a:lnSpc>
              <a:spcBef>
                <a:spcPct val="50000"/>
              </a:spcBef>
              <a:buClr>
                <a:schemeClr val="tx2"/>
              </a:buClr>
              <a:buSzPct val="75000"/>
              <a:buFont typeface="Wingdings" pitchFamily="2" charset="2"/>
              <a:buChar char="n"/>
              <a:defRPr/>
            </a:pPr>
            <a:r>
              <a:rPr lang="fr-FR" sz="1800" b="1">
                <a:effectLst>
                  <a:outerShdw blurRad="38100" dist="38100" dir="2700000" algn="tl">
                    <a:srgbClr val="000000"/>
                  </a:outerShdw>
                </a:effectLst>
                <a:latin typeface="Arial" charset="0"/>
                <a:ea typeface="ＭＳ Ｐゴシック" charset="-128"/>
              </a:rPr>
              <a:t> </a:t>
            </a:r>
            <a:r>
              <a:rPr lang="fr-FR" sz="1600" b="1">
                <a:effectLst>
                  <a:outerShdw blurRad="38100" dist="38100" dir="2700000" algn="tl">
                    <a:srgbClr val="000000"/>
                  </a:outerShdw>
                </a:effectLst>
                <a:latin typeface="Arial" charset="0"/>
                <a:ea typeface="ＭＳ Ｐゴシック" charset="-128"/>
              </a:rPr>
              <a:t>Epsus					(Asklé)</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000000"/>
                  </a:outerShdw>
                </a:effectLst>
                <a:latin typeface="Arial" charset="0"/>
                <a:ea typeface="ＭＳ Ｐゴシック" charset="-128"/>
              </a:rPr>
              <a:t> Clininsert				(Hill-Rom)</a:t>
            </a:r>
          </a:p>
          <a:p>
            <a:pPr>
              <a:lnSpc>
                <a:spcPct val="70000"/>
              </a:lnSpc>
              <a:spcBef>
                <a:spcPct val="50000"/>
              </a:spcBef>
              <a:buClr>
                <a:schemeClr val="tx2"/>
              </a:buClr>
              <a:buSzPct val="75000"/>
              <a:buFont typeface="Wingdings" pitchFamily="2" charset="2"/>
              <a:buChar char="n"/>
              <a:defRPr/>
            </a:pPr>
            <a:endParaRPr lang="fr-FR" sz="1600" b="1">
              <a:effectLst>
                <a:outerShdw blurRad="38100" dist="38100" dir="2700000" algn="tl">
                  <a:srgbClr val="000000"/>
                </a:outerShdw>
              </a:effectLst>
              <a:latin typeface="Arial" charset="0"/>
              <a:ea typeface="ＭＳ Ｐゴシック" charset="-128"/>
            </a:endParaRPr>
          </a:p>
        </p:txBody>
      </p:sp>
      <p:sp>
        <p:nvSpPr>
          <p:cNvPr id="17412" name="Rectangle 4"/>
          <p:cNvSpPr>
            <a:spLocks noChangeArrowheads="1"/>
          </p:cNvSpPr>
          <p:nvPr/>
        </p:nvSpPr>
        <p:spPr bwMode="auto">
          <a:xfrm>
            <a:off x="2286000" y="1905000"/>
            <a:ext cx="6221413" cy="1731963"/>
          </a:xfrm>
          <a:prstGeom prst="rect">
            <a:avLst/>
          </a:prstGeom>
          <a:noFill/>
          <a:ln w="12700">
            <a:noFill/>
            <a:miter lim="800000"/>
            <a:headEnd/>
            <a:tailEnd/>
          </a:ln>
          <a:effectLst/>
        </p:spPr>
        <p:txBody>
          <a:bodyPr lIns="90487" tIns="44450" rIns="90487" bIns="44450">
            <a:spAutoFit/>
          </a:bodyPr>
          <a:lstStyle/>
          <a:p>
            <a:pPr>
              <a:lnSpc>
                <a:spcPct val="90000"/>
              </a:lnSpc>
              <a:spcBef>
                <a:spcPct val="50000"/>
              </a:spcBef>
              <a:defRPr/>
            </a:pPr>
            <a:r>
              <a:rPr lang="fr-FR" b="1" i="1" dirty="0">
                <a:solidFill>
                  <a:schemeClr val="tx2"/>
                </a:solidFill>
                <a:effectLst>
                  <a:outerShdw blurRad="38100" dist="38100" dir="2700000" algn="tl">
                    <a:srgbClr val="000000"/>
                  </a:outerShdw>
                </a:effectLst>
                <a:latin typeface="Arial" charset="0"/>
                <a:ea typeface="ＭＳ Ｐゴシック" charset="-128"/>
              </a:rPr>
              <a:t>Identiques aux  précédent mais avec un insert en mousse tendre, mousse « à mémoire », à eau ou à air pour assurer une diminution plus importante de la pression sur certaines zones d ’appui</a:t>
            </a:r>
            <a:endParaRPr lang="fr-FR" sz="3600" b="1" i="1" dirty="0">
              <a:solidFill>
                <a:schemeClr val="tx2"/>
              </a:solidFill>
              <a:effectLst>
                <a:outerShdw blurRad="38100" dist="38100" dir="2700000" algn="tl">
                  <a:srgbClr val="000000"/>
                </a:outerShdw>
              </a:effectLst>
              <a:latin typeface="Arial" charset="0"/>
              <a:ea typeface="ＭＳ Ｐゴシック" charset="-128"/>
            </a:endParaRPr>
          </a:p>
        </p:txBody>
      </p:sp>
      <p:pic>
        <p:nvPicPr>
          <p:cNvPr id="94213" name="Picture 5"/>
          <p:cNvPicPr>
            <a:picLocks noChangeAspect="1" noChangeArrowheads="1"/>
          </p:cNvPicPr>
          <p:nvPr/>
        </p:nvPicPr>
        <p:blipFill>
          <a:blip r:embed="rId2" cstate="print"/>
          <a:srcRect/>
          <a:stretch>
            <a:fillRect/>
          </a:stretch>
        </p:blipFill>
        <p:spPr bwMode="auto">
          <a:xfrm>
            <a:off x="152400" y="3962400"/>
            <a:ext cx="1579563" cy="1038225"/>
          </a:xfrm>
          <a:prstGeom prst="rect">
            <a:avLst/>
          </a:prstGeom>
          <a:noFill/>
          <a:ln w="9525">
            <a:noFill/>
            <a:miter lim="800000"/>
            <a:headEnd/>
            <a:tailEnd/>
          </a:ln>
        </p:spPr>
      </p:pic>
      <p:pic>
        <p:nvPicPr>
          <p:cNvPr id="94214" name="Picture 6"/>
          <p:cNvPicPr>
            <a:picLocks noChangeAspect="1" noChangeArrowheads="1"/>
          </p:cNvPicPr>
          <p:nvPr/>
        </p:nvPicPr>
        <p:blipFill>
          <a:blip r:embed="rId3" cstate="print"/>
          <a:srcRect/>
          <a:stretch>
            <a:fillRect/>
          </a:stretch>
        </p:blipFill>
        <p:spPr bwMode="auto">
          <a:xfrm>
            <a:off x="152400" y="3200400"/>
            <a:ext cx="1676400" cy="588963"/>
          </a:xfrm>
          <a:prstGeom prst="rect">
            <a:avLst/>
          </a:prstGeom>
          <a:noFill/>
          <a:ln w="9525">
            <a:noFill/>
            <a:miter lim="800000"/>
            <a:headEnd/>
            <a:tailEnd/>
          </a:ln>
        </p:spPr>
      </p:pic>
      <p:pic>
        <p:nvPicPr>
          <p:cNvPr id="94215" name="Picture 7" descr="clin2"/>
          <p:cNvPicPr>
            <a:picLocks noChangeAspect="1" noChangeArrowheads="1"/>
          </p:cNvPicPr>
          <p:nvPr/>
        </p:nvPicPr>
        <p:blipFill>
          <a:blip r:embed="rId4" cstate="print"/>
          <a:srcRect/>
          <a:stretch>
            <a:fillRect/>
          </a:stretch>
        </p:blipFill>
        <p:spPr bwMode="auto">
          <a:xfrm>
            <a:off x="152400" y="5257800"/>
            <a:ext cx="1706563" cy="8699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p:cNvSpPr>
            <a:spLocks noChangeArrowheads="1"/>
          </p:cNvSpPr>
          <p:nvPr/>
        </p:nvSpPr>
        <p:spPr bwMode="auto">
          <a:xfrm>
            <a:off x="304800" y="457200"/>
            <a:ext cx="8382000" cy="990600"/>
          </a:xfrm>
          <a:prstGeom prst="rect">
            <a:avLst/>
          </a:prstGeom>
          <a:noFill/>
          <a:ln w="12700">
            <a:noFill/>
            <a:miter lim="800000"/>
            <a:headEnd/>
            <a:tailEnd/>
          </a:ln>
        </p:spPr>
        <p:txBody>
          <a:bodyPr lIns="90487" tIns="44450" rIns="90487" bIns="44450" anchor="b"/>
          <a:lstStyle/>
          <a:p>
            <a:pPr algn="ctr" eaLnBrk="1" hangingPunct="1"/>
            <a:r>
              <a:rPr lang="fr-FR" sz="4000" b="1">
                <a:solidFill>
                  <a:schemeClr val="accent2"/>
                </a:solidFill>
              </a:rPr>
              <a:t/>
            </a:r>
            <a:br>
              <a:rPr lang="fr-FR" sz="4000" b="1">
                <a:solidFill>
                  <a:schemeClr val="accent2"/>
                </a:solidFill>
              </a:rPr>
            </a:br>
            <a:r>
              <a:rPr lang="fr-FR" sz="4000" b="1">
                <a:solidFill>
                  <a:schemeClr val="accent2"/>
                </a:solidFill>
              </a:rPr>
              <a:t/>
            </a:r>
            <a:br>
              <a:rPr lang="fr-FR" sz="4000" b="1">
                <a:solidFill>
                  <a:schemeClr val="accent2"/>
                </a:solidFill>
              </a:rPr>
            </a:br>
            <a:r>
              <a:rPr lang="fr-FR" sz="4000" b="1">
                <a:solidFill>
                  <a:schemeClr val="accent2"/>
                </a:solidFill>
              </a:rPr>
              <a:t/>
            </a:r>
            <a:br>
              <a:rPr lang="fr-FR" sz="4000" b="1">
                <a:solidFill>
                  <a:schemeClr val="accent2"/>
                </a:solidFill>
              </a:rPr>
            </a:br>
            <a:r>
              <a:rPr lang="fr-FR" sz="4000" b="1">
                <a:solidFill>
                  <a:schemeClr val="accent2"/>
                </a:solidFill>
              </a:rPr>
              <a:t>Matelas de mousse  « à plots »</a:t>
            </a:r>
            <a:endParaRPr lang="fr-FR" sz="4400" b="1">
              <a:solidFill>
                <a:schemeClr val="accent2"/>
              </a:solidFill>
            </a:endParaRPr>
          </a:p>
        </p:txBody>
      </p:sp>
      <p:sp>
        <p:nvSpPr>
          <p:cNvPr id="19459" name="Rectangle 3"/>
          <p:cNvSpPr>
            <a:spLocks noChangeArrowheads="1"/>
          </p:cNvSpPr>
          <p:nvPr/>
        </p:nvSpPr>
        <p:spPr bwMode="auto">
          <a:xfrm>
            <a:off x="2362200" y="4495800"/>
            <a:ext cx="6477000" cy="782638"/>
          </a:xfrm>
          <a:prstGeom prst="rect">
            <a:avLst/>
          </a:prstGeom>
          <a:noFill/>
          <a:ln w="12700">
            <a:noFill/>
            <a:miter lim="800000"/>
            <a:headEnd/>
            <a:tailEnd/>
          </a:ln>
          <a:effectLst/>
        </p:spPr>
        <p:txBody>
          <a:bodyPr lIns="90487" tIns="44450" rIns="90487" bIns="44450">
            <a:spAutoFit/>
          </a:bodyPr>
          <a:lstStyle/>
          <a:p>
            <a:pPr>
              <a:lnSpc>
                <a:spcPct val="70000"/>
              </a:lnSpc>
              <a:spcBef>
                <a:spcPct val="50000"/>
              </a:spcBef>
              <a:buClr>
                <a:schemeClr val="tx2"/>
              </a:buClr>
              <a:buSzPct val="75000"/>
              <a:buFont typeface="Wingdings" pitchFamily="2" charset="2"/>
              <a:buNone/>
              <a:defRPr/>
            </a:pPr>
            <a:r>
              <a:rPr lang="fr-FR" b="1">
                <a:effectLst>
                  <a:outerShdw blurRad="38100" dist="38100" dir="2700000" algn="tl">
                    <a:srgbClr val="000000"/>
                  </a:outerShdw>
                </a:effectLst>
                <a:latin typeface="Arial" charset="0"/>
                <a:ea typeface="ＭＳ Ｐゴシック" charset="-128"/>
              </a:rPr>
              <a:t>					</a:t>
            </a:r>
          </a:p>
          <a:p>
            <a:pPr>
              <a:lnSpc>
                <a:spcPct val="70000"/>
              </a:lnSpc>
              <a:spcBef>
                <a:spcPct val="50000"/>
              </a:spcBef>
              <a:buClr>
                <a:schemeClr val="tx2"/>
              </a:buClr>
              <a:buSzPct val="75000"/>
              <a:buFont typeface="Wingdings" pitchFamily="2" charset="2"/>
              <a:buChar char="n"/>
              <a:defRPr/>
            </a:pPr>
            <a:r>
              <a:rPr lang="fr-FR" b="1">
                <a:effectLst>
                  <a:outerShdw blurRad="38100" dist="38100" dir="2700000" algn="tl">
                    <a:srgbClr val="000000"/>
                  </a:outerShdw>
                </a:effectLst>
                <a:latin typeface="Arial" charset="0"/>
                <a:ea typeface="ＭＳ Ｐゴシック" charset="-128"/>
              </a:rPr>
              <a:t> </a:t>
            </a:r>
            <a:r>
              <a:rPr lang="fr-FR" sz="1800" b="1">
                <a:effectLst>
                  <a:outerShdw blurRad="38100" dist="38100" dir="2700000" algn="tl">
                    <a:srgbClr val="000000"/>
                  </a:outerShdw>
                </a:effectLst>
                <a:latin typeface="Arial" charset="0"/>
                <a:ea typeface="ＭＳ Ｐゴシック" charset="-128"/>
              </a:rPr>
              <a:t>Préventix, Preventix Stylex   (Carpenter)</a:t>
            </a:r>
            <a:endParaRPr lang="fr-FR" b="1">
              <a:effectLst>
                <a:outerShdw blurRad="38100" dist="38100" dir="2700000" algn="tl">
                  <a:srgbClr val="000000"/>
                </a:outerShdw>
              </a:effectLst>
              <a:latin typeface="Arial" charset="0"/>
              <a:ea typeface="ＭＳ Ｐゴシック" charset="-128"/>
            </a:endParaRPr>
          </a:p>
        </p:txBody>
      </p:sp>
      <p:sp>
        <p:nvSpPr>
          <p:cNvPr id="19460" name="Rectangle 4"/>
          <p:cNvSpPr>
            <a:spLocks noChangeArrowheads="1"/>
          </p:cNvSpPr>
          <p:nvPr/>
        </p:nvSpPr>
        <p:spPr bwMode="auto">
          <a:xfrm>
            <a:off x="2438400" y="2057400"/>
            <a:ext cx="6477000" cy="2389188"/>
          </a:xfrm>
          <a:prstGeom prst="rect">
            <a:avLst/>
          </a:prstGeom>
          <a:noFill/>
          <a:ln w="12700">
            <a:noFill/>
            <a:miter lim="800000"/>
            <a:headEnd/>
            <a:tailEnd/>
          </a:ln>
          <a:effectLst/>
        </p:spPr>
        <p:txBody>
          <a:bodyPr lIns="90487" tIns="44450" rIns="90487" bIns="44450">
            <a:spAutoFit/>
          </a:bodyPr>
          <a:lstStyle/>
          <a:p>
            <a:pPr>
              <a:lnSpc>
                <a:spcPct val="90000"/>
              </a:lnSpc>
              <a:spcBef>
                <a:spcPct val="50000"/>
              </a:spcBef>
              <a:defRPr/>
            </a:pPr>
            <a:r>
              <a:rPr lang="fr-FR" b="1" i="1">
                <a:solidFill>
                  <a:schemeClr val="tx2"/>
                </a:solidFill>
                <a:effectLst>
                  <a:outerShdw blurRad="38100" dist="38100" dir="2700000" algn="tl">
                    <a:srgbClr val="000000"/>
                  </a:outerShdw>
                </a:effectLst>
                <a:latin typeface="Arial" charset="0"/>
                <a:ea typeface="ＭＳ Ｐゴシック" charset="-128"/>
              </a:rPr>
              <a:t>En général en une partie, plots séparés, en mousse de polyuréthane de densité et hauteur variables réunis entre eux par une trame en PVC dans laquelle ils sont positionnés, housse intégrale, personnalisation possible en fonction du patient.</a:t>
            </a:r>
            <a:endParaRPr lang="fr-FR" sz="2800" b="1" i="1">
              <a:solidFill>
                <a:schemeClr val="tx2"/>
              </a:solidFill>
              <a:effectLst>
                <a:outerShdw blurRad="38100" dist="38100" dir="2700000" algn="tl">
                  <a:srgbClr val="000000"/>
                </a:outerShdw>
              </a:effectLst>
              <a:latin typeface="Arial" charset="0"/>
              <a:ea typeface="ＭＳ Ｐゴシック" charset="-128"/>
            </a:endParaRPr>
          </a:p>
        </p:txBody>
      </p:sp>
      <p:pic>
        <p:nvPicPr>
          <p:cNvPr id="95237" name="Picture 5"/>
          <p:cNvPicPr>
            <a:picLocks noChangeAspect="1" noChangeArrowheads="1"/>
          </p:cNvPicPr>
          <p:nvPr/>
        </p:nvPicPr>
        <p:blipFill>
          <a:blip r:embed="rId2" cstate="print"/>
          <a:srcRect/>
          <a:stretch>
            <a:fillRect/>
          </a:stretch>
        </p:blipFill>
        <p:spPr bwMode="auto">
          <a:xfrm>
            <a:off x="152400" y="3657600"/>
            <a:ext cx="1828800" cy="542925"/>
          </a:xfrm>
          <a:prstGeom prst="rect">
            <a:avLst/>
          </a:prstGeom>
          <a:noFill/>
          <a:ln w="9525">
            <a:noFill/>
            <a:miter lim="800000"/>
            <a:headEnd/>
            <a:tailEnd/>
          </a:ln>
        </p:spPr>
      </p:pic>
      <p:pic>
        <p:nvPicPr>
          <p:cNvPr id="95238" name="Picture 6" descr="PREVENTIX COUSSIN"/>
          <p:cNvPicPr>
            <a:picLocks noChangeAspect="1" noChangeArrowheads="1"/>
          </p:cNvPicPr>
          <p:nvPr/>
        </p:nvPicPr>
        <p:blipFill>
          <a:blip r:embed="rId3" cstate="print"/>
          <a:srcRect/>
          <a:stretch>
            <a:fillRect/>
          </a:stretch>
        </p:blipFill>
        <p:spPr bwMode="auto">
          <a:xfrm>
            <a:off x="152400" y="2624138"/>
            <a:ext cx="1773238" cy="8953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fr-FR" smtClean="0">
                <a:effectLst/>
              </a:rPr>
              <a:t>Prévalence chez les personnes en fin de vie</a:t>
            </a:r>
          </a:p>
        </p:txBody>
      </p:sp>
      <p:sp>
        <p:nvSpPr>
          <p:cNvPr id="15363" name="Rectangle 3"/>
          <p:cNvSpPr>
            <a:spLocks noGrp="1" noChangeArrowheads="1"/>
          </p:cNvSpPr>
          <p:nvPr>
            <p:ph type="body" idx="1"/>
          </p:nvPr>
        </p:nvSpPr>
        <p:spPr>
          <a:xfrm>
            <a:off x="1219200" y="2743200"/>
            <a:ext cx="7772400" cy="3416300"/>
          </a:xfrm>
        </p:spPr>
        <p:txBody>
          <a:bodyPr/>
          <a:lstStyle/>
          <a:p>
            <a:r>
              <a:rPr lang="fr-FR" smtClean="0">
                <a:effectLst/>
              </a:rPr>
              <a:t>1/4  : enquête américaine auprès des pompes funèbres</a:t>
            </a:r>
          </a:p>
          <a:p>
            <a:r>
              <a:rPr lang="fr-FR" smtClean="0">
                <a:effectLst/>
              </a:rPr>
              <a:t>Étude 10 000 corps avant crémation : </a:t>
            </a:r>
          </a:p>
          <a:p>
            <a:pPr>
              <a:buFont typeface="Monotype Sorts" charset="2"/>
              <a:buNone/>
            </a:pPr>
            <a:r>
              <a:rPr lang="fr-FR" smtClean="0">
                <a:effectLst/>
              </a:rPr>
              <a:t>		11, 2% ont des escarres</a:t>
            </a: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ChangeArrowheads="1"/>
          </p:cNvSpPr>
          <p:nvPr/>
        </p:nvSpPr>
        <p:spPr bwMode="auto">
          <a:xfrm>
            <a:off x="609600" y="981075"/>
            <a:ext cx="8224838" cy="466725"/>
          </a:xfrm>
          <a:prstGeom prst="rect">
            <a:avLst/>
          </a:prstGeom>
          <a:noFill/>
          <a:ln w="12700">
            <a:noFill/>
            <a:miter lim="800000"/>
            <a:headEnd/>
            <a:tailEnd/>
          </a:ln>
        </p:spPr>
        <p:txBody>
          <a:bodyPr lIns="90487" tIns="44450" rIns="90487" bIns="44450" anchor="b"/>
          <a:lstStyle/>
          <a:p>
            <a:pPr eaLnBrk="1" hangingPunct="1"/>
            <a:r>
              <a:rPr lang="fr-FR" sz="3600" b="1">
                <a:solidFill>
                  <a:schemeClr val="accent2"/>
                </a:solidFill>
              </a:rPr>
              <a:t>Matelas et surmatelas  de</a:t>
            </a:r>
            <a:br>
              <a:rPr lang="fr-FR" sz="3600" b="1">
                <a:solidFill>
                  <a:schemeClr val="accent2"/>
                </a:solidFill>
              </a:rPr>
            </a:br>
            <a:r>
              <a:rPr lang="fr-FR" sz="3600" b="1">
                <a:solidFill>
                  <a:schemeClr val="accent2"/>
                </a:solidFill>
              </a:rPr>
              <a:t>« mousse à mémoire de forme »</a:t>
            </a:r>
            <a:endParaRPr lang="fr-FR" sz="4800" b="1">
              <a:solidFill>
                <a:schemeClr val="accent2"/>
              </a:solidFill>
            </a:endParaRPr>
          </a:p>
        </p:txBody>
      </p:sp>
      <p:sp>
        <p:nvSpPr>
          <p:cNvPr id="20483" name="Rectangle 3"/>
          <p:cNvSpPr>
            <a:spLocks noChangeArrowheads="1"/>
          </p:cNvSpPr>
          <p:nvPr/>
        </p:nvSpPr>
        <p:spPr bwMode="auto">
          <a:xfrm>
            <a:off x="2514600" y="4419600"/>
            <a:ext cx="6415088" cy="2022475"/>
          </a:xfrm>
          <a:prstGeom prst="rect">
            <a:avLst/>
          </a:prstGeom>
          <a:noFill/>
          <a:ln w="12700">
            <a:noFill/>
            <a:miter lim="800000"/>
            <a:headEnd/>
            <a:tailEnd/>
          </a:ln>
          <a:effectLst/>
        </p:spPr>
        <p:txBody>
          <a:bodyPr lIns="90487" tIns="44450" rIns="90487" bIns="44450">
            <a:spAutoFit/>
          </a:bodyPr>
          <a:lstStyle/>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C0C0C0"/>
                  </a:outerShdw>
                </a:effectLst>
              </a:rPr>
              <a:t> Alova 					(Asklé)</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C0C0C0"/>
                  </a:outerShdw>
                </a:effectLst>
              </a:rPr>
              <a:t> Discovery, Sejourner, Premier		(Tempur)</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C0C0C0"/>
                  </a:outerShdw>
                </a:effectLst>
              </a:rPr>
              <a:t> Memoba				(ABC)</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C0C0C0"/>
                  </a:outerShdw>
                </a:effectLst>
              </a:rPr>
              <a:t> Cargumixt, Cargum, 			(Carpenter)</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C0C0C0"/>
                  </a:outerShdw>
                </a:effectLst>
              </a:rPr>
              <a:t> Mat-combi, Viscolux 			(Carpenter)</a:t>
            </a:r>
          </a:p>
          <a:p>
            <a:pPr>
              <a:lnSpc>
                <a:spcPct val="70000"/>
              </a:lnSpc>
              <a:spcBef>
                <a:spcPct val="50000"/>
              </a:spcBef>
              <a:buClr>
                <a:schemeClr val="tx2"/>
              </a:buClr>
              <a:buSzPct val="75000"/>
              <a:buFont typeface="Wingdings" pitchFamily="2" charset="2"/>
              <a:buChar char="n"/>
              <a:defRPr/>
            </a:pPr>
            <a:r>
              <a:rPr lang="fr-FR" sz="1600" b="1">
                <a:effectLst>
                  <a:outerShdw blurRad="38100" dist="38100" dir="2700000" algn="tl">
                    <a:srgbClr val="C0C0C0"/>
                  </a:outerShdw>
                </a:effectLst>
              </a:rPr>
              <a:t> Thermo contour				(Auditeych)</a:t>
            </a:r>
          </a:p>
          <a:p>
            <a:pPr>
              <a:lnSpc>
                <a:spcPct val="70000"/>
              </a:lnSpc>
              <a:spcBef>
                <a:spcPct val="50000"/>
              </a:spcBef>
              <a:buClr>
                <a:schemeClr val="tx2"/>
              </a:buClr>
              <a:buSzPct val="75000"/>
              <a:buFont typeface="Wingdings" pitchFamily="2" charset="2"/>
              <a:buChar char="n"/>
              <a:defRPr/>
            </a:pPr>
            <a:endParaRPr lang="fr-FR" sz="1600" b="1">
              <a:effectLst>
                <a:outerShdw blurRad="38100" dist="38100" dir="2700000" algn="tl">
                  <a:srgbClr val="C0C0C0"/>
                </a:outerShdw>
              </a:effectLst>
            </a:endParaRPr>
          </a:p>
        </p:txBody>
      </p:sp>
      <p:sp>
        <p:nvSpPr>
          <p:cNvPr id="20484" name="Rectangle 4"/>
          <p:cNvSpPr>
            <a:spLocks noChangeArrowheads="1"/>
          </p:cNvSpPr>
          <p:nvPr/>
        </p:nvSpPr>
        <p:spPr bwMode="auto">
          <a:xfrm>
            <a:off x="2362200" y="2133600"/>
            <a:ext cx="6629400" cy="1736725"/>
          </a:xfrm>
          <a:prstGeom prst="rect">
            <a:avLst/>
          </a:prstGeom>
          <a:noFill/>
          <a:ln w="12700">
            <a:noFill/>
            <a:miter lim="800000"/>
            <a:headEnd/>
            <a:tailEnd/>
          </a:ln>
          <a:effectLst/>
        </p:spPr>
        <p:txBody>
          <a:bodyPr lIns="90487" tIns="44450" rIns="90487" bIns="44450">
            <a:spAutoFit/>
          </a:bodyPr>
          <a:lstStyle/>
          <a:p>
            <a:pPr>
              <a:lnSpc>
                <a:spcPct val="90000"/>
              </a:lnSpc>
              <a:spcBef>
                <a:spcPct val="50000"/>
              </a:spcBef>
              <a:defRPr/>
            </a:pPr>
            <a:r>
              <a:rPr lang="fr-FR" sz="2000" b="1" i="1">
                <a:solidFill>
                  <a:schemeClr val="tx2"/>
                </a:solidFill>
                <a:effectLst>
                  <a:outerShdw blurRad="38100" dist="38100" dir="2700000" algn="tl">
                    <a:srgbClr val="000000"/>
                  </a:outerShdw>
                </a:effectLst>
                <a:latin typeface="Arial" charset="0"/>
                <a:ea typeface="ＭＳ Ｐゴシック" charset="-128"/>
              </a:rPr>
              <a:t>En mousse thermoactive (se déformant sous l’effet de la chaleur), avec un temps de retour pour retrouver sa position initiale lent, friction et cisaillement sont diminués, confortable pour les patients ne bougeant pas beaucoup, lourd à transporter</a:t>
            </a:r>
            <a:endParaRPr lang="fr-FR" sz="2800" b="1" i="1">
              <a:solidFill>
                <a:schemeClr val="tx2"/>
              </a:solidFill>
              <a:effectLst>
                <a:outerShdw blurRad="38100" dist="38100" dir="2700000" algn="tl">
                  <a:srgbClr val="000000"/>
                </a:outerShdw>
              </a:effectLst>
              <a:latin typeface="Arial" charset="0"/>
              <a:ea typeface="ＭＳ Ｐゴシック" charset="-128"/>
            </a:endParaRPr>
          </a:p>
        </p:txBody>
      </p:sp>
      <p:pic>
        <p:nvPicPr>
          <p:cNvPr id="96261" name="Picture 5"/>
          <p:cNvPicPr>
            <a:picLocks noChangeAspect="1" noChangeArrowheads="1"/>
          </p:cNvPicPr>
          <p:nvPr/>
        </p:nvPicPr>
        <p:blipFill>
          <a:blip r:embed="rId2" cstate="print"/>
          <a:srcRect/>
          <a:stretch>
            <a:fillRect/>
          </a:stretch>
        </p:blipFill>
        <p:spPr bwMode="auto">
          <a:xfrm>
            <a:off x="323850" y="2349500"/>
            <a:ext cx="1576388" cy="1428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ChangeArrowheads="1"/>
          </p:cNvSpPr>
          <p:nvPr>
            <p:ph type="title" idx="4294967295"/>
          </p:nvPr>
        </p:nvSpPr>
        <p:spPr>
          <a:xfrm>
            <a:off x="2286000" y="304800"/>
            <a:ext cx="6400800" cy="1219200"/>
          </a:xfrm>
        </p:spPr>
        <p:txBody>
          <a:bodyPr lIns="92075" tIns="46038" rIns="92075" bIns="46038"/>
          <a:lstStyle/>
          <a:p>
            <a:pPr>
              <a:defRPr/>
            </a:pPr>
            <a:r>
              <a:rPr lang="fr-FR" sz="3600" dirty="0" smtClean="0"/>
              <a:t> Le nombre de chambres à air ou cellules</a:t>
            </a:r>
          </a:p>
        </p:txBody>
      </p:sp>
      <p:sp>
        <p:nvSpPr>
          <p:cNvPr id="26627" name="Rectangle 3"/>
          <p:cNvSpPr>
            <a:spLocks noGrp="1" noChangeArrowheads="1"/>
          </p:cNvSpPr>
          <p:nvPr>
            <p:ph type="body" idx="4294967295"/>
          </p:nvPr>
        </p:nvSpPr>
        <p:spPr>
          <a:xfrm>
            <a:off x="2125663" y="1844675"/>
            <a:ext cx="6629400" cy="4648200"/>
          </a:xfrm>
        </p:spPr>
        <p:txBody>
          <a:bodyPr lIns="92075" tIns="46038" rIns="92075" bIns="46038"/>
          <a:lstStyle/>
          <a:p>
            <a:pPr>
              <a:lnSpc>
                <a:spcPct val="90000"/>
              </a:lnSpc>
              <a:defRPr/>
            </a:pPr>
            <a:r>
              <a:rPr lang="fr-FR" sz="2400" smtClean="0">
                <a:effectLst>
                  <a:outerShdw blurRad="38100" dist="38100" dir="2700000" algn="tl">
                    <a:srgbClr val="C0C0C0"/>
                  </a:outerShdw>
                </a:effectLst>
              </a:rPr>
              <a:t>Enveloppe en matière plastique (PVC, polyuréthane, </a:t>
            </a:r>
            <a:r>
              <a:rPr lang="fr-FR" sz="2400" i="1" smtClean="0">
                <a:effectLst>
                  <a:outerShdw blurRad="38100" dist="38100" dir="2700000" algn="tl">
                    <a:srgbClr val="C0C0C0"/>
                  </a:outerShdw>
                </a:effectLst>
              </a:rPr>
              <a:t>Gore-tex</a:t>
            </a:r>
            <a:r>
              <a:rPr lang="fr-FR" sz="2400" smtClean="0">
                <a:effectLst>
                  <a:outerShdw blurRad="38100" dist="38100" dir="2700000" algn="tl">
                    <a:srgbClr val="C0C0C0"/>
                  </a:outerShdw>
                </a:effectLst>
              </a:rPr>
              <a:t>)</a:t>
            </a:r>
          </a:p>
          <a:p>
            <a:pPr>
              <a:lnSpc>
                <a:spcPct val="90000"/>
              </a:lnSpc>
              <a:defRPr/>
            </a:pPr>
            <a:r>
              <a:rPr lang="fr-FR" sz="2400" smtClean="0">
                <a:effectLst>
                  <a:outerShdw blurRad="38100" dist="38100" dir="2700000" algn="tl">
                    <a:srgbClr val="C0C0C0"/>
                  </a:outerShdw>
                </a:effectLst>
              </a:rPr>
              <a:t>Une ou plusieurs chambres ou cellules </a:t>
            </a:r>
          </a:p>
          <a:p>
            <a:pPr lvl="1">
              <a:lnSpc>
                <a:spcPct val="90000"/>
              </a:lnSpc>
              <a:defRPr/>
            </a:pPr>
            <a:r>
              <a:rPr lang="fr-FR" sz="2000" smtClean="0">
                <a:effectLst>
                  <a:outerShdw blurRad="38100" dist="38100" dir="2700000" algn="tl">
                    <a:srgbClr val="C0C0C0"/>
                  </a:outerShdw>
                </a:effectLst>
              </a:rPr>
              <a:t>aspect de boudins disposés en parallèle monobloc : une seule chambre en serpentin</a:t>
            </a:r>
          </a:p>
          <a:p>
            <a:pPr lvl="1">
              <a:lnSpc>
                <a:spcPct val="90000"/>
              </a:lnSpc>
              <a:defRPr/>
            </a:pPr>
            <a:r>
              <a:rPr lang="fr-FR" sz="2000" smtClean="0">
                <a:effectLst>
                  <a:outerShdw blurRad="38100" dist="38100" dir="2700000" algn="tl">
                    <a:srgbClr val="C0C0C0"/>
                  </a:outerShdw>
                </a:effectLst>
              </a:rPr>
              <a:t>2 chambres siamoises inversées ou 2 peignes entrecroisés</a:t>
            </a:r>
          </a:p>
          <a:p>
            <a:pPr lvl="1">
              <a:lnSpc>
                <a:spcPct val="90000"/>
              </a:lnSpc>
              <a:defRPr/>
            </a:pPr>
            <a:r>
              <a:rPr lang="fr-FR" sz="2000" smtClean="0">
                <a:effectLst>
                  <a:outerShdw blurRad="38100" dist="38100" dir="2700000" algn="tl">
                    <a:srgbClr val="C0C0C0"/>
                  </a:outerShdw>
                </a:effectLst>
              </a:rPr>
              <a:t>Jusqu’à 12 ou 24 chambres en forme de boudins cylindriques, transversales et parallèles</a:t>
            </a:r>
          </a:p>
          <a:p>
            <a:pPr>
              <a:lnSpc>
                <a:spcPct val="90000"/>
              </a:lnSpc>
              <a:defRPr/>
            </a:pPr>
            <a:r>
              <a:rPr lang="fr-FR" sz="2400" smtClean="0">
                <a:effectLst>
                  <a:outerShdw blurRad="38100" dist="38100" dir="2700000" algn="tl">
                    <a:srgbClr val="C0C0C0"/>
                  </a:outerShdw>
                </a:effectLst>
              </a:rPr>
              <a:t>Lorsque le support comprend plusieurs chambres, elles sont connectées entre elles</a:t>
            </a:r>
          </a:p>
        </p:txBody>
      </p:sp>
      <p:pic>
        <p:nvPicPr>
          <p:cNvPr id="97284" name="Picture 4" descr="BARCII~2"/>
          <p:cNvPicPr>
            <a:picLocks noChangeAspect="1" noChangeArrowheads="1"/>
          </p:cNvPicPr>
          <p:nvPr/>
        </p:nvPicPr>
        <p:blipFill>
          <a:blip r:embed="rId2" cstate="print"/>
          <a:srcRect/>
          <a:stretch>
            <a:fillRect/>
          </a:stretch>
        </p:blipFill>
        <p:spPr bwMode="auto">
          <a:xfrm>
            <a:off x="214313" y="5143500"/>
            <a:ext cx="1600200" cy="1206500"/>
          </a:xfrm>
          <a:prstGeom prst="rect">
            <a:avLst/>
          </a:prstGeom>
          <a:noFill/>
          <a:ln w="9525">
            <a:noFill/>
            <a:miter lim="800000"/>
            <a:headEnd/>
            <a:tailEnd/>
          </a:ln>
        </p:spPr>
      </p:pic>
      <p:pic>
        <p:nvPicPr>
          <p:cNvPr id="97285" name="Picture 5" descr="BARMAT~1"/>
          <p:cNvPicPr>
            <a:picLocks noChangeAspect="1" noChangeArrowheads="1"/>
          </p:cNvPicPr>
          <p:nvPr/>
        </p:nvPicPr>
        <p:blipFill>
          <a:blip r:embed="rId3" cstate="print"/>
          <a:srcRect/>
          <a:stretch>
            <a:fillRect/>
          </a:stretch>
        </p:blipFill>
        <p:spPr bwMode="auto">
          <a:xfrm>
            <a:off x="285750" y="3571875"/>
            <a:ext cx="1606550" cy="1150938"/>
          </a:xfrm>
          <a:prstGeom prst="rect">
            <a:avLst/>
          </a:prstGeom>
          <a:noFill/>
          <a:ln w="9525">
            <a:noFill/>
            <a:miter lim="800000"/>
            <a:headEnd/>
            <a:tailEnd/>
          </a:ln>
        </p:spPr>
      </p:pic>
      <p:pic>
        <p:nvPicPr>
          <p:cNvPr id="97286" name="Picture 6" descr="NODECM~1"/>
          <p:cNvPicPr>
            <a:picLocks noChangeAspect="1" noChangeArrowheads="1"/>
          </p:cNvPicPr>
          <p:nvPr/>
        </p:nvPicPr>
        <p:blipFill>
          <a:blip r:embed="rId4" cstate="print"/>
          <a:srcRect/>
          <a:stretch>
            <a:fillRect/>
          </a:stretch>
        </p:blipFill>
        <p:spPr bwMode="auto">
          <a:xfrm>
            <a:off x="285750" y="2143125"/>
            <a:ext cx="1636713" cy="1071563"/>
          </a:xfrm>
          <a:prstGeom prst="rect">
            <a:avLst/>
          </a:prstGeom>
          <a:noFill/>
          <a:ln w="9525">
            <a:noFill/>
            <a:miter lim="800000"/>
            <a:headEnd/>
            <a:tailEnd/>
          </a:ln>
        </p:spPr>
      </p:pic>
      <p:pic>
        <p:nvPicPr>
          <p:cNvPr id="97287" name="Picture 7"/>
          <p:cNvPicPr>
            <a:picLocks noChangeAspect="1" noChangeArrowheads="1"/>
          </p:cNvPicPr>
          <p:nvPr/>
        </p:nvPicPr>
        <p:blipFill>
          <a:blip r:embed="rId5" cstate="print"/>
          <a:srcRect/>
          <a:stretch>
            <a:fillRect/>
          </a:stretch>
        </p:blipFill>
        <p:spPr bwMode="auto">
          <a:xfrm>
            <a:off x="357188" y="571500"/>
            <a:ext cx="1473200" cy="12144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p:cNvSpPr>
            <a:spLocks noGrp="1" noChangeArrowheads="1"/>
          </p:cNvSpPr>
          <p:nvPr>
            <p:ph type="title" idx="4294967295"/>
          </p:nvPr>
        </p:nvSpPr>
        <p:spPr>
          <a:xfrm>
            <a:off x="684213" y="0"/>
            <a:ext cx="7772400" cy="1143000"/>
          </a:xfrm>
        </p:spPr>
        <p:txBody>
          <a:bodyPr lIns="92075" tIns="46038" rIns="92075" bIns="46038"/>
          <a:lstStyle/>
          <a:p>
            <a:pPr>
              <a:defRPr/>
            </a:pPr>
            <a:r>
              <a:rPr lang="fr-FR" sz="3600" dirty="0" smtClean="0"/>
              <a:t>Le type de gonflage</a:t>
            </a:r>
          </a:p>
        </p:txBody>
      </p:sp>
      <p:sp>
        <p:nvSpPr>
          <p:cNvPr id="27651" name="Rectangle 3"/>
          <p:cNvSpPr>
            <a:spLocks noGrp="1" noChangeArrowheads="1"/>
          </p:cNvSpPr>
          <p:nvPr>
            <p:ph type="body" sz="half" idx="4294967295"/>
          </p:nvPr>
        </p:nvSpPr>
        <p:spPr>
          <a:xfrm>
            <a:off x="1477963" y="1052513"/>
            <a:ext cx="7666037" cy="5805487"/>
          </a:xfrm>
        </p:spPr>
        <p:txBody>
          <a:bodyPr lIns="92075" tIns="46038" rIns="92075" bIns="46038"/>
          <a:lstStyle/>
          <a:p>
            <a:pPr>
              <a:lnSpc>
                <a:spcPct val="80000"/>
              </a:lnSpc>
              <a:defRPr/>
            </a:pPr>
            <a:r>
              <a:rPr lang="fr-FR" sz="2400" smtClean="0">
                <a:effectLst>
                  <a:outerShdw blurRad="38100" dist="38100" dir="2700000" algn="tl">
                    <a:srgbClr val="C0C0C0"/>
                  </a:outerShdw>
                </a:effectLst>
              </a:rPr>
              <a:t>La pression alternée</a:t>
            </a:r>
          </a:p>
          <a:p>
            <a:pPr lvl="1">
              <a:lnSpc>
                <a:spcPct val="80000"/>
              </a:lnSpc>
              <a:defRPr/>
            </a:pPr>
            <a:r>
              <a:rPr lang="fr-FR" sz="2000" smtClean="0">
                <a:effectLst>
                  <a:outerShdw blurRad="38100" dist="38100" dir="2700000" algn="tl">
                    <a:srgbClr val="C0C0C0"/>
                  </a:outerShdw>
                </a:effectLst>
              </a:rPr>
              <a:t>Le distribution d’air à l’intérieur des chambres permet de définir des zones de gonflage et de dégonflage qui assurent une décharge de l’appui en alternance toutes les 10 mn</a:t>
            </a:r>
          </a:p>
          <a:p>
            <a:pPr lvl="1">
              <a:lnSpc>
                <a:spcPct val="80000"/>
              </a:lnSpc>
              <a:buFontTx/>
              <a:buNone/>
              <a:defRPr/>
            </a:pPr>
            <a:endParaRPr lang="fr-FR" sz="2000" smtClean="0">
              <a:effectLst>
                <a:outerShdw blurRad="38100" dist="38100" dir="2700000" algn="tl">
                  <a:srgbClr val="C0C0C0"/>
                </a:outerShdw>
              </a:effectLst>
            </a:endParaRPr>
          </a:p>
          <a:p>
            <a:pPr lvl="1">
              <a:lnSpc>
                <a:spcPct val="80000"/>
              </a:lnSpc>
              <a:buFontTx/>
              <a:buNone/>
              <a:defRPr/>
            </a:pPr>
            <a:endParaRPr lang="fr-FR" sz="2000" smtClean="0">
              <a:effectLst>
                <a:outerShdw blurRad="38100" dist="38100" dir="2700000" algn="tl">
                  <a:srgbClr val="C0C0C0"/>
                </a:outerShdw>
              </a:effectLst>
            </a:endParaRPr>
          </a:p>
          <a:p>
            <a:pPr lvl="1">
              <a:lnSpc>
                <a:spcPct val="80000"/>
              </a:lnSpc>
              <a:buFontTx/>
              <a:buNone/>
              <a:defRPr/>
            </a:pPr>
            <a:endParaRPr lang="fr-FR" sz="2000" smtClean="0">
              <a:effectLst>
                <a:outerShdw blurRad="38100" dist="38100" dir="2700000" algn="tl">
                  <a:srgbClr val="C0C0C0"/>
                </a:outerShdw>
              </a:effectLst>
            </a:endParaRPr>
          </a:p>
          <a:p>
            <a:pPr lvl="1">
              <a:lnSpc>
                <a:spcPct val="80000"/>
              </a:lnSpc>
              <a:buFontTx/>
              <a:buNone/>
              <a:defRPr/>
            </a:pPr>
            <a:endParaRPr lang="fr-FR" sz="2000" smtClean="0">
              <a:effectLst>
                <a:outerShdw blurRad="38100" dist="38100" dir="2700000" algn="tl">
                  <a:srgbClr val="C0C0C0"/>
                </a:outerShdw>
              </a:effectLst>
            </a:endParaRPr>
          </a:p>
          <a:p>
            <a:pPr lvl="1">
              <a:lnSpc>
                <a:spcPct val="80000"/>
              </a:lnSpc>
              <a:buFontTx/>
              <a:buNone/>
              <a:defRPr/>
            </a:pPr>
            <a:endParaRPr lang="fr-FR" sz="800" smtClean="0">
              <a:effectLst>
                <a:outerShdw blurRad="38100" dist="38100" dir="2700000" algn="tl">
                  <a:srgbClr val="C0C0C0"/>
                </a:outerShdw>
              </a:effectLst>
            </a:endParaRPr>
          </a:p>
          <a:p>
            <a:pPr>
              <a:lnSpc>
                <a:spcPct val="80000"/>
              </a:lnSpc>
              <a:defRPr/>
            </a:pPr>
            <a:r>
              <a:rPr lang="fr-FR" sz="2400" smtClean="0">
                <a:effectLst>
                  <a:outerShdw blurRad="38100" dist="38100" dir="2700000" algn="tl">
                    <a:srgbClr val="C0C0C0"/>
                  </a:outerShdw>
                </a:effectLst>
              </a:rPr>
              <a:t>La basse pression continue</a:t>
            </a:r>
          </a:p>
          <a:p>
            <a:pPr lvl="1">
              <a:lnSpc>
                <a:spcPct val="80000"/>
              </a:lnSpc>
              <a:defRPr/>
            </a:pPr>
            <a:r>
              <a:rPr lang="fr-FR" sz="2000" smtClean="0">
                <a:effectLst>
                  <a:outerShdw blurRad="38100" dist="38100" dir="2700000" algn="tl">
                    <a:srgbClr val="C0C0C0"/>
                  </a:outerShdw>
                </a:effectLst>
              </a:rPr>
              <a:t>La pression de l’air est uniforme (&lt; 20 mm Hg ) dans la chambre et faible pour autoriser l’enfoncement du patient dans le support</a:t>
            </a:r>
          </a:p>
          <a:p>
            <a:pPr lvl="1">
              <a:lnSpc>
                <a:spcPct val="80000"/>
              </a:lnSpc>
              <a:buFontTx/>
              <a:buNone/>
              <a:defRPr/>
            </a:pPr>
            <a:endParaRPr lang="fr-FR" sz="800" smtClean="0">
              <a:effectLst>
                <a:outerShdw blurRad="38100" dist="38100" dir="2700000" algn="tl">
                  <a:srgbClr val="C0C0C0"/>
                </a:outerShdw>
              </a:effectLst>
            </a:endParaRPr>
          </a:p>
          <a:p>
            <a:pPr>
              <a:lnSpc>
                <a:spcPct val="80000"/>
              </a:lnSpc>
              <a:defRPr/>
            </a:pPr>
            <a:r>
              <a:rPr lang="fr-FR" sz="2400" smtClean="0">
                <a:effectLst>
                  <a:outerShdw blurRad="38100" dist="38100" dir="2700000" algn="tl">
                    <a:srgbClr val="C0C0C0"/>
                  </a:outerShdw>
                </a:effectLst>
              </a:rPr>
              <a:t>La pression alternée et la basse pression continue </a:t>
            </a:r>
          </a:p>
          <a:p>
            <a:pPr lvl="1">
              <a:lnSpc>
                <a:spcPct val="80000"/>
              </a:lnSpc>
              <a:defRPr/>
            </a:pPr>
            <a:r>
              <a:rPr lang="fr-FR" sz="2000" smtClean="0">
                <a:effectLst>
                  <a:outerShdw blurRad="38100" dist="38100" dir="2700000" algn="tl">
                    <a:srgbClr val="C0C0C0"/>
                  </a:outerShdw>
                </a:effectLst>
              </a:rPr>
              <a:t>peuvent coexister dans un m</a:t>
            </a:r>
            <a:r>
              <a:rPr lang="fr-FR" altLang="ja-JP" sz="2000" smtClean="0">
                <a:effectLst>
                  <a:outerShdw blurRad="38100" dist="38100" dir="2700000" algn="tl">
                    <a:srgbClr val="C0C0C0"/>
                  </a:outerShdw>
                </a:effectLst>
              </a:rPr>
              <a:t>ême support (Duo 2)</a:t>
            </a:r>
          </a:p>
          <a:p>
            <a:pPr lvl="1">
              <a:lnSpc>
                <a:spcPct val="80000"/>
              </a:lnSpc>
              <a:defRPr/>
            </a:pPr>
            <a:r>
              <a:rPr lang="fr-FR" altLang="ja-JP" sz="2000" smtClean="0">
                <a:effectLst>
                  <a:outerShdw blurRad="38100" dist="38100" dir="2700000" algn="tl">
                    <a:srgbClr val="C0C0C0"/>
                  </a:outerShdw>
                </a:effectLst>
              </a:rPr>
              <a:t>ou un module peut être changé pour changer le mode de fonctionnement (Clinactiv)</a:t>
            </a:r>
          </a:p>
          <a:p>
            <a:pPr>
              <a:lnSpc>
                <a:spcPct val="80000"/>
              </a:lnSpc>
              <a:buFontTx/>
              <a:buNone/>
              <a:defRPr/>
            </a:pPr>
            <a:endParaRPr lang="fr-FR" sz="2400" smtClean="0">
              <a:effectLst>
                <a:outerShdw blurRad="38100" dist="38100" dir="2700000" algn="tl">
                  <a:srgbClr val="C0C0C0"/>
                </a:outerShdw>
              </a:effectLst>
            </a:endParaRPr>
          </a:p>
        </p:txBody>
      </p:sp>
      <p:grpSp>
        <p:nvGrpSpPr>
          <p:cNvPr id="3078" name="Group 7"/>
          <p:cNvGrpSpPr>
            <a:grpSpLocks/>
          </p:cNvGrpSpPr>
          <p:nvPr/>
        </p:nvGrpSpPr>
        <p:grpSpPr bwMode="auto">
          <a:xfrm>
            <a:off x="323850" y="2349500"/>
            <a:ext cx="8058150" cy="1000125"/>
            <a:chOff x="204" y="1480"/>
            <a:chExt cx="5076" cy="630"/>
          </a:xfrm>
        </p:grpSpPr>
        <p:graphicFrame>
          <p:nvGraphicFramePr>
            <p:cNvPr id="3074" name="Object 5"/>
            <p:cNvGraphicFramePr>
              <a:graphicFrameLocks noChangeAspect="1"/>
            </p:cNvGraphicFramePr>
            <p:nvPr/>
          </p:nvGraphicFramePr>
          <p:xfrm>
            <a:off x="204" y="1480"/>
            <a:ext cx="2268" cy="626"/>
          </p:xfrm>
          <a:graphic>
            <a:graphicData uri="http://schemas.openxmlformats.org/presentationml/2006/ole">
              <p:oleObj spid="_x0000_s3074" r:id="rId3" imgW="7174603" imgH="1980952" progId="">
                <p:embed/>
              </p:oleObj>
            </a:graphicData>
          </a:graphic>
        </p:graphicFrame>
        <p:graphicFrame>
          <p:nvGraphicFramePr>
            <p:cNvPr id="3075" name="Object 6"/>
            <p:cNvGraphicFramePr>
              <a:graphicFrameLocks noChangeAspect="1"/>
            </p:cNvGraphicFramePr>
            <p:nvPr/>
          </p:nvGraphicFramePr>
          <p:xfrm>
            <a:off x="3107" y="1480"/>
            <a:ext cx="2173" cy="630"/>
          </p:xfrm>
          <a:graphic>
            <a:graphicData uri="http://schemas.openxmlformats.org/presentationml/2006/ole">
              <p:oleObj spid="_x0000_s3075" r:id="rId4" imgW="7009524" imgH="2031746" progId="">
                <p:embed/>
              </p:oleObj>
            </a:graphicData>
          </a:graphic>
        </p:graphicFrame>
      </p:grpSp>
      <p:pic>
        <p:nvPicPr>
          <p:cNvPr id="3079" name="Picture 2" descr="DSCN0520"/>
          <p:cNvPicPr>
            <a:picLocks noChangeAspect="1" noChangeArrowheads="1"/>
          </p:cNvPicPr>
          <p:nvPr/>
        </p:nvPicPr>
        <p:blipFill>
          <a:blip r:embed="rId5" cstate="print"/>
          <a:srcRect/>
          <a:stretch>
            <a:fillRect/>
          </a:stretch>
        </p:blipFill>
        <p:spPr bwMode="auto">
          <a:xfrm>
            <a:off x="7215188" y="142875"/>
            <a:ext cx="1619250" cy="12239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ChangeArrowheads="1"/>
          </p:cNvSpPr>
          <p:nvPr>
            <p:ph type="title" idx="4294967295"/>
          </p:nvPr>
        </p:nvSpPr>
        <p:spPr>
          <a:xfrm>
            <a:off x="2286000" y="304800"/>
            <a:ext cx="6400800" cy="1219200"/>
          </a:xfrm>
        </p:spPr>
        <p:txBody>
          <a:bodyPr lIns="92075" tIns="46038" rIns="92075" bIns="46038"/>
          <a:lstStyle/>
          <a:p>
            <a:pPr>
              <a:defRPr/>
            </a:pPr>
            <a:r>
              <a:rPr lang="fr-FR" sz="3600" dirty="0" smtClean="0"/>
              <a:t>La hauteur de l’air actif</a:t>
            </a:r>
          </a:p>
        </p:txBody>
      </p:sp>
      <p:sp>
        <p:nvSpPr>
          <p:cNvPr id="28675" name="Rectangle 3"/>
          <p:cNvSpPr>
            <a:spLocks noGrp="1" noChangeArrowheads="1"/>
          </p:cNvSpPr>
          <p:nvPr>
            <p:ph type="body" idx="4294967295"/>
          </p:nvPr>
        </p:nvSpPr>
        <p:spPr>
          <a:xfrm>
            <a:off x="2286000" y="1828800"/>
            <a:ext cx="6553200" cy="4724400"/>
          </a:xfrm>
        </p:spPr>
        <p:txBody>
          <a:bodyPr lIns="92075" tIns="46038" rIns="92075" bIns="46038"/>
          <a:lstStyle/>
          <a:p>
            <a:pPr>
              <a:lnSpc>
                <a:spcPct val="90000"/>
              </a:lnSpc>
              <a:defRPr/>
            </a:pPr>
            <a:r>
              <a:rPr lang="fr-FR" sz="2800" smtClean="0">
                <a:effectLst>
                  <a:outerShdw blurRad="38100" dist="38100" dir="2700000" algn="tl">
                    <a:srgbClr val="C0C0C0"/>
                  </a:outerShdw>
                </a:effectLst>
              </a:rPr>
              <a:t>Au moins 10 cm </a:t>
            </a:r>
          </a:p>
          <a:p>
            <a:pPr>
              <a:lnSpc>
                <a:spcPct val="90000"/>
              </a:lnSpc>
              <a:defRPr/>
            </a:pPr>
            <a:endParaRPr lang="fr-FR" sz="2800" smtClean="0">
              <a:effectLst>
                <a:outerShdw blurRad="38100" dist="38100" dir="2700000" algn="tl">
                  <a:srgbClr val="C0C0C0"/>
                </a:outerShdw>
              </a:effectLst>
            </a:endParaRPr>
          </a:p>
          <a:p>
            <a:pPr lvl="1">
              <a:lnSpc>
                <a:spcPct val="90000"/>
              </a:lnSpc>
              <a:defRPr/>
            </a:pPr>
            <a:r>
              <a:rPr lang="fr-FR" sz="2400" smtClean="0">
                <a:effectLst>
                  <a:outerShdw blurRad="38100" dist="38100" dir="2700000" algn="tl">
                    <a:srgbClr val="C0C0C0"/>
                  </a:outerShdw>
                </a:effectLst>
              </a:rPr>
              <a:t>les supports alternating de moins de 5 cm d’épaisseur : sont à proscrire</a:t>
            </a:r>
          </a:p>
          <a:p>
            <a:pPr>
              <a:lnSpc>
                <a:spcPct val="90000"/>
              </a:lnSpc>
              <a:buFontTx/>
              <a:buNone/>
              <a:defRPr/>
            </a:pPr>
            <a:endParaRPr lang="fr-FR" sz="2800" smtClean="0">
              <a:effectLst>
                <a:outerShdw blurRad="38100" dist="38100" dir="2700000" algn="tl">
                  <a:srgbClr val="C0C0C0"/>
                </a:outerShdw>
              </a:effectLst>
            </a:endParaRPr>
          </a:p>
          <a:p>
            <a:pPr lvl="1">
              <a:lnSpc>
                <a:spcPct val="90000"/>
              </a:lnSpc>
              <a:defRPr/>
            </a:pPr>
            <a:r>
              <a:rPr lang="fr-FR" sz="2400" smtClean="0">
                <a:effectLst>
                  <a:outerShdw blurRad="38100" dist="38100" dir="2700000" algn="tl">
                    <a:srgbClr val="C0C0C0"/>
                  </a:outerShdw>
                </a:effectLst>
              </a:rPr>
              <a:t>Entre 10 et 15 cm on parle de surmatelas</a:t>
            </a:r>
          </a:p>
          <a:p>
            <a:pPr lvl="1">
              <a:lnSpc>
                <a:spcPct val="90000"/>
              </a:lnSpc>
              <a:buFontTx/>
              <a:buNone/>
              <a:defRPr/>
            </a:pPr>
            <a:endParaRPr lang="fr-FR" sz="2400" smtClean="0">
              <a:effectLst>
                <a:outerShdw blurRad="38100" dist="38100" dir="2700000" algn="tl">
                  <a:srgbClr val="C0C0C0"/>
                </a:outerShdw>
              </a:effectLst>
            </a:endParaRPr>
          </a:p>
          <a:p>
            <a:pPr lvl="1">
              <a:lnSpc>
                <a:spcPct val="90000"/>
              </a:lnSpc>
              <a:defRPr/>
            </a:pPr>
            <a:r>
              <a:rPr lang="fr-FR" sz="2400" smtClean="0">
                <a:effectLst>
                  <a:outerShdw blurRad="38100" dist="38100" dir="2700000" algn="tl">
                    <a:srgbClr val="C0C0C0"/>
                  </a:outerShdw>
                </a:effectLst>
              </a:rPr>
              <a:t>Supérieur à 15 cm on parle de matelas</a:t>
            </a:r>
          </a:p>
        </p:txBody>
      </p:sp>
      <p:pic>
        <p:nvPicPr>
          <p:cNvPr id="98308" name="Picture 4" descr="alphaXcell"/>
          <p:cNvPicPr>
            <a:picLocks noChangeAspect="1" noChangeArrowheads="1"/>
          </p:cNvPicPr>
          <p:nvPr/>
        </p:nvPicPr>
        <p:blipFill>
          <a:blip r:embed="rId2" cstate="print"/>
          <a:srcRect/>
          <a:stretch>
            <a:fillRect/>
          </a:stretch>
        </p:blipFill>
        <p:spPr bwMode="auto">
          <a:xfrm>
            <a:off x="500063" y="3643313"/>
            <a:ext cx="1447800" cy="1406525"/>
          </a:xfrm>
          <a:prstGeom prst="rect">
            <a:avLst/>
          </a:prstGeom>
          <a:noFill/>
          <a:ln w="9525">
            <a:noFill/>
            <a:miter lim="800000"/>
            <a:headEnd/>
            <a:tailEnd/>
          </a:ln>
        </p:spPr>
      </p:pic>
      <p:pic>
        <p:nvPicPr>
          <p:cNvPr id="98309" name="Picture 5" descr="ALTERNATING"/>
          <p:cNvPicPr>
            <a:picLocks noChangeAspect="1" noChangeArrowheads="1"/>
          </p:cNvPicPr>
          <p:nvPr/>
        </p:nvPicPr>
        <p:blipFill>
          <a:blip r:embed="rId3" cstate="print"/>
          <a:srcRect/>
          <a:stretch>
            <a:fillRect/>
          </a:stretch>
        </p:blipFill>
        <p:spPr bwMode="auto">
          <a:xfrm>
            <a:off x="571500" y="2286000"/>
            <a:ext cx="1371600" cy="887413"/>
          </a:xfrm>
          <a:prstGeom prst="rect">
            <a:avLst/>
          </a:prstGeom>
          <a:noFill/>
          <a:ln w="9525">
            <a:noFill/>
            <a:miter lim="800000"/>
            <a:headEnd/>
            <a:tailEnd/>
          </a:ln>
        </p:spPr>
      </p:pic>
      <p:sp>
        <p:nvSpPr>
          <p:cNvPr id="98310" name="Text Box 6"/>
          <p:cNvSpPr txBox="1">
            <a:spLocks noChangeArrowheads="1"/>
          </p:cNvSpPr>
          <p:nvPr/>
        </p:nvSpPr>
        <p:spPr bwMode="auto">
          <a:xfrm>
            <a:off x="381000" y="1828800"/>
            <a:ext cx="1828800" cy="304800"/>
          </a:xfrm>
          <a:prstGeom prst="rect">
            <a:avLst/>
          </a:prstGeom>
          <a:noFill/>
          <a:ln w="9525">
            <a:noFill/>
            <a:miter lim="800000"/>
            <a:headEnd/>
            <a:tailEnd/>
          </a:ln>
        </p:spPr>
        <p:txBody>
          <a:bodyPr>
            <a:spAutoFit/>
          </a:bodyPr>
          <a:lstStyle/>
          <a:p>
            <a:pPr>
              <a:spcBef>
                <a:spcPct val="50000"/>
              </a:spcBef>
            </a:pPr>
            <a:r>
              <a:rPr lang="fr-FR" sz="1400">
                <a:solidFill>
                  <a:schemeClr val="bg2"/>
                </a:solidFill>
              </a:rPr>
              <a:t>&lt; 5 cm</a:t>
            </a:r>
            <a:endParaRPr lang="fr-FR"/>
          </a:p>
        </p:txBody>
      </p:sp>
      <p:pic>
        <p:nvPicPr>
          <p:cNvPr id="98311" name="Picture 8"/>
          <p:cNvPicPr>
            <a:picLocks noChangeAspect="1" noChangeArrowheads="1"/>
          </p:cNvPicPr>
          <p:nvPr/>
        </p:nvPicPr>
        <p:blipFill>
          <a:blip r:embed="rId4" cstate="print"/>
          <a:srcRect/>
          <a:stretch>
            <a:fillRect/>
          </a:stretch>
        </p:blipFill>
        <p:spPr bwMode="auto">
          <a:xfrm>
            <a:off x="642938" y="642938"/>
            <a:ext cx="1333500" cy="1000125"/>
          </a:xfrm>
          <a:prstGeom prst="rect">
            <a:avLst/>
          </a:prstGeom>
          <a:noFill/>
          <a:ln w="9525">
            <a:noFill/>
            <a:miter lim="800000"/>
            <a:headEnd/>
            <a:tailEnd/>
          </a:ln>
        </p:spPr>
      </p:pic>
      <p:sp>
        <p:nvSpPr>
          <p:cNvPr id="11" name="Double flèche verticale 10"/>
          <p:cNvSpPr/>
          <p:nvPr/>
        </p:nvSpPr>
        <p:spPr>
          <a:xfrm>
            <a:off x="1643063" y="714375"/>
            <a:ext cx="46037" cy="642938"/>
          </a:xfrm>
          <a:prstGeom prst="upDownArrow">
            <a:avLst/>
          </a:prstGeom>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fr-FR" sz="1800"/>
          </a:p>
        </p:txBody>
      </p:sp>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2"/>
          <p:cNvSpPr>
            <a:spLocks noGrp="1" noChangeArrowheads="1"/>
          </p:cNvSpPr>
          <p:nvPr>
            <p:ph type="title" idx="4294967295"/>
          </p:nvPr>
        </p:nvSpPr>
        <p:spPr>
          <a:xfrm>
            <a:off x="2286000" y="304800"/>
            <a:ext cx="6400800" cy="1219200"/>
          </a:xfrm>
        </p:spPr>
        <p:txBody>
          <a:bodyPr lIns="92075" tIns="46038" rIns="92075" bIns="46038"/>
          <a:lstStyle/>
          <a:p>
            <a:pPr>
              <a:defRPr/>
            </a:pPr>
            <a:r>
              <a:rPr lang="fr-FR" sz="3600" dirty="0" smtClean="0"/>
              <a:t> Le moteur</a:t>
            </a:r>
          </a:p>
        </p:txBody>
      </p:sp>
      <p:sp>
        <p:nvSpPr>
          <p:cNvPr id="29699" name="Rectangle 3"/>
          <p:cNvSpPr>
            <a:spLocks noGrp="1" noChangeArrowheads="1"/>
          </p:cNvSpPr>
          <p:nvPr>
            <p:ph type="body" idx="4294967295"/>
          </p:nvPr>
        </p:nvSpPr>
        <p:spPr>
          <a:xfrm>
            <a:off x="2557463" y="1844675"/>
            <a:ext cx="6264275" cy="4724400"/>
          </a:xfrm>
        </p:spPr>
        <p:txBody>
          <a:bodyPr lIns="92075" tIns="46038" rIns="92075" bIns="46038"/>
          <a:lstStyle/>
          <a:p>
            <a:pPr>
              <a:lnSpc>
                <a:spcPct val="90000"/>
              </a:lnSpc>
              <a:defRPr/>
            </a:pPr>
            <a:r>
              <a:rPr lang="fr-FR" sz="2000" smtClean="0">
                <a:effectLst>
                  <a:outerShdw blurRad="38100" dist="38100" dir="2700000" algn="tl">
                    <a:srgbClr val="C0C0C0"/>
                  </a:outerShdw>
                </a:effectLst>
              </a:rPr>
              <a:t>Compresseur (pompe)</a:t>
            </a:r>
          </a:p>
          <a:p>
            <a:pPr lvl="1">
              <a:lnSpc>
                <a:spcPct val="90000"/>
              </a:lnSpc>
              <a:defRPr/>
            </a:pPr>
            <a:r>
              <a:rPr lang="fr-FR" sz="1800" smtClean="0">
                <a:effectLst>
                  <a:outerShdw blurRad="38100" dist="38100" dir="2700000" algn="tl">
                    <a:srgbClr val="C0C0C0"/>
                  </a:outerShdw>
                </a:effectLst>
              </a:rPr>
              <a:t>comprime l’air ambiant pour gonfler une chambre ou plusieurs chambres en série (environ 20 mn)</a:t>
            </a:r>
          </a:p>
          <a:p>
            <a:pPr lvl="1">
              <a:lnSpc>
                <a:spcPct val="90000"/>
              </a:lnSpc>
              <a:buFontTx/>
              <a:buNone/>
              <a:defRPr/>
            </a:pPr>
            <a:endParaRPr lang="fr-FR" sz="900" smtClean="0">
              <a:effectLst>
                <a:outerShdw blurRad="38100" dist="38100" dir="2700000" algn="tl">
                  <a:srgbClr val="C0C0C0"/>
                </a:outerShdw>
              </a:effectLst>
            </a:endParaRPr>
          </a:p>
          <a:p>
            <a:pPr>
              <a:lnSpc>
                <a:spcPct val="90000"/>
              </a:lnSpc>
              <a:defRPr/>
            </a:pPr>
            <a:r>
              <a:rPr lang="fr-FR" sz="2000" smtClean="0">
                <a:effectLst>
                  <a:outerShdw blurRad="38100" dist="38100" dir="2700000" algn="tl">
                    <a:srgbClr val="C0C0C0"/>
                  </a:outerShdw>
                </a:effectLst>
              </a:rPr>
              <a:t>Turbine</a:t>
            </a:r>
          </a:p>
          <a:p>
            <a:pPr lvl="1">
              <a:lnSpc>
                <a:spcPct val="90000"/>
              </a:lnSpc>
              <a:defRPr/>
            </a:pPr>
            <a:r>
              <a:rPr lang="fr-FR" sz="1800" smtClean="0">
                <a:effectLst>
                  <a:outerShdw blurRad="38100" dist="38100" dir="2700000" algn="tl">
                    <a:srgbClr val="C0C0C0"/>
                  </a:outerShdw>
                </a:effectLst>
              </a:rPr>
              <a:t>fonctionne comme un sèche cheveux (gonflement rapide)</a:t>
            </a:r>
          </a:p>
          <a:p>
            <a:pPr lvl="1">
              <a:lnSpc>
                <a:spcPct val="90000"/>
              </a:lnSpc>
              <a:buFontTx/>
              <a:buNone/>
              <a:defRPr/>
            </a:pPr>
            <a:endParaRPr lang="fr-FR" sz="900" smtClean="0">
              <a:effectLst>
                <a:outerShdw blurRad="38100" dist="38100" dir="2700000" algn="tl">
                  <a:srgbClr val="C0C0C0"/>
                </a:outerShdw>
              </a:effectLst>
            </a:endParaRPr>
          </a:p>
          <a:p>
            <a:pPr>
              <a:lnSpc>
                <a:spcPct val="90000"/>
              </a:lnSpc>
              <a:defRPr/>
            </a:pPr>
            <a:r>
              <a:rPr lang="fr-FR" sz="2000" smtClean="0">
                <a:effectLst>
                  <a:outerShdw blurRad="38100" dist="38100" dir="2700000" algn="tl">
                    <a:srgbClr val="C0C0C0"/>
                  </a:outerShdw>
                </a:effectLst>
              </a:rPr>
              <a:t>Parfois les deux</a:t>
            </a:r>
          </a:p>
          <a:p>
            <a:pPr>
              <a:lnSpc>
                <a:spcPct val="90000"/>
              </a:lnSpc>
              <a:buFontTx/>
              <a:buNone/>
              <a:defRPr/>
            </a:pPr>
            <a:endParaRPr lang="fr-FR" sz="900" smtClean="0">
              <a:effectLst>
                <a:outerShdw blurRad="38100" dist="38100" dir="2700000" algn="tl">
                  <a:srgbClr val="C0C0C0"/>
                </a:outerShdw>
              </a:effectLst>
            </a:endParaRPr>
          </a:p>
          <a:p>
            <a:pPr>
              <a:lnSpc>
                <a:spcPct val="90000"/>
              </a:lnSpc>
              <a:defRPr/>
            </a:pPr>
            <a:r>
              <a:rPr lang="fr-FR" sz="2000" smtClean="0">
                <a:effectLst>
                  <a:outerShdw blurRad="38100" dist="38100" dir="2700000" algn="tl">
                    <a:srgbClr val="C0C0C0"/>
                  </a:outerShdw>
                </a:effectLst>
              </a:rPr>
              <a:t>Indépendant à accrocher au pied du lit ou intégré dans le matelas</a:t>
            </a:r>
          </a:p>
          <a:p>
            <a:pPr>
              <a:lnSpc>
                <a:spcPct val="90000"/>
              </a:lnSpc>
              <a:defRPr/>
            </a:pPr>
            <a:endParaRPr lang="fr-FR" sz="2000" smtClean="0">
              <a:effectLst>
                <a:outerShdw blurRad="38100" dist="38100" dir="2700000" algn="tl">
                  <a:srgbClr val="C0C0C0"/>
                </a:outerShdw>
              </a:effectLst>
            </a:endParaRPr>
          </a:p>
          <a:p>
            <a:pPr>
              <a:lnSpc>
                <a:spcPct val="90000"/>
              </a:lnSpc>
              <a:defRPr/>
            </a:pPr>
            <a:endParaRPr lang="fr-FR" sz="2000" smtClean="0">
              <a:effectLst>
                <a:outerShdw blurRad="38100" dist="38100" dir="2700000" algn="tl">
                  <a:srgbClr val="C0C0C0"/>
                </a:outerShdw>
              </a:effectLst>
            </a:endParaRPr>
          </a:p>
        </p:txBody>
      </p:sp>
      <p:pic>
        <p:nvPicPr>
          <p:cNvPr id="99332" name="Picture 4" descr="http://www.nesbitevans.com/altproductftp/fr/pac/peadiatric/images/pump.jpg"/>
          <p:cNvPicPr>
            <a:picLocks noChangeAspect="1" noChangeArrowheads="1"/>
          </p:cNvPicPr>
          <p:nvPr/>
        </p:nvPicPr>
        <p:blipFill>
          <a:blip r:embed="rId2" r:link="rId3" cstate="print"/>
          <a:srcRect/>
          <a:stretch>
            <a:fillRect/>
          </a:stretch>
        </p:blipFill>
        <p:spPr bwMode="auto">
          <a:xfrm>
            <a:off x="144463" y="1928813"/>
            <a:ext cx="2324100" cy="1228725"/>
          </a:xfrm>
          <a:prstGeom prst="rect">
            <a:avLst/>
          </a:prstGeom>
          <a:noFill/>
          <a:ln w="9525">
            <a:noFill/>
            <a:miter lim="800000"/>
            <a:headEnd/>
            <a:tailEnd/>
          </a:ln>
        </p:spPr>
      </p:pic>
      <p:pic>
        <p:nvPicPr>
          <p:cNvPr id="99333" name="Picture 1029"/>
          <p:cNvPicPr>
            <a:picLocks noChangeAspect="1" noChangeArrowheads="1"/>
          </p:cNvPicPr>
          <p:nvPr/>
        </p:nvPicPr>
        <p:blipFill>
          <a:blip r:embed="rId4" cstate="print"/>
          <a:srcRect/>
          <a:stretch>
            <a:fillRect/>
          </a:stretch>
        </p:blipFill>
        <p:spPr bwMode="auto">
          <a:xfrm>
            <a:off x="144463" y="3714750"/>
            <a:ext cx="2317750" cy="173831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idx="4294967295"/>
          </p:nvPr>
        </p:nvSpPr>
        <p:spPr>
          <a:xfrm>
            <a:off x="2286000" y="304800"/>
            <a:ext cx="6858000" cy="1219200"/>
          </a:xfrm>
        </p:spPr>
        <p:txBody>
          <a:bodyPr lIns="92075" tIns="46038" rIns="92075" bIns="46038"/>
          <a:lstStyle/>
          <a:p>
            <a:pPr>
              <a:defRPr/>
            </a:pPr>
            <a:r>
              <a:rPr lang="fr-FR" sz="3600" dirty="0" smtClean="0"/>
              <a:t>Le réglage de la pression</a:t>
            </a:r>
          </a:p>
        </p:txBody>
      </p:sp>
      <p:sp>
        <p:nvSpPr>
          <p:cNvPr id="30723" name="Rectangle 3"/>
          <p:cNvSpPr>
            <a:spLocks noGrp="1" noChangeArrowheads="1"/>
          </p:cNvSpPr>
          <p:nvPr>
            <p:ph type="body" idx="4294967295"/>
          </p:nvPr>
        </p:nvSpPr>
        <p:spPr>
          <a:xfrm>
            <a:off x="2051050" y="1828800"/>
            <a:ext cx="6858000" cy="3743325"/>
          </a:xfrm>
        </p:spPr>
        <p:txBody>
          <a:bodyPr lIns="92075" tIns="46038" rIns="92075" bIns="46038"/>
          <a:lstStyle/>
          <a:p>
            <a:pPr>
              <a:lnSpc>
                <a:spcPct val="90000"/>
              </a:lnSpc>
              <a:defRPr/>
            </a:pPr>
            <a:r>
              <a:rPr lang="fr-FR" sz="2000" smtClean="0">
                <a:effectLst>
                  <a:outerShdw blurRad="38100" dist="38100" dir="2700000" algn="tl">
                    <a:srgbClr val="C0C0C0"/>
                  </a:outerShdw>
                </a:effectLst>
              </a:rPr>
              <a:t>Par différents moyens</a:t>
            </a:r>
          </a:p>
          <a:p>
            <a:pPr lvl="1">
              <a:lnSpc>
                <a:spcPct val="90000"/>
              </a:lnSpc>
              <a:defRPr/>
            </a:pPr>
            <a:r>
              <a:rPr lang="fr-FR" sz="1800" smtClean="0">
                <a:effectLst>
                  <a:outerShdw blurRad="38100" dist="38100" dir="2700000" algn="tl">
                    <a:srgbClr val="C0C0C0"/>
                  </a:outerShdw>
                </a:effectLst>
              </a:rPr>
              <a:t>Par le </a:t>
            </a:r>
            <a:r>
              <a:rPr lang="fr-FR" sz="1800" i="1" smtClean="0">
                <a:solidFill>
                  <a:schemeClr val="bg2"/>
                </a:solidFill>
                <a:effectLst>
                  <a:outerShdw blurRad="38100" dist="38100" dir="2700000" algn="tl">
                    <a:srgbClr val="C0C0C0"/>
                  </a:outerShdw>
                </a:effectLst>
              </a:rPr>
              <a:t>compresseur grâce à un rétrocontr</a:t>
            </a:r>
            <a:r>
              <a:rPr lang="fr-FR" altLang="ja-JP" sz="1800" i="1" smtClean="0">
                <a:solidFill>
                  <a:schemeClr val="bg2"/>
                </a:solidFill>
                <a:effectLst>
                  <a:outerShdw blurRad="38100" dist="38100" dir="2700000" algn="tl">
                    <a:srgbClr val="C0C0C0"/>
                  </a:outerShdw>
                </a:effectLst>
              </a:rPr>
              <a:t>ôle</a:t>
            </a:r>
            <a:r>
              <a:rPr lang="fr-FR" altLang="ja-JP" sz="1800" smtClean="0">
                <a:effectLst>
                  <a:outerShdw blurRad="38100" dist="38100" dir="2700000" algn="tl">
                    <a:srgbClr val="C0C0C0"/>
                  </a:outerShdw>
                </a:effectLst>
              </a:rPr>
              <a:t> (le plus simple)</a:t>
            </a:r>
          </a:p>
          <a:p>
            <a:pPr lvl="1">
              <a:lnSpc>
                <a:spcPct val="90000"/>
              </a:lnSpc>
              <a:defRPr/>
            </a:pPr>
            <a:r>
              <a:rPr lang="fr-FR" altLang="ja-JP" sz="1800" smtClean="0">
                <a:effectLst>
                  <a:outerShdw blurRad="38100" dist="38100" dir="2700000" algn="tl">
                    <a:srgbClr val="C0C0C0"/>
                  </a:outerShdw>
                </a:effectLst>
              </a:rPr>
              <a:t>Par des </a:t>
            </a:r>
            <a:r>
              <a:rPr lang="fr-FR" altLang="ja-JP" sz="1800" i="1" smtClean="0">
                <a:solidFill>
                  <a:schemeClr val="bg2"/>
                </a:solidFill>
                <a:effectLst>
                  <a:outerShdw blurRad="38100" dist="38100" dir="2700000" algn="tl">
                    <a:srgbClr val="C0C0C0"/>
                  </a:outerShdw>
                </a:effectLst>
              </a:rPr>
              <a:t>capteurs de pression</a:t>
            </a:r>
            <a:r>
              <a:rPr lang="fr-FR" altLang="ja-JP" sz="1800" smtClean="0">
                <a:effectLst>
                  <a:outerShdw blurRad="38100" dist="38100" dir="2700000" algn="tl">
                    <a:srgbClr val="C0C0C0"/>
                  </a:outerShdw>
                </a:effectLst>
              </a:rPr>
              <a:t> situé dans l’épaisseur du matelas en regard de la région sacrée (plus précis, plus cher) +++</a:t>
            </a:r>
          </a:p>
          <a:p>
            <a:pPr>
              <a:lnSpc>
                <a:spcPct val="90000"/>
              </a:lnSpc>
              <a:defRPr/>
            </a:pPr>
            <a:endParaRPr lang="fr-FR" altLang="ja-JP" sz="2000" smtClean="0">
              <a:effectLst>
                <a:outerShdw blurRad="38100" dist="38100" dir="2700000" algn="tl">
                  <a:srgbClr val="C0C0C0"/>
                </a:outerShdw>
              </a:effectLst>
            </a:endParaRPr>
          </a:p>
          <a:p>
            <a:pPr>
              <a:lnSpc>
                <a:spcPct val="90000"/>
              </a:lnSpc>
              <a:defRPr/>
            </a:pPr>
            <a:r>
              <a:rPr lang="fr-FR" altLang="ja-JP" sz="2000" smtClean="0">
                <a:effectLst>
                  <a:outerShdw blurRad="38100" dist="38100" dir="2700000" algn="tl">
                    <a:srgbClr val="C0C0C0"/>
                  </a:outerShdw>
                </a:effectLst>
              </a:rPr>
              <a:t>De deux façons</a:t>
            </a:r>
          </a:p>
          <a:p>
            <a:pPr lvl="1">
              <a:lnSpc>
                <a:spcPct val="90000"/>
              </a:lnSpc>
              <a:defRPr/>
            </a:pPr>
            <a:r>
              <a:rPr lang="fr-FR" altLang="ja-JP" sz="1800" i="1" u="sng" smtClean="0">
                <a:solidFill>
                  <a:schemeClr val="bg2"/>
                </a:solidFill>
                <a:effectLst>
                  <a:outerShdw blurRad="38100" dist="38100" dir="2700000" algn="tl">
                    <a:srgbClr val="C0C0C0"/>
                  </a:outerShdw>
                </a:effectLst>
              </a:rPr>
              <a:t>Manuelle</a:t>
            </a:r>
            <a:r>
              <a:rPr lang="fr-FR" altLang="ja-JP" sz="1800" smtClean="0">
                <a:solidFill>
                  <a:schemeClr val="bg2"/>
                </a:solidFill>
                <a:effectLst>
                  <a:outerShdw blurRad="38100" dist="38100" dir="2700000" algn="tl">
                    <a:srgbClr val="C0C0C0"/>
                  </a:outerShdw>
                </a:effectLst>
              </a:rPr>
              <a:t> </a:t>
            </a:r>
            <a:r>
              <a:rPr lang="fr-FR" altLang="ja-JP" sz="1800" smtClean="0">
                <a:effectLst>
                  <a:outerShdw blurRad="38100" dist="38100" dir="2700000" algn="tl">
                    <a:srgbClr val="C0C0C0"/>
                  </a:outerShdw>
                </a:effectLst>
              </a:rPr>
              <a:t>: introduction de la taille et du poids du patient, le système définit une valeur de gonflage préétablie par le fabricant</a:t>
            </a:r>
          </a:p>
          <a:p>
            <a:pPr lvl="1">
              <a:lnSpc>
                <a:spcPct val="90000"/>
              </a:lnSpc>
              <a:defRPr/>
            </a:pPr>
            <a:r>
              <a:rPr lang="fr-FR" sz="1800" i="1" u="sng" smtClean="0">
                <a:solidFill>
                  <a:schemeClr val="bg2"/>
                </a:solidFill>
                <a:effectLst>
                  <a:outerShdw blurRad="38100" dist="38100" dir="2700000" algn="tl">
                    <a:srgbClr val="C0C0C0"/>
                  </a:outerShdw>
                </a:effectLst>
              </a:rPr>
              <a:t>Automatique</a:t>
            </a:r>
            <a:r>
              <a:rPr lang="fr-FR" sz="1800" smtClean="0">
                <a:solidFill>
                  <a:schemeClr val="bg2"/>
                </a:solidFill>
                <a:effectLst>
                  <a:outerShdw blurRad="38100" dist="38100" dir="2700000" algn="tl">
                    <a:srgbClr val="C0C0C0"/>
                  </a:outerShdw>
                </a:effectLst>
              </a:rPr>
              <a:t> </a:t>
            </a:r>
            <a:r>
              <a:rPr lang="fr-FR" sz="1800" smtClean="0">
                <a:effectLst>
                  <a:outerShdw blurRad="38100" dist="38100" dir="2700000" algn="tl">
                    <a:srgbClr val="C0C0C0"/>
                  </a:outerShdw>
                </a:effectLst>
              </a:rPr>
              <a:t>: calculée automatiquement par le support en fonction du patient et/ou de sa position +++</a:t>
            </a:r>
          </a:p>
        </p:txBody>
      </p:sp>
      <p:pic>
        <p:nvPicPr>
          <p:cNvPr id="100356" name="Picture 4"/>
          <p:cNvPicPr>
            <a:picLocks noChangeAspect="1" noChangeArrowheads="1"/>
          </p:cNvPicPr>
          <p:nvPr/>
        </p:nvPicPr>
        <p:blipFill>
          <a:blip r:embed="rId2" cstate="print"/>
          <a:srcRect/>
          <a:stretch>
            <a:fillRect/>
          </a:stretch>
        </p:blipFill>
        <p:spPr bwMode="auto">
          <a:xfrm>
            <a:off x="214313" y="1357313"/>
            <a:ext cx="1711325" cy="1449387"/>
          </a:xfrm>
          <a:prstGeom prst="rect">
            <a:avLst/>
          </a:prstGeom>
          <a:noFill/>
          <a:ln w="9525">
            <a:noFill/>
            <a:miter lim="800000"/>
            <a:headEnd/>
            <a:tailEnd/>
          </a:ln>
        </p:spPr>
      </p:pic>
      <p:sp>
        <p:nvSpPr>
          <p:cNvPr id="100357" name="Text Box 5"/>
          <p:cNvSpPr txBox="1">
            <a:spLocks noChangeArrowheads="1"/>
          </p:cNvSpPr>
          <p:nvPr/>
        </p:nvSpPr>
        <p:spPr bwMode="auto">
          <a:xfrm>
            <a:off x="214313" y="3000375"/>
            <a:ext cx="1828800" cy="517525"/>
          </a:xfrm>
          <a:prstGeom prst="rect">
            <a:avLst/>
          </a:prstGeom>
          <a:noFill/>
          <a:ln w="9525">
            <a:noFill/>
            <a:miter lim="800000"/>
            <a:headEnd/>
            <a:tailEnd/>
          </a:ln>
        </p:spPr>
        <p:txBody>
          <a:bodyPr>
            <a:spAutoFit/>
          </a:bodyPr>
          <a:lstStyle/>
          <a:p>
            <a:pPr>
              <a:spcBef>
                <a:spcPct val="50000"/>
              </a:spcBef>
            </a:pPr>
            <a:r>
              <a:rPr lang="fr-FR" sz="1400"/>
              <a:t>Nappe de capteur de pression</a:t>
            </a:r>
            <a:endParaRPr lang="fr-FR"/>
          </a:p>
        </p:txBody>
      </p:sp>
      <p:pic>
        <p:nvPicPr>
          <p:cNvPr id="100358" name="Picture 1026"/>
          <p:cNvPicPr>
            <a:picLocks noChangeAspect="1" noChangeArrowheads="1"/>
          </p:cNvPicPr>
          <p:nvPr/>
        </p:nvPicPr>
        <p:blipFill>
          <a:blip r:embed="rId3" cstate="print"/>
          <a:srcRect/>
          <a:stretch>
            <a:fillRect/>
          </a:stretch>
        </p:blipFill>
        <p:spPr bwMode="auto">
          <a:xfrm>
            <a:off x="214313" y="3786188"/>
            <a:ext cx="1714500" cy="12858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219200" y="419100"/>
            <a:ext cx="7772400" cy="488950"/>
          </a:xfrm>
        </p:spPr>
        <p:txBody>
          <a:bodyPr/>
          <a:lstStyle/>
          <a:p>
            <a:pPr>
              <a:defRPr/>
            </a:pPr>
            <a:endParaRPr lang="fr-FR" dirty="0" smtClean="0"/>
          </a:p>
        </p:txBody>
      </p:sp>
      <p:sp>
        <p:nvSpPr>
          <p:cNvPr id="3" name="Espace réservé du contenu 2"/>
          <p:cNvSpPr>
            <a:spLocks noGrp="1"/>
          </p:cNvSpPr>
          <p:nvPr>
            <p:ph idx="1"/>
          </p:nvPr>
        </p:nvSpPr>
        <p:spPr>
          <a:xfrm>
            <a:off x="1219200" y="1052513"/>
            <a:ext cx="7772400" cy="5400675"/>
          </a:xfrm>
        </p:spPr>
        <p:txBody>
          <a:bodyPr/>
          <a:lstStyle/>
          <a:p>
            <a:pPr>
              <a:defRPr/>
            </a:pPr>
            <a:r>
              <a:rPr lang="fr-FR" dirty="0" smtClean="0"/>
              <a:t>Matelas statique</a:t>
            </a:r>
          </a:p>
          <a:p>
            <a:pPr lvl="1">
              <a:defRPr/>
            </a:pPr>
            <a:r>
              <a:rPr lang="fr-FR" dirty="0" smtClean="0">
                <a:solidFill>
                  <a:srgbClr val="FF0000"/>
                </a:solidFill>
              </a:rPr>
              <a:t>pas</a:t>
            </a:r>
            <a:r>
              <a:rPr lang="fr-FR" dirty="0" smtClean="0"/>
              <a:t> d’escarre </a:t>
            </a:r>
            <a:r>
              <a:rPr lang="fr-FR" dirty="0" smtClean="0">
                <a:solidFill>
                  <a:srgbClr val="FF0000"/>
                </a:solidFill>
              </a:rPr>
              <a:t>et </a:t>
            </a:r>
            <a:r>
              <a:rPr lang="fr-FR" dirty="0" smtClean="0"/>
              <a:t>risque </a:t>
            </a:r>
            <a:r>
              <a:rPr lang="fr-FR" dirty="0" err="1" smtClean="0"/>
              <a:t>moyen</a:t>
            </a:r>
            <a:r>
              <a:rPr lang="fr-FR" dirty="0" err="1" smtClean="0">
                <a:solidFill>
                  <a:srgbClr val="FF0000"/>
                </a:solidFill>
              </a:rPr>
              <a:t>et</a:t>
            </a:r>
            <a:r>
              <a:rPr lang="fr-FR" dirty="0" smtClean="0">
                <a:solidFill>
                  <a:srgbClr val="FF0000"/>
                </a:solidFill>
              </a:rPr>
              <a:t> </a:t>
            </a:r>
            <a:r>
              <a:rPr lang="fr-FR" dirty="0" smtClean="0"/>
              <a:t>	&lt;15h par jour au lit</a:t>
            </a:r>
          </a:p>
          <a:p>
            <a:pPr>
              <a:defRPr/>
            </a:pPr>
            <a:r>
              <a:rPr lang="fr-FR" dirty="0" smtClean="0"/>
              <a:t>Sur-matelas dynamique</a:t>
            </a:r>
          </a:p>
          <a:p>
            <a:pPr lvl="1">
              <a:defRPr/>
            </a:pPr>
            <a:r>
              <a:rPr lang="fr-FR" dirty="0" smtClean="0"/>
              <a:t>Antécédents d’escarre </a:t>
            </a:r>
            <a:r>
              <a:rPr lang="fr-FR" dirty="0" smtClean="0">
                <a:solidFill>
                  <a:srgbClr val="FF0000"/>
                </a:solidFill>
              </a:rPr>
              <a:t>ou </a:t>
            </a:r>
            <a:r>
              <a:rPr lang="fr-FR" dirty="0" smtClean="0"/>
              <a:t>risque élevé </a:t>
            </a:r>
            <a:r>
              <a:rPr lang="fr-FR" dirty="0" smtClean="0">
                <a:solidFill>
                  <a:srgbClr val="FF0000"/>
                </a:solidFill>
              </a:rPr>
              <a:t>et </a:t>
            </a:r>
            <a:r>
              <a:rPr lang="fr-FR" dirty="0" smtClean="0"/>
              <a:t>	</a:t>
            </a:r>
            <a:r>
              <a:rPr lang="fr-FR" dirty="0" smtClean="0">
                <a:solidFill>
                  <a:srgbClr val="FF0000"/>
                </a:solidFill>
              </a:rPr>
              <a:t>&gt;</a:t>
            </a:r>
            <a:r>
              <a:rPr lang="fr-FR" dirty="0" smtClean="0"/>
              <a:t>15h par jour au lit</a:t>
            </a:r>
          </a:p>
          <a:p>
            <a:pPr lvl="1">
              <a:defRPr/>
            </a:pPr>
            <a:r>
              <a:rPr lang="fr-FR" dirty="0" smtClean="0"/>
              <a:t>Ne peut pas bouger seul</a:t>
            </a:r>
          </a:p>
          <a:p>
            <a:pPr>
              <a:defRPr/>
            </a:pPr>
            <a:r>
              <a:rPr lang="fr-FR" dirty="0" smtClean="0"/>
              <a:t>Matelas dynamique</a:t>
            </a:r>
          </a:p>
          <a:p>
            <a:pPr lvl="1">
              <a:defRPr/>
            </a:pPr>
            <a:r>
              <a:rPr lang="fr-FR" dirty="0" smtClean="0"/>
              <a:t>Escarre profonde </a:t>
            </a:r>
            <a:r>
              <a:rPr lang="fr-FR" dirty="0" smtClean="0">
                <a:solidFill>
                  <a:srgbClr val="FF0000"/>
                </a:solidFill>
              </a:rPr>
              <a:t>&gt;</a:t>
            </a:r>
            <a:r>
              <a:rPr lang="fr-FR" dirty="0" smtClean="0"/>
              <a:t>20h par jour au lit</a:t>
            </a:r>
          </a:p>
          <a:p>
            <a:pPr lvl="1">
              <a:defRPr/>
            </a:pPr>
            <a:r>
              <a:rPr lang="fr-FR" dirty="0" smtClean="0"/>
              <a:t>Ne peut pas bouger seul</a:t>
            </a:r>
          </a:p>
          <a:p>
            <a:pPr lvl="1">
              <a:defRPr/>
            </a:pPr>
            <a:endParaRPr lang="fr-FR" dirty="0" smtClean="0"/>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p:cNvSpPr>
            <a:spLocks noGrp="1" noChangeArrowheads="1"/>
          </p:cNvSpPr>
          <p:nvPr>
            <p:ph type="title" idx="4294967295"/>
          </p:nvPr>
        </p:nvSpPr>
        <p:spPr>
          <a:xfrm>
            <a:off x="838200" y="685800"/>
            <a:ext cx="7772400" cy="1143000"/>
          </a:xfrm>
        </p:spPr>
        <p:txBody>
          <a:bodyPr lIns="92075" tIns="46038" rIns="92075" bIns="46038"/>
          <a:lstStyle/>
          <a:p>
            <a:pPr>
              <a:defRPr/>
            </a:pPr>
            <a:r>
              <a:rPr lang="fr-FR" smtClean="0"/>
              <a:t>Les différents coussins d ’aide à la prévention des escarres</a:t>
            </a:r>
          </a:p>
        </p:txBody>
      </p:sp>
      <p:pic>
        <p:nvPicPr>
          <p:cNvPr id="102403" name="Picture 12" descr="C:\CSRE\DUP\30g.jpg"/>
          <p:cNvPicPr>
            <a:picLocks noChangeAspect="1" noChangeArrowheads="1"/>
          </p:cNvPicPr>
          <p:nvPr/>
        </p:nvPicPr>
        <p:blipFill>
          <a:blip r:embed="rId2" cstate="print"/>
          <a:srcRect/>
          <a:stretch>
            <a:fillRect/>
          </a:stretch>
        </p:blipFill>
        <p:spPr bwMode="auto">
          <a:xfrm>
            <a:off x="228600" y="2895600"/>
            <a:ext cx="8610600" cy="2946400"/>
          </a:xfrm>
          <a:prstGeom prst="rect">
            <a:avLst/>
          </a:prstGeom>
          <a:noFill/>
          <a:ln w="9525">
            <a:noFill/>
            <a:miter lim="800000"/>
            <a:headEnd/>
            <a:tailEnd/>
          </a:ln>
        </p:spPr>
      </p:pic>
      <p:sp>
        <p:nvSpPr>
          <p:cNvPr id="6" name="Rectangle 5"/>
          <p:cNvSpPr/>
          <p:nvPr/>
        </p:nvSpPr>
        <p:spPr>
          <a:xfrm>
            <a:off x="1071563" y="5929313"/>
            <a:ext cx="7645400" cy="504825"/>
          </a:xfrm>
          <a:prstGeom prst="rect">
            <a:avLst/>
          </a:prstGeom>
        </p:spPr>
        <p:txBody>
          <a:bodyPr>
            <a:spAutoFit/>
          </a:bodyPr>
          <a:lstStyle/>
          <a:p>
            <a:pPr eaLnBrk="1" hangingPunct="1">
              <a:lnSpc>
                <a:spcPct val="150000"/>
              </a:lnSpc>
              <a:defRPr/>
            </a:pPr>
            <a:r>
              <a:rPr lang="fr-FR" sz="1800" dirty="0">
                <a:effectLst>
                  <a:outerShdw blurRad="38100" dist="38100" dir="2700000" algn="tl">
                    <a:srgbClr val="000000">
                      <a:alpha val="43137"/>
                    </a:srgbClr>
                  </a:outerShdw>
                </a:effectLst>
                <a:latin typeface="Times New Roman" pitchFamily="18" charset="0"/>
                <a:cs typeface="Arial" pitchFamily="34" charset="0"/>
                <a:sym typeface="Webdings" pitchFamily="18" charset="2"/>
              </a:rPr>
              <a:t>Préconisations de la Commission d’Evaluation des Produits et Prestations</a:t>
            </a:r>
            <a:endParaRPr lang="fr-FR" sz="1800" dirty="0">
              <a:effectLst>
                <a:outerShdw blurRad="38100" dist="38100" dir="2700000" algn="tl">
                  <a:srgbClr val="000000">
                    <a:alpha val="43137"/>
                  </a:srgbClr>
                </a:outerShdw>
              </a:effectLst>
              <a:latin typeface="Times New Roman" pitchFamily="18" charset="0"/>
            </a:endParaRPr>
          </a:p>
        </p:txBody>
      </p:sp>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Titre 1"/>
          <p:cNvSpPr>
            <a:spLocks noGrp="1"/>
          </p:cNvSpPr>
          <p:nvPr>
            <p:ph type="title" idx="4294967295"/>
          </p:nvPr>
        </p:nvSpPr>
        <p:spPr/>
        <p:txBody>
          <a:bodyPr lIns="92075" tIns="46038" rIns="92075" bIns="46038"/>
          <a:lstStyle/>
          <a:p>
            <a:pPr>
              <a:defRPr/>
            </a:pPr>
            <a:r>
              <a:rPr lang="fr-FR" smtClean="0">
                <a:solidFill>
                  <a:schemeClr val="accent2"/>
                </a:solidFill>
              </a:rPr>
              <a:t>Classe I B</a:t>
            </a:r>
            <a:br>
              <a:rPr lang="fr-FR" smtClean="0">
                <a:solidFill>
                  <a:schemeClr val="accent2"/>
                </a:solidFill>
              </a:rPr>
            </a:br>
            <a:r>
              <a:rPr lang="fr-FR" sz="3600" smtClean="0">
                <a:solidFill>
                  <a:schemeClr val="accent2"/>
                </a:solidFill>
              </a:rPr>
              <a:t>Coussin gel et mousse</a:t>
            </a:r>
            <a:endParaRPr lang="fr-FR" smtClean="0"/>
          </a:p>
        </p:txBody>
      </p:sp>
      <p:sp>
        <p:nvSpPr>
          <p:cNvPr id="3" name="Espace réservé du contenu 2"/>
          <p:cNvSpPr>
            <a:spLocks noGrp="1"/>
          </p:cNvSpPr>
          <p:nvPr>
            <p:ph idx="4294967295"/>
          </p:nvPr>
        </p:nvSpPr>
        <p:spPr>
          <a:xfrm>
            <a:off x="609600" y="2286000"/>
            <a:ext cx="7848600" cy="3810000"/>
          </a:xfrm>
        </p:spPr>
        <p:txBody>
          <a:bodyPr lIns="92075" tIns="46038" rIns="92075" bIns="46038"/>
          <a:lstStyle/>
          <a:p>
            <a:pPr>
              <a:defRPr/>
            </a:pPr>
            <a:r>
              <a:rPr lang="fr-FR" sz="2800" smtClean="0">
                <a:effectLst>
                  <a:outerShdw blurRad="38100" dist="38100" dir="2700000" algn="tl">
                    <a:srgbClr val="C0C0C0"/>
                  </a:outerShdw>
                </a:effectLst>
              </a:rPr>
              <a:t>Couche de mousse recouverte d'au moins 1cm de gel (viscoélastique ou viscofluide) sur une partie ou l'intégralité de la surface.</a:t>
            </a:r>
          </a:p>
          <a:p>
            <a:pPr>
              <a:defRPr/>
            </a:pPr>
            <a:r>
              <a:rPr lang="fr-FR" sz="2800" smtClean="0">
                <a:effectLst>
                  <a:outerShdw blurRad="38100" dist="38100" dir="2700000" algn="tl">
                    <a:srgbClr val="C0C0C0"/>
                  </a:outerShdw>
                </a:effectLst>
              </a:rPr>
              <a:t>Risques identiques aux gels.</a:t>
            </a:r>
          </a:p>
        </p:txBody>
      </p:sp>
      <p:pic>
        <p:nvPicPr>
          <p:cNvPr id="103428" name="Picture 4"/>
          <p:cNvPicPr>
            <a:picLocks noChangeAspect="1" noChangeArrowheads="1"/>
          </p:cNvPicPr>
          <p:nvPr/>
        </p:nvPicPr>
        <p:blipFill>
          <a:blip r:embed="rId2" cstate="print"/>
          <a:srcRect/>
          <a:stretch>
            <a:fillRect/>
          </a:stretch>
        </p:blipFill>
        <p:spPr bwMode="auto">
          <a:xfrm>
            <a:off x="6934200" y="5105400"/>
            <a:ext cx="1714500" cy="1200150"/>
          </a:xfrm>
          <a:prstGeom prst="rect">
            <a:avLst/>
          </a:prstGeom>
          <a:noFill/>
          <a:ln w="9525">
            <a:noFill/>
            <a:miter lim="800000"/>
            <a:headEnd/>
            <a:tailEnd/>
          </a:ln>
        </p:spPr>
      </p:pic>
      <p:pic>
        <p:nvPicPr>
          <p:cNvPr id="103429" name="Picture 6" descr="http://www.hant.li.univ-tours.fr/webhant/HM2PH/BdD/la_Vitrine_Medicale/ESC354.gif"/>
          <p:cNvPicPr>
            <a:picLocks noChangeAspect="1" noChangeArrowheads="1"/>
          </p:cNvPicPr>
          <p:nvPr/>
        </p:nvPicPr>
        <p:blipFill>
          <a:blip r:embed="rId3" cstate="print"/>
          <a:srcRect/>
          <a:stretch>
            <a:fillRect/>
          </a:stretch>
        </p:blipFill>
        <p:spPr bwMode="auto">
          <a:xfrm>
            <a:off x="2743200" y="5562600"/>
            <a:ext cx="1828800" cy="746125"/>
          </a:xfrm>
          <a:prstGeom prst="rect">
            <a:avLst/>
          </a:prstGeom>
          <a:noFill/>
          <a:ln w="9525">
            <a:noFill/>
            <a:miter lim="800000"/>
            <a:headEnd/>
            <a:tailEnd/>
          </a:ln>
        </p:spPr>
      </p:pic>
      <p:pic>
        <p:nvPicPr>
          <p:cNvPr id="103430" name="Picture 7"/>
          <p:cNvPicPr>
            <a:picLocks noChangeAspect="1" noChangeArrowheads="1"/>
          </p:cNvPicPr>
          <p:nvPr/>
        </p:nvPicPr>
        <p:blipFill>
          <a:blip r:embed="rId4" cstate="print"/>
          <a:srcRect/>
          <a:stretch>
            <a:fillRect/>
          </a:stretch>
        </p:blipFill>
        <p:spPr bwMode="auto">
          <a:xfrm>
            <a:off x="4876800" y="5181600"/>
            <a:ext cx="1809750" cy="1362075"/>
          </a:xfrm>
          <a:prstGeom prst="rect">
            <a:avLst/>
          </a:prstGeom>
          <a:noFill/>
          <a:ln w="9525">
            <a:noFill/>
            <a:miter lim="800000"/>
            <a:headEnd/>
            <a:tailEnd/>
          </a:ln>
        </p:spPr>
      </p:pic>
      <p:pic>
        <p:nvPicPr>
          <p:cNvPr id="103431" name="Picture 9" descr="http://www.termoletto.it/assets/prod/img/gfl001.jpg"/>
          <p:cNvPicPr>
            <a:picLocks noChangeAspect="1" noChangeArrowheads="1"/>
          </p:cNvPicPr>
          <p:nvPr/>
        </p:nvPicPr>
        <p:blipFill>
          <a:blip r:embed="rId5" cstate="print"/>
          <a:srcRect/>
          <a:stretch>
            <a:fillRect/>
          </a:stretch>
        </p:blipFill>
        <p:spPr bwMode="auto">
          <a:xfrm>
            <a:off x="457200" y="4876800"/>
            <a:ext cx="1714500" cy="140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idx="4294967295"/>
          </p:nvPr>
        </p:nvSpPr>
        <p:spPr>
          <a:xfrm>
            <a:off x="762000" y="533400"/>
            <a:ext cx="7772400" cy="1143000"/>
          </a:xfrm>
        </p:spPr>
        <p:txBody>
          <a:bodyPr lIns="92075" tIns="46038" rIns="92075" bIns="46038"/>
          <a:lstStyle/>
          <a:p>
            <a:pPr>
              <a:defRPr/>
            </a:pPr>
            <a:r>
              <a:rPr lang="fr-FR" smtClean="0">
                <a:solidFill>
                  <a:schemeClr val="accent2"/>
                </a:solidFill>
              </a:rPr>
              <a:t>Classe II</a:t>
            </a:r>
            <a:br>
              <a:rPr lang="fr-FR" smtClean="0">
                <a:solidFill>
                  <a:schemeClr val="accent2"/>
                </a:solidFill>
              </a:rPr>
            </a:br>
            <a:r>
              <a:rPr lang="fr-FR" sz="3200" smtClean="0">
                <a:solidFill>
                  <a:schemeClr val="accent2"/>
                </a:solidFill>
                <a:effectLst>
                  <a:outerShdw blurRad="38100" dist="38100" dir="2700000" algn="tl">
                    <a:srgbClr val="C0C0C0"/>
                  </a:outerShdw>
                </a:effectLst>
              </a:rPr>
              <a:t> Coussins en mousse viscoélastique</a:t>
            </a:r>
            <a:br>
              <a:rPr lang="fr-FR" sz="3200" smtClean="0">
                <a:solidFill>
                  <a:schemeClr val="accent2"/>
                </a:solidFill>
                <a:effectLst>
                  <a:outerShdw blurRad="38100" dist="38100" dir="2700000" algn="tl">
                    <a:srgbClr val="C0C0C0"/>
                  </a:outerShdw>
                </a:effectLst>
              </a:rPr>
            </a:br>
            <a:r>
              <a:rPr lang="fr-FR" sz="3200" smtClean="0">
                <a:solidFill>
                  <a:schemeClr val="accent2"/>
                </a:solidFill>
                <a:effectLst>
                  <a:outerShdw blurRad="38100" dist="38100" dir="2700000" algn="tl">
                    <a:srgbClr val="C0C0C0"/>
                  </a:outerShdw>
                </a:effectLst>
              </a:rPr>
              <a:t>ou</a:t>
            </a:r>
            <a:r>
              <a:rPr lang="fr-FR" sz="2800" smtClean="0">
                <a:solidFill>
                  <a:schemeClr val="accent2"/>
                </a:solidFill>
                <a:effectLst>
                  <a:outerShdw blurRad="38100" dist="38100" dir="2700000" algn="tl">
                    <a:srgbClr val="C0C0C0"/>
                  </a:outerShdw>
                </a:effectLst>
              </a:rPr>
              <a:t> </a:t>
            </a:r>
            <a:r>
              <a:rPr lang="fr-FR" sz="3200" smtClean="0">
                <a:solidFill>
                  <a:schemeClr val="accent2"/>
                </a:solidFill>
                <a:effectLst>
                  <a:outerShdw blurRad="38100" dist="38100" dir="2700000" algn="tl">
                    <a:srgbClr val="C0C0C0"/>
                  </a:outerShdw>
                </a:effectLst>
              </a:rPr>
              <a:t>à «mémoire de forme»</a:t>
            </a:r>
            <a:r>
              <a:rPr lang="fr-FR" sz="3200" smtClean="0">
                <a:effectLst>
                  <a:outerShdw blurRad="38100" dist="38100" dir="2700000" algn="tl">
                    <a:srgbClr val="C0C0C0"/>
                  </a:outerShdw>
                </a:effectLst>
              </a:rPr>
              <a:t> </a:t>
            </a:r>
            <a:endParaRPr lang="fr-FR" smtClean="0">
              <a:effectLst>
                <a:outerShdw blurRad="38100" dist="38100" dir="2700000" algn="tl">
                  <a:srgbClr val="C0C0C0"/>
                </a:outerShdw>
              </a:effectLst>
            </a:endParaRPr>
          </a:p>
        </p:txBody>
      </p:sp>
      <p:sp>
        <p:nvSpPr>
          <p:cNvPr id="3" name="Espace réservé du contenu 2"/>
          <p:cNvSpPr>
            <a:spLocks noGrp="1"/>
          </p:cNvSpPr>
          <p:nvPr>
            <p:ph idx="4294967295"/>
          </p:nvPr>
        </p:nvSpPr>
        <p:spPr>
          <a:xfrm>
            <a:off x="3048000" y="2895600"/>
            <a:ext cx="5672138" cy="2928938"/>
          </a:xfrm>
        </p:spPr>
        <p:txBody>
          <a:bodyPr lIns="92075" tIns="46038" rIns="92075" bIns="46038"/>
          <a:lstStyle/>
          <a:p>
            <a:pPr>
              <a:defRPr/>
            </a:pPr>
            <a:r>
              <a:rPr lang="fr-FR" sz="2800" smtClean="0">
                <a:effectLst>
                  <a:outerShdw blurRad="38100" dist="38100" dir="2700000" algn="tl">
                    <a:srgbClr val="C0C0C0"/>
                  </a:outerShdw>
                </a:effectLst>
              </a:rPr>
              <a:t>Mousse thermo réactive, qui se déforme par l'action du poids et de la température corporelle du patient. Le temps de retour de la mousse à sa position initiale est plus long que la mousse HR</a:t>
            </a:r>
          </a:p>
        </p:txBody>
      </p:sp>
      <p:pic>
        <p:nvPicPr>
          <p:cNvPr id="4101" name="Picture 13"/>
          <p:cNvPicPr>
            <a:picLocks noChangeArrowheads="1"/>
          </p:cNvPicPr>
          <p:nvPr/>
        </p:nvPicPr>
        <p:blipFill>
          <a:blip r:embed="rId3" cstate="print"/>
          <a:srcRect/>
          <a:stretch>
            <a:fillRect/>
          </a:stretch>
        </p:blipFill>
        <p:spPr bwMode="auto">
          <a:xfrm>
            <a:off x="785813" y="2071688"/>
            <a:ext cx="1543050" cy="1039812"/>
          </a:xfrm>
          <a:prstGeom prst="rect">
            <a:avLst/>
          </a:prstGeom>
          <a:noFill/>
          <a:ln w="12700">
            <a:solidFill>
              <a:srgbClr val="009688"/>
            </a:solidFill>
            <a:miter lim="800000"/>
            <a:headEnd/>
            <a:tailEnd/>
          </a:ln>
        </p:spPr>
      </p:pic>
      <p:pic>
        <p:nvPicPr>
          <p:cNvPr id="4102" name="Picture 4"/>
          <p:cNvPicPr>
            <a:picLocks noChangeAspect="1" noChangeArrowheads="1"/>
          </p:cNvPicPr>
          <p:nvPr/>
        </p:nvPicPr>
        <p:blipFill>
          <a:blip r:embed="rId4" cstate="print"/>
          <a:srcRect/>
          <a:stretch>
            <a:fillRect/>
          </a:stretch>
        </p:blipFill>
        <p:spPr bwMode="auto">
          <a:xfrm>
            <a:off x="533400" y="3429000"/>
            <a:ext cx="1995488" cy="1084263"/>
          </a:xfrm>
          <a:prstGeom prst="rect">
            <a:avLst/>
          </a:prstGeom>
          <a:noFill/>
          <a:ln w="9525">
            <a:noFill/>
            <a:miter lim="800000"/>
            <a:headEnd/>
            <a:tailEnd/>
          </a:ln>
        </p:spPr>
      </p:pic>
      <p:graphicFrame>
        <p:nvGraphicFramePr>
          <p:cNvPr id="4098" name="Object 7"/>
          <p:cNvGraphicFramePr>
            <a:graphicFrameLocks noChangeAspect="1"/>
          </p:cNvGraphicFramePr>
          <p:nvPr/>
        </p:nvGraphicFramePr>
        <p:xfrm>
          <a:off x="914400" y="4800600"/>
          <a:ext cx="1619250" cy="1247775"/>
        </p:xfrm>
        <a:graphic>
          <a:graphicData uri="http://schemas.openxmlformats.org/presentationml/2006/ole">
            <p:oleObj spid="_x0000_s4098" name="Image bitmap" r:id="rId5" imgW="1619476" imgH="1247619" progId="Paint.Picture">
              <p:embed/>
            </p:oleObj>
          </a:graphicData>
        </a:graphic>
      </p:graphicFrame>
      <p:sp>
        <p:nvSpPr>
          <p:cNvPr id="8" name="ZoneTexte 7"/>
          <p:cNvSpPr txBox="1"/>
          <p:nvPr/>
        </p:nvSpPr>
        <p:spPr>
          <a:xfrm>
            <a:off x="2786063" y="5143500"/>
            <a:ext cx="6286500" cy="1465263"/>
          </a:xfrm>
          <a:prstGeom prst="rect">
            <a:avLst/>
          </a:prstGeom>
          <a:noFill/>
        </p:spPr>
        <p:txBody>
          <a:bodyPr wrap="none">
            <a:spAutoFit/>
          </a:bodyPr>
          <a:lstStyle/>
          <a:p>
            <a:pPr eaLnBrk="1" hangingPunct="1">
              <a:defRPr/>
            </a:pPr>
            <a:r>
              <a:rPr lang="fr-FR" sz="1800" i="1" dirty="0">
                <a:solidFill>
                  <a:schemeClr val="accent2">
                    <a:lumMod val="40000"/>
                    <a:lumOff val="60000"/>
                  </a:schemeClr>
                </a:solidFill>
                <a:latin typeface="Times New Roman" pitchFamily="18" charset="0"/>
              </a:rPr>
              <a:t>Limite la mobilisation volontaire chez personne à mobilité déjà </a:t>
            </a:r>
          </a:p>
          <a:p>
            <a:pPr eaLnBrk="1" hangingPunct="1">
              <a:defRPr/>
            </a:pPr>
            <a:r>
              <a:rPr lang="fr-FR" sz="1800" i="1" dirty="0">
                <a:solidFill>
                  <a:schemeClr val="accent2">
                    <a:lumMod val="40000"/>
                    <a:lumOff val="60000"/>
                  </a:schemeClr>
                </a:solidFill>
                <a:latin typeface="Times New Roman" pitchFamily="18" charset="0"/>
              </a:rPr>
              <a:t>réduite.</a:t>
            </a:r>
            <a:br>
              <a:rPr lang="fr-FR" sz="1800" i="1" dirty="0">
                <a:solidFill>
                  <a:schemeClr val="accent2">
                    <a:lumMod val="40000"/>
                    <a:lumOff val="60000"/>
                  </a:schemeClr>
                </a:solidFill>
                <a:latin typeface="Times New Roman" pitchFamily="18" charset="0"/>
              </a:rPr>
            </a:br>
            <a:r>
              <a:rPr lang="fr-FR" sz="1800" i="1" dirty="0">
                <a:solidFill>
                  <a:schemeClr val="accent2">
                    <a:lumMod val="40000"/>
                    <a:lumOff val="60000"/>
                  </a:schemeClr>
                </a:solidFill>
                <a:latin typeface="Times New Roman" pitchFamily="18" charset="0"/>
              </a:rPr>
              <a:t>Le phénomène de macération est important. </a:t>
            </a:r>
          </a:p>
          <a:p>
            <a:pPr eaLnBrk="1" hangingPunct="1">
              <a:defRPr/>
            </a:pPr>
            <a:r>
              <a:rPr lang="fr-FR" sz="1800" i="1" dirty="0">
                <a:solidFill>
                  <a:schemeClr val="accent2">
                    <a:lumMod val="40000"/>
                    <a:lumOff val="60000"/>
                  </a:schemeClr>
                </a:solidFill>
                <a:latin typeface="Times New Roman" pitchFamily="18" charset="0"/>
              </a:rPr>
              <a:t>Ne convient pas aux personnes incontinentes et/ou qui transpirent </a:t>
            </a:r>
          </a:p>
          <a:p>
            <a:pPr eaLnBrk="1" hangingPunct="1">
              <a:defRPr/>
            </a:pPr>
            <a:r>
              <a:rPr lang="fr-FR" sz="1800" i="1" dirty="0">
                <a:solidFill>
                  <a:schemeClr val="accent2">
                    <a:lumMod val="40000"/>
                    <a:lumOff val="60000"/>
                  </a:schemeClr>
                </a:solidFill>
                <a:latin typeface="Times New Roman" pitchFamily="18" charset="0"/>
              </a:rPr>
              <a:t>beaucoup.</a:t>
            </a: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Spirale">
  <a:themeElements>
    <a:clrScheme name="Spiral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fontScheme name="Spirale">
      <a:majorFont>
        <a:latin typeface="Impact"/>
        <a:ea typeface=""/>
        <a:cs typeface=""/>
      </a:majorFont>
      <a:minorFont>
        <a:latin typeface="Impac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Impact"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Impact" pitchFamily="34" charset="0"/>
          </a:defRPr>
        </a:defPPr>
      </a:lstStyle>
    </a:lnDef>
  </a:objectDefaults>
  <a:extraClrSchemeLst>
    <a:extraClrScheme>
      <a:clrScheme name="Spirale 1">
        <a:dk1>
          <a:srgbClr val="001932"/>
        </a:dk1>
        <a:lt1>
          <a:srgbClr val="FFFFFF"/>
        </a:lt1>
        <a:dk2>
          <a:srgbClr val="2181B7"/>
        </a:dk2>
        <a:lt2>
          <a:srgbClr val="CCFFFF"/>
        </a:lt2>
        <a:accent1>
          <a:srgbClr val="99FFCC"/>
        </a:accent1>
        <a:accent2>
          <a:srgbClr val="01B0FF"/>
        </a:accent2>
        <a:accent3>
          <a:srgbClr val="ABC1D8"/>
        </a:accent3>
        <a:accent4>
          <a:srgbClr val="DADADA"/>
        </a:accent4>
        <a:accent5>
          <a:srgbClr val="CAFFE2"/>
        </a:accent5>
        <a:accent6>
          <a:srgbClr val="019FE7"/>
        </a:accent6>
        <a:hlink>
          <a:srgbClr val="6666FF"/>
        </a:hlink>
        <a:folHlink>
          <a:srgbClr val="1C6D9A"/>
        </a:folHlink>
      </a:clrScheme>
      <a:clrMap bg1="dk2" tx1="lt1" bg2="dk1" tx2="lt2" accent1="accent1" accent2="accent2" accent3="accent3" accent4="accent4" accent5="accent5" accent6="accent6" hlink="hlink" folHlink="folHlink"/>
    </a:extraClrScheme>
    <a:extraClrScheme>
      <a:clrScheme name="Spirale 2">
        <a:dk1>
          <a:srgbClr val="000000"/>
        </a:dk1>
        <a:lt1>
          <a:srgbClr val="FFFFFF"/>
        </a:lt1>
        <a:dk2>
          <a:srgbClr val="000066"/>
        </a:dk2>
        <a:lt2>
          <a:srgbClr val="969696"/>
        </a:lt2>
        <a:accent1>
          <a:srgbClr val="666699"/>
        </a:accent1>
        <a:accent2>
          <a:srgbClr val="CCCCFF"/>
        </a:accent2>
        <a:accent3>
          <a:srgbClr val="FFFFFF"/>
        </a:accent3>
        <a:accent4>
          <a:srgbClr val="000000"/>
        </a:accent4>
        <a:accent5>
          <a:srgbClr val="B8B8CA"/>
        </a:accent5>
        <a:accent6>
          <a:srgbClr val="B9B9E7"/>
        </a:accent6>
        <a:hlink>
          <a:srgbClr val="CC00CC"/>
        </a:hlink>
        <a:folHlink>
          <a:srgbClr val="EAEAEA"/>
        </a:folHlink>
      </a:clrScheme>
      <a:clrMap bg1="lt1" tx1="dk1" bg2="lt2" tx2="dk2" accent1="accent1" accent2="accent2" accent3="accent3" accent4="accent4" accent5="accent5" accent6="accent6" hlink="hlink" folHlink="folHlink"/>
    </a:extraClrScheme>
    <a:extraClrScheme>
      <a:clrScheme name="Spirale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pirale 4">
        <a:dk1>
          <a:srgbClr val="000000"/>
        </a:dk1>
        <a:lt1>
          <a:srgbClr val="FFFFCC"/>
        </a:lt1>
        <a:dk2>
          <a:srgbClr val="FF6600"/>
        </a:dk2>
        <a:lt2>
          <a:srgbClr val="333300"/>
        </a:lt2>
        <a:accent1>
          <a:srgbClr val="800000"/>
        </a:accent1>
        <a:accent2>
          <a:srgbClr val="CC6600"/>
        </a:accent2>
        <a:accent3>
          <a:srgbClr val="FFFFE2"/>
        </a:accent3>
        <a:accent4>
          <a:srgbClr val="000000"/>
        </a:accent4>
        <a:accent5>
          <a:srgbClr val="C0AAAA"/>
        </a:accent5>
        <a:accent6>
          <a:srgbClr val="B95C00"/>
        </a:accent6>
        <a:hlink>
          <a:srgbClr val="808000"/>
        </a:hlink>
        <a:folHlink>
          <a:srgbClr val="FFCC66"/>
        </a:folHlink>
      </a:clrScheme>
      <a:clrMap bg1="lt1" tx1="dk1" bg2="lt2" tx2="dk2" accent1="accent1" accent2="accent2" accent3="accent3" accent4="accent4" accent5="accent5" accent6="accent6" hlink="hlink" folHlink="folHlink"/>
    </a:extraClrScheme>
    <a:extraClrScheme>
      <a:clrScheme name="Spirale 5">
        <a:dk1>
          <a:srgbClr val="1C3956"/>
        </a:dk1>
        <a:lt1>
          <a:srgbClr val="FFFFFF"/>
        </a:lt1>
        <a:dk2>
          <a:srgbClr val="003366"/>
        </a:dk2>
        <a:lt2>
          <a:srgbClr val="DDDDDD"/>
        </a:lt2>
        <a:accent1>
          <a:srgbClr val="3D7CBB"/>
        </a:accent1>
        <a:accent2>
          <a:srgbClr val="00152A"/>
        </a:accent2>
        <a:accent3>
          <a:srgbClr val="AAADB8"/>
        </a:accent3>
        <a:accent4>
          <a:srgbClr val="DADADA"/>
        </a:accent4>
        <a:accent5>
          <a:srgbClr val="AFBFDA"/>
        </a:accent5>
        <a:accent6>
          <a:srgbClr val="001225"/>
        </a:accent6>
        <a:hlink>
          <a:srgbClr val="33CCCC"/>
        </a:hlink>
        <a:folHlink>
          <a:srgbClr val="96B9DC"/>
        </a:folHlink>
      </a:clrScheme>
      <a:clrMap bg1="dk2" tx1="lt1" bg2="dk1" tx2="lt2" accent1="accent1" accent2="accent2" accent3="accent3" accent4="accent4" accent5="accent5" accent6="accent6" hlink="hlink" folHlink="folHlink"/>
    </a:extraClrScheme>
    <a:extraClrScheme>
      <a:clrScheme name="Spirale 6">
        <a:dk1>
          <a:srgbClr val="000000"/>
        </a:dk1>
        <a:lt1>
          <a:srgbClr val="FFFFFF"/>
        </a:lt1>
        <a:dk2>
          <a:srgbClr val="440044"/>
        </a:dk2>
        <a:lt2>
          <a:srgbClr val="491D49"/>
        </a:lt2>
        <a:accent1>
          <a:srgbClr val="9D9DBD"/>
        </a:accent1>
        <a:accent2>
          <a:srgbClr val="14213C"/>
        </a:accent2>
        <a:accent3>
          <a:srgbClr val="FFFFFF"/>
        </a:accent3>
        <a:accent4>
          <a:srgbClr val="000000"/>
        </a:accent4>
        <a:accent5>
          <a:srgbClr val="CCCCDB"/>
        </a:accent5>
        <a:accent6>
          <a:srgbClr val="111D35"/>
        </a:accent6>
        <a:hlink>
          <a:srgbClr val="666699"/>
        </a:hlink>
        <a:folHlink>
          <a:srgbClr val="DBDBF1"/>
        </a:folHlink>
      </a:clrScheme>
      <a:clrMap bg1="lt1" tx1="dk1" bg2="lt2" tx2="dk2" accent1="accent1" accent2="accent2" accent3="accent3" accent4="accent4" accent5="accent5" accent6="accent6" hlink="hlink" folHlink="folHlink"/>
    </a:extraClrScheme>
    <a:extraClrScheme>
      <a:clrScheme name="Spirale 7">
        <a:dk1>
          <a:srgbClr val="000000"/>
        </a:dk1>
        <a:lt1>
          <a:srgbClr val="FFFFFF"/>
        </a:lt1>
        <a:dk2>
          <a:srgbClr val="000000"/>
        </a:dk2>
        <a:lt2>
          <a:srgbClr val="001A00"/>
        </a:lt2>
        <a:accent1>
          <a:srgbClr val="339966"/>
        </a:accent1>
        <a:accent2>
          <a:srgbClr val="003300"/>
        </a:accent2>
        <a:accent3>
          <a:srgbClr val="FFFFFF"/>
        </a:accent3>
        <a:accent4>
          <a:srgbClr val="000000"/>
        </a:accent4>
        <a:accent5>
          <a:srgbClr val="ADCAB8"/>
        </a:accent5>
        <a:accent6>
          <a:srgbClr val="002D00"/>
        </a:accent6>
        <a:hlink>
          <a:srgbClr val="FF9933"/>
        </a:hlink>
        <a:folHlink>
          <a:srgbClr val="AFE9CC"/>
        </a:folHlink>
      </a:clrScheme>
      <a:clrMap bg1="lt1" tx1="dk1" bg2="lt2" tx2="dk2" accent1="accent1" accent2="accent2" accent3="accent3" accent4="accent4" accent5="accent5" accent6="accent6" hlink="hlink" folHlink="folHlink"/>
    </a:extraClrScheme>
    <a:extraClrScheme>
      <a:clrScheme name="Spirale 8">
        <a:dk1>
          <a:srgbClr val="000000"/>
        </a:dk1>
        <a:lt1>
          <a:srgbClr val="FFFFFF"/>
        </a:lt1>
        <a:dk2>
          <a:srgbClr val="000000"/>
        </a:dk2>
        <a:lt2>
          <a:srgbClr val="FFCC00"/>
        </a:lt2>
        <a:accent1>
          <a:srgbClr val="FF9900"/>
        </a:accent1>
        <a:accent2>
          <a:srgbClr val="D60093"/>
        </a:accent2>
        <a:accent3>
          <a:srgbClr val="AAAAAA"/>
        </a:accent3>
        <a:accent4>
          <a:srgbClr val="DADADA"/>
        </a:accent4>
        <a:accent5>
          <a:srgbClr val="FFCAAA"/>
        </a:accent5>
        <a:accent6>
          <a:srgbClr val="C20085"/>
        </a:accent6>
        <a:hlink>
          <a:srgbClr val="9966FF"/>
        </a:hlink>
        <a:folHlink>
          <a:srgbClr val="80808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disque dur:Applications:Microsoft Office 98:Modèles:Modèles de Présentation:Spirale</Template>
  <TotalTime>1214</TotalTime>
  <Words>2401</Words>
  <Application>Microsoft Office PowerPoint</Application>
  <PresentationFormat>Affichage à l'écran (4:3)</PresentationFormat>
  <Paragraphs>514</Paragraphs>
  <Slides>117</Slides>
  <Notes>0</Notes>
  <HiddenSlides>0</HiddenSlides>
  <MMClips>0</MMClips>
  <ScaleCrop>false</ScaleCrop>
  <HeadingPairs>
    <vt:vector size="8" baseType="variant">
      <vt:variant>
        <vt:lpstr>Polices utilisées</vt:lpstr>
      </vt:variant>
      <vt:variant>
        <vt:i4>11</vt:i4>
      </vt:variant>
      <vt:variant>
        <vt:lpstr>Thème</vt:lpstr>
      </vt:variant>
      <vt:variant>
        <vt:i4>1</vt:i4>
      </vt:variant>
      <vt:variant>
        <vt:lpstr>Serveurs OLE incorporés</vt:lpstr>
      </vt:variant>
      <vt:variant>
        <vt:i4>3</vt:i4>
      </vt:variant>
      <vt:variant>
        <vt:lpstr>Titres des diapositives</vt:lpstr>
      </vt:variant>
      <vt:variant>
        <vt:i4>117</vt:i4>
      </vt:variant>
    </vt:vector>
  </HeadingPairs>
  <TitlesOfParts>
    <vt:vector size="132" baseType="lpstr">
      <vt:lpstr>Impact</vt:lpstr>
      <vt:lpstr>Arial</vt:lpstr>
      <vt:lpstr>Monotype Sorts</vt:lpstr>
      <vt:lpstr>Times New Roman</vt:lpstr>
      <vt:lpstr>Helvetica</vt:lpstr>
      <vt:lpstr>Symbol</vt:lpstr>
      <vt:lpstr>ＭＳ Ｐゴシック</vt:lpstr>
      <vt:lpstr>Wingdings</vt:lpstr>
      <vt:lpstr>TimesTen-Bold</vt:lpstr>
      <vt:lpstr>TimesTen-Roman</vt:lpstr>
      <vt:lpstr>Webdings</vt:lpstr>
      <vt:lpstr>Spirale</vt:lpstr>
      <vt:lpstr>Image Bitmap</vt:lpstr>
      <vt:lpstr>Microsoft Clip Gallery</vt:lpstr>
      <vt:lpstr>Image bitmap</vt:lpstr>
      <vt:lpstr>ESCARRES     PHYSIOLOGIE, FACTEURS DE RISQUE ET PRÉVENTION</vt:lpstr>
      <vt:lpstr>Diapositive 2</vt:lpstr>
      <vt:lpstr>Évaluation du malade            conférence de consensus ANAES 2001</vt:lpstr>
      <vt:lpstr>Épidémiologie : populations étudiées</vt:lpstr>
      <vt:lpstr>Prévalence</vt:lpstr>
      <vt:lpstr>Prévalence en soins aigus</vt:lpstr>
      <vt:lpstr>Prévalence / personnes âgées</vt:lpstr>
      <vt:lpstr>Prévalence /blessés médullaires</vt:lpstr>
      <vt:lpstr>Prévalence chez les personnes en fin de vie</vt:lpstr>
      <vt:lpstr>Prévalence en USLD</vt:lpstr>
      <vt:lpstr>Prévalence dans la population générale</vt:lpstr>
      <vt:lpstr>Diapositive 12</vt:lpstr>
      <vt:lpstr>Qu’est-ce qu’une escarre</vt:lpstr>
      <vt:lpstr>Facteurs de risque extrinsèques</vt:lpstr>
      <vt:lpstr>Physiopathologie de l ’escarre</vt:lpstr>
      <vt:lpstr>Compression de la peau</vt:lpstr>
      <vt:lpstr>Mécanismes de formation</vt:lpstr>
      <vt:lpstr>Mécanismes de formation</vt:lpstr>
      <vt:lpstr>Mécanismes de formation</vt:lpstr>
      <vt:lpstr>Phénomène de friction</vt:lpstr>
      <vt:lpstr>Phénomène de cisaillement</vt:lpstr>
      <vt:lpstr>Phénomène de cisaillement</vt:lpstr>
      <vt:lpstr>Forces de cisaillement</vt:lpstr>
      <vt:lpstr>Forces de cisaillement /pression</vt:lpstr>
      <vt:lpstr>Facteurs de risque intrinsèques</vt:lpstr>
      <vt:lpstr>Facteurs de risque intrinsèques</vt:lpstr>
      <vt:lpstr>Facteurs de risque intrinsèques</vt:lpstr>
      <vt:lpstr>Facteurs de risque intrinsèques</vt:lpstr>
      <vt:lpstr>PRINCIPALES LOCALISATIONS</vt:lpstr>
      <vt:lpstr>Localisation des escarres : décubitus dorsal</vt:lpstr>
      <vt:lpstr>Localisation des escarres : décubitus latéral</vt:lpstr>
      <vt:lpstr>Localisation des escarres : position assise</vt:lpstr>
      <vt:lpstr>Évaluation de l ’escarre recommandations conférence de consensus</vt:lpstr>
      <vt:lpstr>Stades de l ’escarre</vt:lpstr>
      <vt:lpstr>Hyperhémie réactionnelle = Stade 0</vt:lpstr>
      <vt:lpstr>Hyperhémie réactionnelle</vt:lpstr>
      <vt:lpstr>Stade I  (EPUAP)</vt:lpstr>
      <vt:lpstr>Rougeur persistante = Stade I</vt:lpstr>
      <vt:lpstr>Rougeur persistante = Stade I</vt:lpstr>
      <vt:lpstr>Rougeur persistante = Stade I</vt:lpstr>
      <vt:lpstr>Stade I</vt:lpstr>
      <vt:lpstr>Stade II  (EPUAP)</vt:lpstr>
      <vt:lpstr>Phlyctène = Stade II</vt:lpstr>
      <vt:lpstr>Escarre stade II</vt:lpstr>
      <vt:lpstr>Stade II</vt:lpstr>
      <vt:lpstr>Stade III  (EPUAP)</vt:lpstr>
      <vt:lpstr>Stade III</vt:lpstr>
      <vt:lpstr>Stade IV   (EPUAP)</vt:lpstr>
      <vt:lpstr>Stade IV</vt:lpstr>
      <vt:lpstr>Stades de l ’escarre</vt:lpstr>
      <vt:lpstr>Problème de classification</vt:lpstr>
      <vt:lpstr>Escarre profonde</vt:lpstr>
      <vt:lpstr>Stade 0</vt:lpstr>
      <vt:lpstr>Aux stades III et IV </vt:lpstr>
      <vt:lpstr>Facteur péjoratif au stade IV </vt:lpstr>
      <vt:lpstr>Facteur péjoratif stade  IV </vt:lpstr>
      <vt:lpstr>Infection</vt:lpstr>
      <vt:lpstr>Facteur péjoratif au stade IV </vt:lpstr>
      <vt:lpstr>Facteur péjoratif stade IV </vt:lpstr>
      <vt:lpstr>Prévention</vt:lpstr>
      <vt:lpstr>Diapositive 61</vt:lpstr>
      <vt:lpstr>Diapositive 62</vt:lpstr>
      <vt:lpstr>NORTON : ne prends pas en compte la nutrition (rapide)</vt:lpstr>
      <vt:lpstr>Intérêt de l’utilisation d’une échelle</vt:lpstr>
      <vt:lpstr>Diapositive 65</vt:lpstr>
      <vt:lpstr>Diapositive 66</vt:lpstr>
      <vt:lpstr>Diapositive 67</vt:lpstr>
      <vt:lpstr>Diapositive 68</vt:lpstr>
      <vt:lpstr>Diapositive 69</vt:lpstr>
      <vt:lpstr>Diapositive 70</vt:lpstr>
      <vt:lpstr>Diapositive 71</vt:lpstr>
      <vt:lpstr>Diapositive 72</vt:lpstr>
      <vt:lpstr>Diapositive 73</vt:lpstr>
      <vt:lpstr>Diapositive 74</vt:lpstr>
      <vt:lpstr>Diapositive 75</vt:lpstr>
      <vt:lpstr>Diapositive 76</vt:lpstr>
      <vt:lpstr>Diapositive 77</vt:lpstr>
      <vt:lpstr>Diapositive 78</vt:lpstr>
      <vt:lpstr>Diapositive 79</vt:lpstr>
      <vt:lpstr>Diapositive 80</vt:lpstr>
      <vt:lpstr>Diapositive 81</vt:lpstr>
      <vt:lpstr>Diapositive 82</vt:lpstr>
      <vt:lpstr>Diapositive 83</vt:lpstr>
      <vt:lpstr>Les supports de prévention</vt:lpstr>
      <vt:lpstr>Diapositive 85</vt:lpstr>
      <vt:lpstr>Diapositive 86</vt:lpstr>
      <vt:lpstr>Diapositive 87</vt:lpstr>
      <vt:lpstr>Diapositive 88</vt:lpstr>
      <vt:lpstr>Diapositive 89</vt:lpstr>
      <vt:lpstr>Diapositive 90</vt:lpstr>
      <vt:lpstr> Le nombre de chambres à air ou cellules</vt:lpstr>
      <vt:lpstr>Le type de gonflage</vt:lpstr>
      <vt:lpstr>La hauteur de l’air actif</vt:lpstr>
      <vt:lpstr> Le moteur</vt:lpstr>
      <vt:lpstr>Le réglage de la pression</vt:lpstr>
      <vt:lpstr>Diapositive 96</vt:lpstr>
      <vt:lpstr>Les différents coussins d ’aide à la prévention des escarres</vt:lpstr>
      <vt:lpstr>Classe I B Coussin gel et mousse</vt:lpstr>
      <vt:lpstr>Classe II  Coussins en mousse viscoélastique ou à «mémoire de forme» </vt:lpstr>
      <vt:lpstr>Diapositive 100</vt:lpstr>
      <vt:lpstr>SOINS D HYGIENE</vt:lpstr>
      <vt:lpstr>Maintenir l’hygiène cutanée</vt:lpstr>
      <vt:lpstr>Malade porteur de sonde vésicale</vt:lpstr>
      <vt:lpstr>La literie</vt:lpstr>
      <vt:lpstr>Les changes</vt:lpstr>
      <vt:lpstr>Diapositive 106</vt:lpstr>
      <vt:lpstr>EFFLEURAGE</vt:lpstr>
      <vt:lpstr>Diapositive 108</vt:lpstr>
      <vt:lpstr>Chez le patient porteur d’escarre toute l’énergie et les protéines sont utilisées pour la cicatrisation pas pour faire du tissu adipeux</vt:lpstr>
      <vt:lpstr>Diapositive 110</vt:lpstr>
      <vt:lpstr>Prise en charge nutritionnelle des escarres constituées</vt:lpstr>
      <vt:lpstr>Prise en compte des facteurs de risque de la dénutrition</vt:lpstr>
      <vt:lpstr>Diapositive 113</vt:lpstr>
      <vt:lpstr>Diapositive 114</vt:lpstr>
      <vt:lpstr>EDUCATION DU PATIENT</vt:lpstr>
      <vt:lpstr>Diapositive 116</vt:lpstr>
      <vt:lpstr>Diapositive 117</vt:lpstr>
    </vt:vector>
  </TitlesOfParts>
  <Company>chu</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Traitement de l’escarre constituée</dc:title>
  <dc:creator>teot luc</dc:creator>
  <cp:lastModifiedBy>Luc</cp:lastModifiedBy>
  <cp:revision>196</cp:revision>
  <dcterms:created xsi:type="dcterms:W3CDTF">2002-01-15T11:18:34Z</dcterms:created>
  <dcterms:modified xsi:type="dcterms:W3CDTF">2011-01-06T17:48:45Z</dcterms:modified>
</cp:coreProperties>
</file>