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47D23-EEC2-44CA-B347-773211B22E74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35FA6-0747-400C-81C4-9F6E947B18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FA6-0747-400C-81C4-9F6E947B189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3CEBC-FBA6-4122-83AA-9F400DB498AB}" type="datetimeFigureOut">
              <a:rPr lang="fr-FR" smtClean="0"/>
              <a:pPr/>
              <a:t>31/03/2010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B5381-FFE4-4A62-9C83-B50B26CFC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Nodules </a:t>
            </a:r>
            <a:r>
              <a:rPr lang="en-US" sz="6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thyroidiens</a:t>
            </a:r>
            <a:endParaRPr lang="fr-FR" sz="6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14942" y="5000636"/>
            <a:ext cx="3571900" cy="928694"/>
          </a:xfrm>
        </p:spPr>
        <p:txBody>
          <a:bodyPr/>
          <a:lstStyle/>
          <a:p>
            <a:r>
              <a:rPr lang="en-US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</a:t>
            </a:r>
            <a:r>
              <a:rPr lang="en-US" dirty="0" err="1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Hocine</a:t>
            </a:r>
            <a:endParaRPr lang="fr-FR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928926" y="3786190"/>
            <a:ext cx="2928958" cy="10772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2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 ORL et CCF </a:t>
            </a:r>
            <a:r>
              <a:rPr lang="en-US" sz="32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Pr. </a:t>
            </a:r>
            <a:r>
              <a:rPr lang="en-US" sz="32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ZEMERLI</a:t>
            </a:r>
            <a:endParaRPr lang="fr-FR" sz="3200" dirty="0" smtClean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Examens</a:t>
            </a:r>
            <a:r>
              <a:rPr lang="en-US" dirty="0" smtClean="0">
                <a:solidFill>
                  <a:srgbClr val="FF0000"/>
                </a:solidFill>
              </a:rPr>
              <a:t> de 1ere intention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TSH </a:t>
            </a:r>
          </a:p>
          <a:p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ECHOGRAPHIE</a:t>
            </a:r>
          </a:p>
          <a:p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élèmentaire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l’exploration</a:t>
            </a:r>
            <a:r>
              <a:rPr lang="en-US" dirty="0" smtClean="0"/>
              <a:t> de tout nodule </a:t>
            </a:r>
            <a:r>
              <a:rPr lang="en-US" dirty="0" err="1" smtClean="0"/>
              <a:t>thyroidiens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			      TSH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571472" y="1643050"/>
            <a:ext cx="328614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TSH BASSE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5429256" y="1643050"/>
            <a:ext cx="328614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TSH NORMALE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légèrement</a:t>
            </a:r>
            <a:r>
              <a:rPr lang="en-US" dirty="0" smtClean="0"/>
              <a:t> ELEVEE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928662" y="3214686"/>
            <a:ext cx="2357454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hyperthyroidie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6143636" y="3357562"/>
            <a:ext cx="1857388" cy="114300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Nodule </a:t>
            </a:r>
            <a:r>
              <a:rPr lang="en-US" dirty="0" err="1" smtClean="0"/>
              <a:t>froid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000760" y="4786322"/>
            <a:ext cx="2071702" cy="15716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Echographie</a:t>
            </a:r>
            <a:endParaRPr lang="en-US" dirty="0" smtClean="0"/>
          </a:p>
          <a:p>
            <a:pPr algn="ctr"/>
            <a:r>
              <a:rPr lang="en-US" dirty="0" err="1" smtClean="0"/>
              <a:t>cytoponctio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000100" y="4786322"/>
            <a:ext cx="2500330" cy="1428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Scintigraphie</a:t>
            </a:r>
            <a:endParaRPr lang="en-US" dirty="0" smtClean="0"/>
          </a:p>
          <a:p>
            <a:pPr algn="ctr"/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biologique</a:t>
            </a:r>
            <a:endParaRPr lang="fr-FR" dirty="0"/>
          </a:p>
        </p:txBody>
      </p:sp>
      <p:cxnSp>
        <p:nvCxnSpPr>
          <p:cNvPr id="12" name="Connecteur droit avec flèche 11"/>
          <p:cNvCxnSpPr/>
          <p:nvPr/>
        </p:nvCxnSpPr>
        <p:spPr>
          <a:xfrm rot="10800000" flipV="1">
            <a:off x="2571736" y="1071546"/>
            <a:ext cx="1071570" cy="4857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5286380" y="1000108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rot="16200000" flipH="1">
            <a:off x="6822297" y="2964653"/>
            <a:ext cx="504820" cy="47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5400000">
            <a:off x="1908155" y="2878135"/>
            <a:ext cx="4714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3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TSH BASSE</a:t>
            </a:r>
            <a:endParaRPr lang="fr-FR" sz="2400" dirty="0"/>
          </a:p>
        </p:txBody>
      </p:sp>
      <p:sp>
        <p:nvSpPr>
          <p:cNvPr id="4" name="Rectangle 3"/>
          <p:cNvSpPr/>
          <p:nvPr/>
        </p:nvSpPr>
        <p:spPr>
          <a:xfrm>
            <a:off x="214282" y="2000240"/>
            <a:ext cx="328614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Nodule au </a:t>
            </a:r>
            <a:r>
              <a:rPr lang="en-US" dirty="0" err="1" smtClean="0"/>
              <a:t>sein</a:t>
            </a:r>
            <a:r>
              <a:rPr lang="en-US" dirty="0" smtClean="0"/>
              <a:t> d’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thyroidite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 </a:t>
            </a:r>
            <a:r>
              <a:rPr lang="en-US" dirty="0" err="1" smtClean="0"/>
              <a:t>maladie</a:t>
            </a:r>
            <a:r>
              <a:rPr lang="en-US" dirty="0" smtClean="0"/>
              <a:t> de </a:t>
            </a:r>
            <a:r>
              <a:rPr lang="en-US" dirty="0" err="1" smtClean="0"/>
              <a:t>basedow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286380" y="1928802"/>
            <a:ext cx="321471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Nodule </a:t>
            </a:r>
            <a:r>
              <a:rPr lang="en-US" dirty="0" err="1" smtClean="0"/>
              <a:t>chaud</a:t>
            </a:r>
            <a:r>
              <a:rPr lang="en-US" dirty="0" smtClean="0"/>
              <a:t> </a:t>
            </a:r>
            <a:r>
              <a:rPr lang="en-US" dirty="0" err="1" smtClean="0"/>
              <a:t>isolé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3286116" y="785794"/>
            <a:ext cx="2571768" cy="857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scintigraphie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000100" y="3571876"/>
            <a:ext cx="1500198" cy="1285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Dosage des </a:t>
            </a:r>
            <a:r>
              <a:rPr lang="en-US" dirty="0" err="1" smtClean="0"/>
              <a:t>anticorps</a:t>
            </a:r>
            <a:r>
              <a:rPr lang="en-US" dirty="0" smtClean="0"/>
              <a:t> ANTI TPO anti TRH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929058" y="3857628"/>
            <a:ext cx="1143008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toxique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5072066" y="3857628"/>
            <a:ext cx="1285884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cancer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6357950" y="3857628"/>
            <a:ext cx="1214446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stable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7572364" y="3857628"/>
            <a:ext cx="1571636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</a:t>
            </a:r>
          </a:p>
          <a:p>
            <a:pPr algn="ctr"/>
            <a:r>
              <a:rPr lang="en-US" dirty="0" smtClean="0"/>
              <a:t> </a:t>
            </a:r>
            <a:r>
              <a:rPr lang="en-US" dirty="0" err="1" smtClean="0"/>
              <a:t>fonctionnel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 rot="5400000">
            <a:off x="5786446" y="3214686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8001024" y="3143248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5400000">
            <a:off x="4643438" y="3000372"/>
            <a:ext cx="714380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10800000" flipV="1">
            <a:off x="2285984" y="1357298"/>
            <a:ext cx="928694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5929322" y="1285860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071538" y="5214950"/>
            <a:ext cx="2143140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Trt</a:t>
            </a:r>
            <a:r>
              <a:rPr lang="en-US" dirty="0" smtClean="0"/>
              <a:t> </a:t>
            </a:r>
            <a:r>
              <a:rPr lang="en-US" dirty="0" err="1" smtClean="0"/>
              <a:t>freinateur</a:t>
            </a:r>
            <a:r>
              <a:rPr lang="en-US" dirty="0" smtClean="0"/>
              <a:t> 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1500166" y="5786454"/>
            <a:ext cx="1357322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chirurgie</a:t>
            </a:r>
            <a:endParaRPr lang="fr-FR" dirty="0"/>
          </a:p>
        </p:txBody>
      </p:sp>
      <p:cxnSp>
        <p:nvCxnSpPr>
          <p:cNvPr id="30" name="Connecteur droit avec flèche 29"/>
          <p:cNvCxnSpPr/>
          <p:nvPr/>
        </p:nvCxnSpPr>
        <p:spPr>
          <a:xfrm rot="16200000" flipH="1">
            <a:off x="6786578" y="3286124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4143372" y="4643446"/>
            <a:ext cx="9286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Si v3</a:t>
            </a:r>
          </a:p>
          <a:p>
            <a:r>
              <a:rPr lang="en-US" sz="1400" dirty="0" smtClean="0"/>
              <a:t>≥3cm</a:t>
            </a:r>
          </a:p>
          <a:p>
            <a:r>
              <a:rPr lang="en-US" sz="1400" dirty="0" smtClean="0"/>
              <a:t>Age≥ 40</a:t>
            </a:r>
          </a:p>
          <a:p>
            <a:r>
              <a:rPr lang="en-US" sz="1400" dirty="0" smtClean="0"/>
              <a:t>Evolution </a:t>
            </a:r>
            <a:r>
              <a:rPr lang="en-US" sz="1400" dirty="0" err="1" smtClean="0"/>
              <a:t>lente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5286380" y="471488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rare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6572264" y="4714884"/>
            <a:ext cx="857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Pdt</a:t>
            </a:r>
            <a:r>
              <a:rPr lang="en-US" sz="1400" dirty="0" smtClean="0"/>
              <a:t> </a:t>
            </a:r>
            <a:r>
              <a:rPr lang="en-US" sz="1400" dirty="0" err="1" smtClean="0"/>
              <a:t>nbreuses</a:t>
            </a:r>
            <a:r>
              <a:rPr lang="en-US" sz="1400" dirty="0" smtClean="0"/>
              <a:t> </a:t>
            </a:r>
            <a:r>
              <a:rPr lang="en-US" sz="1400" dirty="0" err="1" smtClean="0"/>
              <a:t>années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Nodule </a:t>
            </a:r>
            <a:r>
              <a:rPr lang="en-US" dirty="0" err="1" smtClean="0"/>
              <a:t>froid</a:t>
            </a:r>
            <a:r>
              <a:rPr lang="en-US" dirty="0" smtClean="0"/>
              <a:t> supra </a:t>
            </a:r>
            <a:r>
              <a:rPr lang="en-US" dirty="0" err="1" smtClean="0"/>
              <a:t>centimetrique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Echographie</a:t>
            </a:r>
            <a:endParaRPr 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dirty="0" smtClean="0"/>
          </a:p>
          <a:p>
            <a:r>
              <a:rPr lang="en-US" sz="2400" dirty="0" smtClean="0"/>
              <a:t>7,5 HTZ 13HTZ</a:t>
            </a:r>
          </a:p>
          <a:p>
            <a:r>
              <a:rPr lang="en-US" sz="2400" dirty="0" smtClean="0"/>
              <a:t>On </a:t>
            </a:r>
            <a:r>
              <a:rPr lang="en-US" sz="2400" dirty="0" err="1" smtClean="0"/>
              <a:t>defini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VPP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VPN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SPECIFICITE 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SENSIBILITE</a:t>
            </a:r>
            <a:endParaRPr lang="fr-FR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39784"/>
          </a:xfrm>
        </p:spPr>
        <p:txBody>
          <a:bodyPr/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Criteres</a:t>
            </a:r>
            <a:r>
              <a:rPr lang="en-US" sz="4000" dirty="0" smtClean="0">
                <a:solidFill>
                  <a:srgbClr val="FF0000"/>
                </a:solidFill>
              </a:rPr>
              <a:t> de malignite </a:t>
            </a:r>
            <a:r>
              <a:rPr lang="en-US" sz="3600" baseline="30000" dirty="0" smtClean="0">
                <a:solidFill>
                  <a:srgbClr val="FF0000"/>
                </a:solidFill>
              </a:rPr>
              <a:t>1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Solide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/>
              <a:t>	 			VPN </a:t>
            </a:r>
            <a:r>
              <a:rPr lang="en-US" sz="2400" dirty="0" smtClean="0">
                <a:solidFill>
                  <a:srgbClr val="FF0000"/>
                </a:solidFill>
              </a:rPr>
              <a:t>100%</a:t>
            </a:r>
          </a:p>
          <a:p>
            <a:r>
              <a:rPr lang="en-US" sz="2400" dirty="0" err="1" smtClean="0">
                <a:solidFill>
                  <a:srgbClr val="0070C0"/>
                </a:solidFill>
              </a:rPr>
              <a:t>Hypoechogénicite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/>
              <a:t>	 		</a:t>
            </a:r>
            <a:r>
              <a:rPr lang="en-US" sz="2400" dirty="0" err="1" smtClean="0"/>
              <a:t>sensibilite</a:t>
            </a:r>
            <a:r>
              <a:rPr lang="en-US" sz="2400" dirty="0" smtClean="0"/>
              <a:t> 85%</a:t>
            </a:r>
          </a:p>
          <a:p>
            <a:r>
              <a:rPr lang="en-US" sz="2400" dirty="0" err="1" smtClean="0">
                <a:solidFill>
                  <a:srgbClr val="0070C0"/>
                </a:solidFill>
              </a:rPr>
              <a:t>Microcalcification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/>
              <a:t> 			VPP </a:t>
            </a:r>
            <a:r>
              <a:rPr lang="en-US" sz="2400" dirty="0" smtClean="0">
                <a:solidFill>
                  <a:srgbClr val="FF0000"/>
                </a:solidFill>
              </a:rPr>
              <a:t>70% </a:t>
            </a:r>
            <a:r>
              <a:rPr lang="en-US" sz="2400" dirty="0" err="1" smtClean="0"/>
              <a:t>specificite</a:t>
            </a:r>
            <a:r>
              <a:rPr lang="en-US" sz="2400" dirty="0" smtClean="0"/>
              <a:t> 95%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Contours </a:t>
            </a:r>
            <a:r>
              <a:rPr lang="en-US" sz="2400" dirty="0" err="1" smtClean="0">
                <a:solidFill>
                  <a:srgbClr val="0070C0"/>
                </a:solidFill>
              </a:rPr>
              <a:t>flous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ou</a:t>
            </a:r>
            <a:r>
              <a:rPr lang="en-US" sz="2400" dirty="0" smtClean="0">
                <a:solidFill>
                  <a:srgbClr val="0070C0"/>
                </a:solidFill>
              </a:rPr>
              <a:t> pas  </a:t>
            </a:r>
            <a:r>
              <a:rPr lang="en-US" sz="2400" dirty="0" err="1" smtClean="0">
                <a:solidFill>
                  <a:srgbClr val="0070C0"/>
                </a:solidFill>
              </a:rPr>
              <a:t>d’halo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Plus haut </a:t>
            </a:r>
            <a:r>
              <a:rPr lang="en-US" sz="2400" dirty="0" err="1" smtClean="0">
                <a:solidFill>
                  <a:srgbClr val="0070C0"/>
                </a:solidFill>
              </a:rPr>
              <a:t>que</a:t>
            </a:r>
            <a:r>
              <a:rPr lang="en-US" sz="2400" dirty="0" smtClean="0">
                <a:solidFill>
                  <a:srgbClr val="0070C0"/>
                </a:solidFill>
              </a:rPr>
              <a:t> large. </a:t>
            </a:r>
          </a:p>
          <a:p>
            <a:r>
              <a:rPr lang="en-US" sz="2400" dirty="0" err="1" smtClean="0">
                <a:solidFill>
                  <a:srgbClr val="0070C0"/>
                </a:solidFill>
              </a:rPr>
              <a:t>Vascularistaion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intranodulaire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/>
              <a:t>		VPN </a:t>
            </a:r>
            <a:r>
              <a:rPr lang="en-US" sz="2400" dirty="0" smtClean="0">
                <a:solidFill>
                  <a:srgbClr val="FF0000"/>
                </a:solidFill>
              </a:rPr>
              <a:t>100%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Le volume du nodule </a:t>
            </a:r>
            <a:r>
              <a:rPr lang="en-US" sz="2400" dirty="0" err="1" smtClean="0"/>
              <a:t>n’est</a:t>
            </a:r>
            <a:r>
              <a:rPr lang="en-US" sz="2400" dirty="0" smtClean="0"/>
              <a:t> plus </a:t>
            </a:r>
            <a:r>
              <a:rPr lang="en-US" sz="2400" dirty="0" err="1" smtClean="0"/>
              <a:t>consideré</a:t>
            </a:r>
            <a:r>
              <a:rPr lang="en-US" sz="2400" dirty="0" smtClean="0"/>
              <a:t> </a:t>
            </a:r>
            <a:r>
              <a:rPr lang="en-US" sz="2400" dirty="0" err="1" smtClean="0"/>
              <a:t>comme</a:t>
            </a:r>
            <a:r>
              <a:rPr lang="en-US" sz="2400" dirty="0" smtClean="0"/>
              <a:t> </a:t>
            </a:r>
            <a:r>
              <a:rPr lang="en-US" sz="2400" dirty="0" err="1" smtClean="0"/>
              <a:t>critère</a:t>
            </a:r>
            <a:r>
              <a:rPr lang="en-US" sz="2400" dirty="0" smtClean="0"/>
              <a:t> de </a:t>
            </a:r>
            <a:r>
              <a:rPr lang="en-US" sz="2400" dirty="0" err="1" smtClean="0"/>
              <a:t>malignité</a:t>
            </a:r>
            <a:endParaRPr lang="en-US" sz="2400" dirty="0" smtClean="0"/>
          </a:p>
          <a:p>
            <a:r>
              <a:rPr lang="en-US" sz="2400" dirty="0" smtClean="0"/>
              <a:t>La </a:t>
            </a:r>
            <a:r>
              <a:rPr lang="en-US" sz="2400" dirty="0" err="1" smtClean="0"/>
              <a:t>présence</a:t>
            </a:r>
            <a:r>
              <a:rPr lang="en-US" sz="2400" dirty="0" smtClean="0"/>
              <a:t> </a:t>
            </a:r>
            <a:r>
              <a:rPr lang="en-US" sz="2400" dirty="0" err="1" smtClean="0"/>
              <a:t>d’au</a:t>
            </a:r>
            <a:r>
              <a:rPr lang="en-US" sz="2400" dirty="0" smtClean="0"/>
              <a:t> </a:t>
            </a:r>
            <a:r>
              <a:rPr lang="en-US" sz="2400" dirty="0" err="1" smtClean="0"/>
              <a:t>moins</a:t>
            </a:r>
            <a:r>
              <a:rPr lang="en-US" sz="2400" dirty="0" smtClean="0"/>
              <a:t> un </a:t>
            </a:r>
            <a:r>
              <a:rPr lang="en-US" sz="2400" dirty="0" err="1" smtClean="0"/>
              <a:t>critère</a:t>
            </a:r>
            <a:r>
              <a:rPr lang="en-US" sz="2400" dirty="0" smtClean="0"/>
              <a:t> rend le nodule suspect</a:t>
            </a:r>
            <a:r>
              <a:rPr lang="en-US" sz="2400" baseline="30000" dirty="0" smtClean="0"/>
              <a:t>2 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285720" y="5929330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Journal </a:t>
            </a:r>
            <a:r>
              <a:rPr lang="en-US" dirty="0" err="1" smtClean="0"/>
              <a:t>radiologie</a:t>
            </a:r>
            <a:r>
              <a:rPr lang="en-US" dirty="0" smtClean="0"/>
              <a:t> 2009 L </a:t>
            </a:r>
            <a:r>
              <a:rPr lang="en-US" dirty="0" err="1" smtClean="0"/>
              <a:t>Leenhardt</a:t>
            </a:r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 err="1" smtClean="0"/>
              <a:t>Annales</a:t>
            </a:r>
            <a:r>
              <a:rPr lang="en-US" dirty="0" smtClean="0"/>
              <a:t> </a:t>
            </a:r>
            <a:r>
              <a:rPr lang="en-US" dirty="0" err="1" smtClean="0"/>
              <a:t>otolar</a:t>
            </a:r>
            <a:r>
              <a:rPr lang="en-US" dirty="0" smtClean="0"/>
              <a:t> </a:t>
            </a:r>
            <a:r>
              <a:rPr lang="en-US" dirty="0" err="1" smtClean="0"/>
              <a:t>chiru</a:t>
            </a:r>
            <a:r>
              <a:rPr lang="en-US" dirty="0" smtClean="0"/>
              <a:t> </a:t>
            </a:r>
            <a:r>
              <a:rPr lang="en-US" dirty="0" err="1" smtClean="0"/>
              <a:t>cervico</a:t>
            </a:r>
            <a:r>
              <a:rPr lang="en-US" dirty="0" smtClean="0"/>
              <a:t> </a:t>
            </a:r>
            <a:r>
              <a:rPr lang="en-US" dirty="0" err="1" smtClean="0"/>
              <a:t>faciale</a:t>
            </a:r>
            <a:r>
              <a:rPr lang="en-US" dirty="0" smtClean="0"/>
              <a:t> 2004 121 6 350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ADP  </a:t>
            </a:r>
            <a:r>
              <a:rPr lang="en-US" dirty="0" err="1" smtClean="0"/>
              <a:t>metastatique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Arrondies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Vascularisées</a:t>
            </a:r>
            <a:endParaRPr lang="en-US" dirty="0" smtClean="0"/>
          </a:p>
          <a:p>
            <a:r>
              <a:rPr lang="en-US" dirty="0" err="1" smtClean="0"/>
              <a:t>Disparition</a:t>
            </a:r>
            <a:r>
              <a:rPr lang="en-US" dirty="0" smtClean="0"/>
              <a:t> du </a:t>
            </a:r>
            <a:r>
              <a:rPr lang="en-US" dirty="0" err="1" smtClean="0"/>
              <a:t>hile</a:t>
            </a:r>
            <a:endParaRPr lang="en-US" dirty="0" smtClean="0"/>
          </a:p>
          <a:p>
            <a:r>
              <a:rPr lang="en-US" dirty="0" smtClean="0"/>
              <a:t>Existence de </a:t>
            </a:r>
            <a:r>
              <a:rPr lang="en-US" dirty="0" err="1" smtClean="0"/>
              <a:t>microcalcifications</a:t>
            </a:r>
            <a:endParaRPr lang="en-US" dirty="0" smtClean="0"/>
          </a:p>
          <a:p>
            <a:r>
              <a:rPr lang="en-US" dirty="0" err="1" smtClean="0"/>
              <a:t>Kystisation</a:t>
            </a:r>
            <a:endParaRPr lang="en-US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cytoponction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devenu</a:t>
            </a:r>
            <a:r>
              <a:rPr lang="en-US" dirty="0" smtClean="0"/>
              <a:t> </a:t>
            </a:r>
            <a:r>
              <a:rPr lang="en-US" dirty="0" err="1" smtClean="0"/>
              <a:t>l’examen</a:t>
            </a:r>
            <a:r>
              <a:rPr lang="en-US" dirty="0" smtClean="0"/>
              <a:t> de </a:t>
            </a:r>
            <a:r>
              <a:rPr lang="en-US" dirty="0" err="1" smtClean="0"/>
              <a:t>réference</a:t>
            </a:r>
            <a:r>
              <a:rPr lang="en-US" dirty="0" smtClean="0"/>
              <a:t> en </a:t>
            </a:r>
            <a:r>
              <a:rPr lang="en-US" dirty="0" err="1" smtClean="0"/>
              <a:t>matière</a:t>
            </a:r>
            <a:r>
              <a:rPr lang="en-US" dirty="0" smtClean="0"/>
              <a:t> de nodule </a:t>
            </a:r>
            <a:r>
              <a:rPr lang="en-US" dirty="0" err="1" smtClean="0"/>
              <a:t>thyroidien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sensibilité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specificité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d’environ</a:t>
            </a:r>
            <a:r>
              <a:rPr lang="en-US" dirty="0" smtClean="0"/>
              <a:t> 81%.</a:t>
            </a:r>
          </a:p>
          <a:p>
            <a:r>
              <a:rPr lang="en-US" dirty="0" err="1" smtClean="0"/>
              <a:t>Depond</a:t>
            </a:r>
            <a:r>
              <a:rPr lang="en-US" dirty="0" smtClean="0"/>
              <a:t> de la </a:t>
            </a:r>
            <a:r>
              <a:rPr lang="en-US" dirty="0" err="1" smtClean="0"/>
              <a:t>compétence</a:t>
            </a:r>
            <a:r>
              <a:rPr lang="en-US" dirty="0" smtClean="0"/>
              <a:t> du </a:t>
            </a:r>
            <a:r>
              <a:rPr lang="en-US" dirty="0" err="1" smtClean="0"/>
              <a:t>cytologiste</a:t>
            </a:r>
            <a:r>
              <a:rPr lang="en-US" dirty="0" smtClean="0"/>
              <a:t> et du materiel </a:t>
            </a:r>
            <a:r>
              <a:rPr lang="en-US" dirty="0" err="1" smtClean="0"/>
              <a:t>d’échantillonage</a:t>
            </a:r>
            <a:endParaRPr lang="en-US" dirty="0" smtClean="0"/>
          </a:p>
          <a:p>
            <a:r>
              <a:rPr lang="en-US" dirty="0" err="1" smtClean="0"/>
              <a:t>Couplqge</a:t>
            </a:r>
            <a:r>
              <a:rPr lang="en-US" dirty="0" smtClean="0"/>
              <a:t> </a:t>
            </a:r>
            <a:r>
              <a:rPr lang="en-US" dirty="0" err="1" smtClean="0"/>
              <a:t>echographie</a:t>
            </a:r>
            <a:r>
              <a:rPr lang="en-US" dirty="0" smtClean="0"/>
              <a:t> </a:t>
            </a:r>
            <a:r>
              <a:rPr lang="en-US" dirty="0" err="1" smtClean="0"/>
              <a:t>cytoponction</a:t>
            </a:r>
            <a:r>
              <a:rPr lang="en-US" dirty="0" smtClean="0"/>
              <a:t> </a:t>
            </a:r>
            <a:r>
              <a:rPr lang="en-US" dirty="0" err="1" smtClean="0"/>
              <a:t>s’emble</a:t>
            </a:r>
            <a:r>
              <a:rPr lang="en-US" dirty="0" smtClean="0"/>
              <a:t> </a:t>
            </a:r>
            <a:r>
              <a:rPr lang="en-US" dirty="0" err="1" smtClean="0"/>
              <a:t>amelierer</a:t>
            </a:r>
            <a:r>
              <a:rPr lang="en-US" dirty="0" smtClean="0"/>
              <a:t> </a:t>
            </a:r>
            <a:r>
              <a:rPr lang="en-US" dirty="0" err="1" smtClean="0"/>
              <a:t>leur</a:t>
            </a:r>
            <a:r>
              <a:rPr lang="en-US" dirty="0" smtClean="0"/>
              <a:t> </a:t>
            </a:r>
            <a:r>
              <a:rPr lang="en-US" dirty="0" err="1" smtClean="0"/>
              <a:t>specificité</a:t>
            </a:r>
            <a:r>
              <a:rPr lang="en-US" dirty="0" smtClean="0"/>
              <a:t> à environ 92%</a:t>
            </a:r>
          </a:p>
          <a:p>
            <a:r>
              <a:rPr lang="en-US" dirty="0" smtClean="0"/>
              <a:t>Meilleur VPN; faux </a:t>
            </a:r>
            <a:r>
              <a:rPr lang="en-US" dirty="0" err="1" smtClean="0"/>
              <a:t>positifs</a:t>
            </a:r>
            <a:r>
              <a:rPr lang="en-US" dirty="0" smtClean="0"/>
              <a:t> 0,3 - 5%</a:t>
            </a:r>
          </a:p>
          <a:p>
            <a:r>
              <a:rPr lang="en-US" dirty="0" err="1" smtClean="0"/>
              <a:t>Cytopnction</a:t>
            </a:r>
            <a:r>
              <a:rPr lang="en-US" dirty="0" smtClean="0"/>
              <a:t> q  </a:t>
            </a:r>
            <a:r>
              <a:rPr lang="en-US" dirty="0" err="1" smtClean="0"/>
              <a:t>diminuer</a:t>
            </a:r>
            <a:r>
              <a:rPr lang="en-US" dirty="0" smtClean="0"/>
              <a:t> </a:t>
            </a:r>
            <a:r>
              <a:rPr lang="en-US" dirty="0" err="1" smtClean="0"/>
              <a:t>nbre</a:t>
            </a:r>
            <a:r>
              <a:rPr lang="en-US" dirty="0" smtClean="0"/>
              <a:t> </a:t>
            </a:r>
            <a:r>
              <a:rPr lang="en-US" dirty="0" err="1" smtClean="0"/>
              <a:t>chir</a:t>
            </a:r>
            <a:r>
              <a:rPr lang="en-US" dirty="0" smtClean="0"/>
              <a:t> par 4</a:t>
            </a:r>
          </a:p>
          <a:p>
            <a:r>
              <a:rPr lang="en-US" dirty="0" smtClean="0"/>
              <a:t>Augmenter </a:t>
            </a:r>
            <a:r>
              <a:rPr lang="en-US" dirty="0" err="1" smtClean="0"/>
              <a:t>prévalence</a:t>
            </a:r>
            <a:r>
              <a:rPr lang="en-US" dirty="0" smtClean="0"/>
              <a:t> </a:t>
            </a:r>
            <a:r>
              <a:rPr lang="en-US" dirty="0" err="1" smtClean="0"/>
              <a:t>kc</a:t>
            </a:r>
            <a:r>
              <a:rPr lang="en-US" dirty="0" smtClean="0"/>
              <a:t> 30%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14282" y="6286520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Annales</a:t>
            </a:r>
            <a:r>
              <a:rPr lang="en-US" dirty="0" smtClean="0"/>
              <a:t> </a:t>
            </a:r>
            <a:r>
              <a:rPr lang="en-US" dirty="0" err="1" smtClean="0"/>
              <a:t>otolar</a:t>
            </a:r>
            <a:r>
              <a:rPr lang="en-US" dirty="0" smtClean="0"/>
              <a:t> </a:t>
            </a:r>
            <a:r>
              <a:rPr lang="en-US" dirty="0" err="1" smtClean="0"/>
              <a:t>chiru</a:t>
            </a:r>
            <a:r>
              <a:rPr lang="en-US" dirty="0" smtClean="0"/>
              <a:t> </a:t>
            </a:r>
            <a:r>
              <a:rPr lang="en-US" dirty="0" err="1" smtClean="0"/>
              <a:t>cervico</a:t>
            </a:r>
            <a:r>
              <a:rPr lang="en-US" dirty="0" smtClean="0"/>
              <a:t> </a:t>
            </a:r>
            <a:r>
              <a:rPr lang="en-US" dirty="0" err="1" smtClean="0"/>
              <a:t>faciale</a:t>
            </a:r>
            <a:r>
              <a:rPr lang="en-US" dirty="0" smtClean="0"/>
              <a:t> 2004 121 6 350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8992" y="214290"/>
            <a:ext cx="235745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cytoponction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714348" y="1000108"/>
            <a:ext cx="1643074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Benigne</a:t>
            </a:r>
            <a:r>
              <a:rPr lang="en-US" dirty="0" smtClean="0"/>
              <a:t> </a:t>
            </a:r>
          </a:p>
          <a:p>
            <a:pPr algn="ctr"/>
            <a:r>
              <a:rPr lang="en-US" sz="1200" dirty="0" smtClean="0"/>
              <a:t>60 70</a:t>
            </a:r>
            <a:endParaRPr lang="fr-FR" sz="1200" dirty="0"/>
          </a:p>
        </p:txBody>
      </p:sp>
      <p:sp>
        <p:nvSpPr>
          <p:cNvPr id="6" name="Ellipse 5"/>
          <p:cNvSpPr/>
          <p:nvPr/>
        </p:nvSpPr>
        <p:spPr>
          <a:xfrm>
            <a:off x="2928926" y="1214422"/>
            <a:ext cx="1928826" cy="7143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Non </a:t>
            </a:r>
            <a:r>
              <a:rPr lang="en-US" sz="1600" dirty="0" err="1" smtClean="0"/>
              <a:t>contributif</a:t>
            </a:r>
            <a:r>
              <a:rPr lang="en-US" sz="1200" dirty="0" smtClean="0"/>
              <a:t> 5 20 </a:t>
            </a:r>
            <a:endParaRPr lang="fr-FR" sz="1200" dirty="0"/>
          </a:p>
        </p:txBody>
      </p:sp>
      <p:sp>
        <p:nvSpPr>
          <p:cNvPr id="7" name="Ellipse 6"/>
          <p:cNvSpPr/>
          <p:nvPr/>
        </p:nvSpPr>
        <p:spPr>
          <a:xfrm>
            <a:off x="7215206" y="1142984"/>
            <a:ext cx="1500198" cy="5715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Malin</a:t>
            </a:r>
            <a:r>
              <a:rPr lang="en-US" dirty="0" smtClean="0"/>
              <a:t> </a:t>
            </a:r>
            <a:r>
              <a:rPr lang="en-US" sz="1200" dirty="0" smtClean="0"/>
              <a:t>5</a:t>
            </a:r>
            <a:endParaRPr lang="fr-FR" sz="1200" dirty="0"/>
          </a:p>
        </p:txBody>
      </p:sp>
      <p:sp>
        <p:nvSpPr>
          <p:cNvPr id="8" name="Ellipse 7"/>
          <p:cNvSpPr/>
          <p:nvPr/>
        </p:nvSpPr>
        <p:spPr>
          <a:xfrm>
            <a:off x="5143504" y="1142984"/>
            <a:ext cx="1571636" cy="7143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Douteux</a:t>
            </a:r>
            <a:r>
              <a:rPr lang="en-US" dirty="0" smtClean="0"/>
              <a:t> </a:t>
            </a:r>
            <a:r>
              <a:rPr lang="en-US" sz="1200" dirty="0" smtClean="0"/>
              <a:t>10 20</a:t>
            </a:r>
            <a:endParaRPr lang="fr-FR" sz="12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14282" y="2285992"/>
            <a:ext cx="1071570" cy="5000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kyste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1428728" y="2214554"/>
            <a:ext cx="1071570" cy="5000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solide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3500430" y="2786058"/>
            <a:ext cx="1214446" cy="857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2eme </a:t>
            </a:r>
            <a:r>
              <a:rPr lang="en-US" dirty="0" err="1" smtClean="0"/>
              <a:t>cytoponction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7072330" y="4572008"/>
            <a:ext cx="1571636" cy="857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chirurgie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928662" y="4786322"/>
            <a:ext cx="1428760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surveillance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 rot="5400000">
            <a:off x="1000894" y="3857628"/>
            <a:ext cx="1713718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16200000" flipH="1">
            <a:off x="714348" y="4143380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10800000" flipV="1">
            <a:off x="2143108" y="571480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5400000">
            <a:off x="4357686" y="1071546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6072198" y="571480"/>
            <a:ext cx="150019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16200000" flipH="1">
            <a:off x="1500166" y="1928802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rot="5400000">
            <a:off x="964381" y="1893084"/>
            <a:ext cx="428630" cy="2143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16200000" flipH="1">
            <a:off x="5000628" y="1071546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857224" y="3286124"/>
            <a:ext cx="78581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recidive</a:t>
            </a:r>
            <a:endParaRPr lang="fr-FR" sz="1200" dirty="0"/>
          </a:p>
        </p:txBody>
      </p:sp>
      <p:sp>
        <p:nvSpPr>
          <p:cNvPr id="26" name="ZoneTexte 25"/>
          <p:cNvSpPr txBox="1"/>
          <p:nvPr/>
        </p:nvSpPr>
        <p:spPr>
          <a:xfrm>
            <a:off x="0" y="3286124"/>
            <a:ext cx="78581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disparait</a:t>
            </a:r>
            <a:endParaRPr lang="fr-FR" sz="1200" dirty="0"/>
          </a:p>
        </p:txBody>
      </p:sp>
      <p:cxnSp>
        <p:nvCxnSpPr>
          <p:cNvPr id="28" name="Connecteur droit avec flèche 27"/>
          <p:cNvCxnSpPr/>
          <p:nvPr/>
        </p:nvCxnSpPr>
        <p:spPr>
          <a:xfrm rot="16200000" flipH="1">
            <a:off x="964381" y="2893215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rot="5400000">
            <a:off x="339282" y="2875372"/>
            <a:ext cx="357190" cy="321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rot="16200000" flipH="1">
            <a:off x="6822297" y="3107529"/>
            <a:ext cx="2428892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rot="16200000" flipH="1">
            <a:off x="6000760" y="2571744"/>
            <a:ext cx="2286016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5400000">
            <a:off x="2500298" y="3857628"/>
            <a:ext cx="1643074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rot="5400000">
            <a:off x="3678231" y="2393149"/>
            <a:ext cx="64373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4572000" y="3786190"/>
            <a:ext cx="2071702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357818" y="1857364"/>
            <a:ext cx="1214446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immunohistochimie</a:t>
            </a:r>
            <a:endParaRPr lang="fr-FR" sz="1400" dirty="0"/>
          </a:p>
        </p:txBody>
      </p:sp>
      <p:sp>
        <p:nvSpPr>
          <p:cNvPr id="58" name="ZoneTexte 57"/>
          <p:cNvSpPr txBox="1"/>
          <p:nvPr/>
        </p:nvSpPr>
        <p:spPr>
          <a:xfrm>
            <a:off x="857224" y="5786454"/>
            <a:ext cx="18573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Echo 6-12-1-2….</a:t>
            </a:r>
          </a:p>
          <a:p>
            <a:r>
              <a:rPr lang="en-US" sz="1400" dirty="0" err="1" smtClean="0"/>
              <a:t>Cytoponction</a:t>
            </a:r>
            <a:r>
              <a:rPr lang="en-US" sz="1400" dirty="0" smtClean="0"/>
              <a:t> </a:t>
            </a:r>
            <a:r>
              <a:rPr lang="en-US" sz="1400" dirty="0" err="1" smtClean="0"/>
              <a:t>si</a:t>
            </a:r>
            <a:endParaRPr lang="en-US" sz="1400" dirty="0" smtClean="0"/>
          </a:p>
          <a:p>
            <a:r>
              <a:rPr lang="en-US" sz="1400" dirty="0" smtClean="0"/>
              <a:t> apparition </a:t>
            </a:r>
            <a:r>
              <a:rPr lang="en-US" sz="1400" dirty="0" err="1" smtClean="0"/>
              <a:t>critere</a:t>
            </a:r>
            <a:r>
              <a:rPr lang="en-US" sz="1400" dirty="0" smtClean="0"/>
              <a:t> M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643174" y="142852"/>
            <a:ext cx="3714776" cy="857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Nodule suspect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71472" y="928670"/>
            <a:ext cx="1928826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loboisthmectomie</a:t>
            </a:r>
            <a:endParaRPr lang="fr-FR" sz="1600" dirty="0"/>
          </a:p>
        </p:txBody>
      </p:sp>
      <p:sp>
        <p:nvSpPr>
          <p:cNvPr id="6" name="Rectangle 5"/>
          <p:cNvSpPr/>
          <p:nvPr/>
        </p:nvSpPr>
        <p:spPr>
          <a:xfrm>
            <a:off x="6715140" y="1357298"/>
            <a:ext cx="1643074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medullaire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71472" y="1714488"/>
            <a:ext cx="1928826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extemporanee</a:t>
            </a:r>
            <a:endParaRPr lang="fr-FR" sz="1600" dirty="0"/>
          </a:p>
        </p:txBody>
      </p:sp>
      <p:sp>
        <p:nvSpPr>
          <p:cNvPr id="8" name="Rectangle 7"/>
          <p:cNvSpPr/>
          <p:nvPr/>
        </p:nvSpPr>
        <p:spPr>
          <a:xfrm>
            <a:off x="214282" y="2714620"/>
            <a:ext cx="1214414" cy="714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normale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143108" y="2786058"/>
            <a:ext cx="1071570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cancer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2071670" y="4000504"/>
            <a:ext cx="1428760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 de </a:t>
            </a:r>
            <a:r>
              <a:rPr lang="en-US" dirty="0" err="1" smtClean="0"/>
              <a:t>facteurs</a:t>
            </a:r>
            <a:r>
              <a:rPr lang="en-US" dirty="0" smtClean="0"/>
              <a:t> de </a:t>
            </a:r>
            <a:r>
              <a:rPr lang="en-US" dirty="0" err="1" smtClean="0"/>
              <a:t>risques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786182" y="4000504"/>
            <a:ext cx="1500198" cy="714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dirty="0" err="1" smtClean="0"/>
              <a:t>facteurs</a:t>
            </a:r>
            <a:r>
              <a:rPr lang="en-US" dirty="0" smtClean="0"/>
              <a:t> de </a:t>
            </a:r>
            <a:r>
              <a:rPr lang="en-US" dirty="0" err="1" smtClean="0"/>
              <a:t>risques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285720" y="5214950"/>
            <a:ext cx="1500198" cy="15001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surveillance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6929454" y="5072074"/>
            <a:ext cx="1643074" cy="14287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totale</a:t>
            </a:r>
            <a:endParaRPr lang="fr-FR" dirty="0"/>
          </a:p>
        </p:txBody>
      </p:sp>
      <p:cxnSp>
        <p:nvCxnSpPr>
          <p:cNvPr id="17" name="Connecteur droit avec flèche 16"/>
          <p:cNvCxnSpPr/>
          <p:nvPr/>
        </p:nvCxnSpPr>
        <p:spPr>
          <a:xfrm rot="5400000">
            <a:off x="72200" y="4285462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6572264" y="285728"/>
            <a:ext cx="1357322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10800000" flipV="1">
            <a:off x="1714480" y="285728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5" idx="2"/>
            <a:endCxn id="7" idx="0"/>
          </p:cNvCxnSpPr>
          <p:nvPr/>
        </p:nvCxnSpPr>
        <p:spPr>
          <a:xfrm rot="5400000">
            <a:off x="1393009" y="157161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071670" y="2285992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5400000">
            <a:off x="642910" y="2285992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rot="16200000" flipH="1">
            <a:off x="6321437" y="3679827"/>
            <a:ext cx="2653524" cy="87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2822563" y="374967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3357554" y="3429000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4645026" y="4786322"/>
            <a:ext cx="2141552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rot="10800000" flipV="1">
            <a:off x="1357290" y="4714884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2143108" y="4929198"/>
            <a:ext cx="1428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Attitude </a:t>
            </a:r>
            <a:r>
              <a:rPr lang="en-US" sz="1400" dirty="0" err="1" smtClean="0"/>
              <a:t>controversée</a:t>
            </a:r>
            <a:r>
              <a:rPr lang="en-US" sz="1400" dirty="0" smtClean="0"/>
              <a:t> </a:t>
            </a:r>
            <a:r>
              <a:rPr lang="en-US" sz="1400" dirty="0" err="1" smtClean="0"/>
              <a:t>fiabilité</a:t>
            </a:r>
            <a:r>
              <a:rPr lang="en-US" sz="1400" dirty="0" smtClean="0"/>
              <a:t> de   </a:t>
            </a:r>
            <a:r>
              <a:rPr lang="en-US" sz="1400" dirty="0" err="1" smtClean="0"/>
              <a:t>extempo</a:t>
            </a:r>
            <a:endParaRPr lang="en-US" sz="1400" dirty="0" smtClean="0"/>
          </a:p>
          <a:p>
            <a:r>
              <a:rPr lang="en-US" sz="1400" dirty="0" err="1" smtClean="0"/>
              <a:t>Difficultés</a:t>
            </a:r>
            <a:r>
              <a:rPr lang="en-US" sz="1400" dirty="0" smtClean="0"/>
              <a:t> des reprises </a:t>
            </a:r>
            <a:r>
              <a:rPr lang="en-US" sz="1400" dirty="0" err="1" smtClean="0"/>
              <a:t>chir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71736" y="214290"/>
            <a:ext cx="3143272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Cancer </a:t>
            </a:r>
            <a:r>
              <a:rPr lang="en-US" dirty="0" err="1" smtClean="0"/>
              <a:t>confirme</a:t>
            </a:r>
            <a:r>
              <a:rPr lang="en-US" dirty="0" smtClean="0"/>
              <a:t> a l </a:t>
            </a:r>
            <a:r>
              <a:rPr lang="en-US" dirty="0" err="1" smtClean="0"/>
              <a:t>anapath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500694" y="1214422"/>
            <a:ext cx="3143272" cy="12144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Indiferencie</a:t>
            </a:r>
            <a:endParaRPr lang="en-US" dirty="0" smtClean="0"/>
          </a:p>
          <a:p>
            <a:pPr algn="ctr"/>
            <a:r>
              <a:rPr lang="en-US" dirty="0" smtClean="0"/>
              <a:t>Bifocal</a:t>
            </a:r>
          </a:p>
          <a:p>
            <a:pPr algn="ctr"/>
            <a:r>
              <a:rPr lang="en-US" dirty="0" err="1" smtClean="0"/>
              <a:t>Medullaire</a:t>
            </a:r>
            <a:endParaRPr lang="en-US" dirty="0" smtClean="0"/>
          </a:p>
          <a:p>
            <a:pPr algn="ctr"/>
            <a:r>
              <a:rPr lang="en-US" dirty="0" smtClean="0"/>
              <a:t>metastases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00034" y="1571612"/>
            <a:ext cx="2285984" cy="5000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Kc</a:t>
            </a:r>
            <a:r>
              <a:rPr lang="en-US" dirty="0" smtClean="0"/>
              <a:t> </a:t>
            </a:r>
            <a:r>
              <a:rPr lang="en-US" dirty="0" err="1" smtClean="0"/>
              <a:t>differencie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500694" y="3214686"/>
            <a:ext cx="3143272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Tatalisation</a:t>
            </a:r>
            <a:r>
              <a:rPr lang="en-US" dirty="0" smtClean="0"/>
              <a:t> en </a:t>
            </a:r>
            <a:r>
              <a:rPr lang="en-US" dirty="0" err="1" smtClean="0"/>
              <a:t>urgence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28596" y="3071810"/>
            <a:ext cx="2643206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Totaliser</a:t>
            </a:r>
            <a:r>
              <a:rPr lang="en-US" dirty="0" smtClean="0"/>
              <a:t> a </a:t>
            </a:r>
            <a:r>
              <a:rPr lang="en-US" dirty="0" err="1" smtClean="0"/>
              <a:t>froid</a:t>
            </a:r>
            <a:r>
              <a:rPr lang="en-US" dirty="0" smtClean="0"/>
              <a:t> </a:t>
            </a:r>
            <a:r>
              <a:rPr lang="en-US" dirty="0" err="1" smtClean="0"/>
              <a:t>delai</a:t>
            </a:r>
            <a:r>
              <a:rPr lang="en-US" dirty="0" smtClean="0"/>
              <a:t> 1 </a:t>
            </a:r>
            <a:r>
              <a:rPr lang="en-US" dirty="0" err="1" smtClean="0"/>
              <a:t>semaine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2 – 3 </a:t>
            </a:r>
            <a:r>
              <a:rPr lang="en-US" dirty="0" err="1" smtClean="0"/>
              <a:t>mois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928926" y="4857760"/>
            <a:ext cx="2714644" cy="16430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Currage</a:t>
            </a:r>
            <a:r>
              <a:rPr lang="en-US" dirty="0" smtClean="0"/>
              <a:t> </a:t>
            </a:r>
            <a:r>
              <a:rPr lang="en-US" dirty="0" err="1" smtClean="0"/>
              <a:t>conglinnaire</a:t>
            </a:r>
            <a:r>
              <a:rPr lang="en-US" dirty="0" smtClean="0"/>
              <a:t> </a:t>
            </a:r>
            <a:r>
              <a:rPr lang="en-US" dirty="0" err="1" smtClean="0"/>
              <a:t>selon</a:t>
            </a:r>
            <a:r>
              <a:rPr lang="en-US" dirty="0" smtClean="0"/>
              <a:t> le </a:t>
            </a:r>
            <a:r>
              <a:rPr lang="en-US" dirty="0" err="1" smtClean="0"/>
              <a:t>stade</a:t>
            </a:r>
            <a:r>
              <a:rPr lang="en-US" dirty="0" smtClean="0"/>
              <a:t> et le type </a:t>
            </a:r>
            <a:r>
              <a:rPr lang="en-US" dirty="0" err="1" smtClean="0"/>
              <a:t>histologique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rot="16200000" flipH="1">
            <a:off x="6858016" y="2786058"/>
            <a:ext cx="642942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10800000" flipV="1">
            <a:off x="1357290" y="785794"/>
            <a:ext cx="1071570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endCxn id="8" idx="0"/>
          </p:cNvCxnSpPr>
          <p:nvPr/>
        </p:nvCxnSpPr>
        <p:spPr>
          <a:xfrm rot="16200000" flipH="1">
            <a:off x="1339430" y="2661041"/>
            <a:ext cx="785818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5857884" y="642918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Plus 22"/>
          <p:cNvSpPr/>
          <p:nvPr/>
        </p:nvSpPr>
        <p:spPr>
          <a:xfrm>
            <a:off x="3929058" y="4143380"/>
            <a:ext cx="571504" cy="500066"/>
          </a:xfrm>
          <a:prstGeom prst="mathPl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Hypertrophie</a:t>
            </a:r>
            <a:r>
              <a:rPr lang="en-US" dirty="0" smtClean="0"/>
              <a:t> </a:t>
            </a:r>
            <a:r>
              <a:rPr lang="en-US" dirty="0" err="1" smtClean="0"/>
              <a:t>localisée</a:t>
            </a:r>
            <a:r>
              <a:rPr lang="en-US" dirty="0" smtClean="0"/>
              <a:t> de la </a:t>
            </a:r>
            <a:r>
              <a:rPr lang="en-US" dirty="0" err="1" smtClean="0"/>
              <a:t>glande</a:t>
            </a:r>
            <a:r>
              <a:rPr lang="en-US" dirty="0" smtClean="0"/>
              <a:t> </a:t>
            </a:r>
            <a:r>
              <a:rPr lang="en-US" dirty="0" err="1" smtClean="0"/>
              <a:t>délimitée</a:t>
            </a:r>
            <a:r>
              <a:rPr lang="en-US" dirty="0" smtClean="0"/>
              <a:t> par </a:t>
            </a:r>
            <a:r>
              <a:rPr lang="en-US" dirty="0" err="1" smtClean="0"/>
              <a:t>parenchye</a:t>
            </a:r>
            <a:r>
              <a:rPr lang="en-US" dirty="0" smtClean="0"/>
              <a:t> </a:t>
            </a:r>
            <a:r>
              <a:rPr lang="en-US" dirty="0" err="1" smtClean="0"/>
              <a:t>sain</a:t>
            </a:r>
            <a:endParaRPr lang="en-US" dirty="0" smtClean="0"/>
          </a:p>
          <a:p>
            <a:r>
              <a:rPr lang="en-US" dirty="0" smtClean="0"/>
              <a:t>20 -70% de </a:t>
            </a:r>
            <a:r>
              <a:rPr lang="en-US" dirty="0" err="1" smtClean="0"/>
              <a:t>populqtion</a:t>
            </a:r>
            <a:r>
              <a:rPr lang="en-US" dirty="0" smtClean="0"/>
              <a:t> </a:t>
            </a:r>
            <a:r>
              <a:rPr lang="en-US" dirty="0" err="1" smtClean="0"/>
              <a:t>présente</a:t>
            </a:r>
            <a:r>
              <a:rPr lang="en-US" dirty="0" smtClean="0"/>
              <a:t> un nodule </a:t>
            </a:r>
            <a:r>
              <a:rPr lang="en-US" dirty="0" err="1" smtClean="0"/>
              <a:t>occulte</a:t>
            </a:r>
            <a:r>
              <a:rPr lang="en-US" dirty="0" smtClean="0"/>
              <a:t>;  </a:t>
            </a:r>
            <a:r>
              <a:rPr lang="en-US" dirty="0" err="1" smtClean="0"/>
              <a:t>augmente</a:t>
            </a:r>
            <a:r>
              <a:rPr lang="en-US" dirty="0" smtClean="0"/>
              <a:t> 0,1%chaque </a:t>
            </a:r>
            <a:r>
              <a:rPr lang="en-US" dirty="0" err="1" smtClean="0"/>
              <a:t>année</a:t>
            </a:r>
            <a:r>
              <a:rPr lang="en-US" dirty="0" smtClean="0"/>
              <a:t> de vie</a:t>
            </a:r>
          </a:p>
          <a:p>
            <a:r>
              <a:rPr lang="en-US" dirty="0" err="1" smtClean="0"/>
              <a:t>Prédominance</a:t>
            </a:r>
            <a:r>
              <a:rPr lang="en-US" dirty="0" smtClean="0"/>
              <a:t> </a:t>
            </a:r>
            <a:r>
              <a:rPr lang="en-US" dirty="0" err="1" smtClean="0"/>
              <a:t>féminine</a:t>
            </a:r>
            <a:endParaRPr lang="en-US" dirty="0" smtClean="0"/>
          </a:p>
          <a:p>
            <a:r>
              <a:rPr lang="en-US" dirty="0" err="1" smtClean="0"/>
              <a:t>Risque</a:t>
            </a:r>
            <a:r>
              <a:rPr lang="en-US" dirty="0" smtClean="0"/>
              <a:t> de cancer 5%</a:t>
            </a:r>
          </a:p>
          <a:p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n’est</a:t>
            </a:r>
            <a:r>
              <a:rPr lang="en-US" dirty="0" smtClean="0"/>
              <a:t> pas 1urgence  </a:t>
            </a:r>
            <a:r>
              <a:rPr lang="en-US" dirty="0" err="1" smtClean="0"/>
              <a:t>diagnostique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thérapeutique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Facteurs</a:t>
            </a:r>
            <a:r>
              <a:rPr lang="en-US" dirty="0" smtClean="0"/>
              <a:t> de </a:t>
            </a:r>
            <a:r>
              <a:rPr lang="en-US" dirty="0" err="1" smtClean="0"/>
              <a:t>risques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Carence</a:t>
            </a:r>
            <a:r>
              <a:rPr lang="en-US" dirty="0" smtClean="0"/>
              <a:t> </a:t>
            </a:r>
            <a:r>
              <a:rPr lang="en-US" dirty="0" err="1" smtClean="0"/>
              <a:t>iodée</a:t>
            </a:r>
            <a:endParaRPr lang="en-US" dirty="0" smtClean="0"/>
          </a:p>
          <a:p>
            <a:r>
              <a:rPr lang="en-US" dirty="0" smtClean="0"/>
              <a:t>Irradiation ext= </a:t>
            </a:r>
            <a:r>
              <a:rPr lang="en-US" dirty="0" err="1" smtClean="0"/>
              <a:t>papilliare</a:t>
            </a:r>
            <a:endParaRPr lang="en-US" dirty="0" smtClean="0"/>
          </a:p>
          <a:p>
            <a:r>
              <a:rPr lang="en-US" dirty="0" err="1" smtClean="0"/>
              <a:t>Métabolique</a:t>
            </a:r>
            <a:r>
              <a:rPr lang="en-US" dirty="0" smtClean="0"/>
              <a:t>  forte dose </a:t>
            </a:r>
            <a:r>
              <a:rPr lang="en-US" dirty="0" err="1" smtClean="0"/>
              <a:t>hypothyroidie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         </a:t>
            </a:r>
            <a:r>
              <a:rPr lang="en-US" dirty="0" err="1" smtClean="0"/>
              <a:t>faible</a:t>
            </a:r>
            <a:r>
              <a:rPr lang="en-US" dirty="0" smtClean="0"/>
              <a:t> dose </a:t>
            </a:r>
            <a:r>
              <a:rPr lang="en-US" dirty="0" err="1" smtClean="0"/>
              <a:t>kc</a:t>
            </a:r>
            <a:endParaRPr lang="en-US" dirty="0" smtClean="0"/>
          </a:p>
          <a:p>
            <a:r>
              <a:rPr lang="en-US" dirty="0" err="1" smtClean="0"/>
              <a:t>Rayonnement</a:t>
            </a:r>
            <a:endParaRPr lang="en-US" dirty="0" smtClean="0"/>
          </a:p>
          <a:p>
            <a:r>
              <a:rPr lang="en-US" dirty="0" err="1" smtClean="0"/>
              <a:t>Génétique</a:t>
            </a:r>
            <a:r>
              <a:rPr lang="en-US" dirty="0" smtClean="0"/>
              <a:t>             </a:t>
            </a:r>
            <a:r>
              <a:rPr lang="en-US" dirty="0" err="1" smtClean="0"/>
              <a:t>medullaire</a:t>
            </a:r>
            <a:r>
              <a:rPr lang="en-US" sz="1700" dirty="0" smtClean="0"/>
              <a:t>   NEM </a:t>
            </a:r>
          </a:p>
          <a:p>
            <a:pPr>
              <a:buNone/>
            </a:pPr>
            <a:r>
              <a:rPr lang="en-US" sz="1700" dirty="0" smtClean="0"/>
              <a:t>                                                                                                          </a:t>
            </a:r>
            <a:r>
              <a:rPr lang="en-US" sz="1700" dirty="0" err="1" smtClean="0"/>
              <a:t>syn</a:t>
            </a:r>
            <a:r>
              <a:rPr lang="en-US" sz="1700" dirty="0" smtClean="0"/>
              <a:t> COWDEN </a:t>
            </a:r>
          </a:p>
          <a:p>
            <a:pPr>
              <a:buNone/>
            </a:pPr>
            <a:r>
              <a:rPr lang="en-US" sz="1700" dirty="0" smtClean="0"/>
              <a:t>                                                                                                          </a:t>
            </a:r>
            <a:r>
              <a:rPr lang="en-US" sz="1700" dirty="0" err="1" smtClean="0"/>
              <a:t>Polypose</a:t>
            </a:r>
            <a:r>
              <a:rPr lang="en-US" sz="1700" dirty="0" smtClean="0"/>
              <a:t> </a:t>
            </a:r>
            <a:r>
              <a:rPr lang="en-US" sz="1700" dirty="0" err="1" smtClean="0"/>
              <a:t>colique</a:t>
            </a:r>
            <a:r>
              <a:rPr lang="en-US" sz="1700" dirty="0" smtClean="0"/>
              <a:t> </a:t>
            </a:r>
            <a:r>
              <a:rPr lang="en-US" sz="1700" dirty="0" err="1" smtClean="0"/>
              <a:t>familiale</a:t>
            </a:r>
            <a:r>
              <a:rPr lang="en-US" sz="1700" dirty="0" smtClean="0"/>
              <a:t> </a:t>
            </a:r>
          </a:p>
          <a:p>
            <a:pPr>
              <a:buNone/>
            </a:pPr>
            <a:r>
              <a:rPr lang="en-US" sz="1700" dirty="0" smtClean="0"/>
              <a:t>                                                                                                          </a:t>
            </a:r>
            <a:r>
              <a:rPr lang="en-US" sz="1700" dirty="0" err="1" smtClean="0"/>
              <a:t>gardner</a:t>
            </a:r>
            <a:r>
              <a:rPr lang="en-US" sz="1700" dirty="0" smtClean="0"/>
              <a:t> ,</a:t>
            </a:r>
            <a:r>
              <a:rPr lang="en-US" sz="1700" dirty="0" err="1" smtClean="0"/>
              <a:t>carney</a:t>
            </a:r>
            <a:r>
              <a:rPr lang="en-US" sz="1700" dirty="0" smtClean="0"/>
              <a:t> …..</a:t>
            </a:r>
          </a:p>
          <a:p>
            <a:r>
              <a:rPr lang="en-US" dirty="0" err="1" smtClean="0"/>
              <a:t>Tabac</a:t>
            </a:r>
            <a:r>
              <a:rPr lang="en-US" dirty="0" smtClean="0"/>
              <a:t> ,GMN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2643174" y="4286256"/>
            <a:ext cx="78581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Rappel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Thyroide</a:t>
            </a:r>
            <a:r>
              <a:rPr lang="en-US" dirty="0" smtClean="0"/>
              <a:t> </a:t>
            </a:r>
            <a:r>
              <a:rPr lang="en-US" dirty="0" err="1" smtClean="0"/>
              <a:t>struture</a:t>
            </a:r>
            <a:r>
              <a:rPr lang="en-US" dirty="0" smtClean="0"/>
              <a:t> </a:t>
            </a:r>
            <a:r>
              <a:rPr lang="en-US" dirty="0" err="1" smtClean="0"/>
              <a:t>hétèrogene,Potentiel</a:t>
            </a:r>
            <a:r>
              <a:rPr lang="en-US" dirty="0" smtClean="0"/>
              <a:t> </a:t>
            </a:r>
            <a:r>
              <a:rPr lang="en-US" dirty="0" err="1" smtClean="0"/>
              <a:t>prolifératif</a:t>
            </a:r>
            <a:r>
              <a:rPr lang="en-US" dirty="0" smtClean="0"/>
              <a:t> </a:t>
            </a:r>
            <a:r>
              <a:rPr lang="en-US" dirty="0" err="1" smtClean="0"/>
              <a:t>faible</a:t>
            </a:r>
            <a:endParaRPr lang="en-US" dirty="0" smtClean="0"/>
          </a:p>
          <a:p>
            <a:r>
              <a:rPr lang="en-US" dirty="0" err="1" smtClean="0"/>
              <a:t>Soumise</a:t>
            </a:r>
            <a:r>
              <a:rPr lang="en-US" dirty="0" smtClean="0"/>
              <a:t> à la regulation TSH: proliferation </a:t>
            </a:r>
            <a:r>
              <a:rPr lang="en-US" dirty="0" err="1" smtClean="0"/>
              <a:t>localisée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generalisée</a:t>
            </a:r>
            <a:r>
              <a:rPr lang="en-US" dirty="0" smtClean="0"/>
              <a:t> par </a:t>
            </a:r>
            <a:r>
              <a:rPr lang="en-US" dirty="0" err="1" smtClean="0"/>
              <a:t>recrutement</a:t>
            </a:r>
            <a:r>
              <a:rPr lang="en-US" dirty="0" smtClean="0"/>
              <a:t> </a:t>
            </a:r>
            <a:r>
              <a:rPr lang="en-US" dirty="0" err="1" smtClean="0"/>
              <a:t>prograssive</a:t>
            </a:r>
            <a:r>
              <a:rPr lang="en-US" dirty="0" smtClean="0"/>
              <a:t>; </a:t>
            </a:r>
            <a:r>
              <a:rPr lang="en-US" dirty="0" err="1" smtClean="0"/>
              <a:t>selon</a:t>
            </a:r>
            <a:r>
              <a:rPr lang="en-US" dirty="0" smtClean="0"/>
              <a:t> l </a:t>
            </a:r>
            <a:r>
              <a:rPr lang="en-US" dirty="0" err="1" smtClean="0"/>
              <a:t>intensité</a:t>
            </a:r>
            <a:r>
              <a:rPr lang="en-US" dirty="0" smtClean="0"/>
              <a:t> de stimulation</a:t>
            </a:r>
          </a:p>
          <a:p>
            <a:r>
              <a:rPr lang="en-US" dirty="0" err="1" smtClean="0"/>
              <a:t>Autocrine</a:t>
            </a:r>
            <a:endParaRPr lang="en-US" dirty="0" smtClean="0"/>
          </a:p>
          <a:p>
            <a:r>
              <a:rPr lang="en-US" dirty="0" err="1" smtClean="0"/>
              <a:t>Thyrocyte</a:t>
            </a:r>
            <a:r>
              <a:rPr lang="en-US" dirty="0" smtClean="0"/>
              <a:t> </a:t>
            </a:r>
            <a:r>
              <a:rPr lang="en-US" dirty="0" err="1" smtClean="0"/>
              <a:t>nle</a:t>
            </a:r>
            <a:r>
              <a:rPr lang="en-US" dirty="0" smtClean="0"/>
              <a:t>         </a:t>
            </a:r>
            <a:r>
              <a:rPr lang="en-US" dirty="0" err="1" smtClean="0"/>
              <a:t>hyperplasie</a:t>
            </a:r>
            <a:r>
              <a:rPr lang="en-US" dirty="0" smtClean="0"/>
              <a:t> </a:t>
            </a:r>
            <a:r>
              <a:rPr lang="en-US" dirty="0" err="1" smtClean="0"/>
              <a:t>nodullaire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Adenome</a:t>
            </a:r>
            <a:r>
              <a:rPr lang="en-US" dirty="0" smtClean="0"/>
              <a:t> </a:t>
            </a:r>
            <a:r>
              <a:rPr lang="en-US" dirty="0" err="1" smtClean="0"/>
              <a:t>follicullaire</a:t>
            </a:r>
            <a:r>
              <a:rPr lang="en-US" dirty="0" smtClean="0"/>
              <a:t>         </a:t>
            </a:r>
            <a:r>
              <a:rPr lang="en-US" dirty="0" err="1" smtClean="0"/>
              <a:t>carcinomes</a:t>
            </a:r>
            <a:endParaRPr lang="en-US" dirty="0" smtClean="0"/>
          </a:p>
        </p:txBody>
      </p:sp>
      <p:sp>
        <p:nvSpPr>
          <p:cNvPr id="7" name="Flèche droite 6"/>
          <p:cNvSpPr/>
          <p:nvPr/>
        </p:nvSpPr>
        <p:spPr>
          <a:xfrm>
            <a:off x="3286116" y="5072074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4071934" y="5715016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>
            <a:off x="7786710" y="5072074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Circonstance</a:t>
            </a:r>
            <a:r>
              <a:rPr lang="en-US" dirty="0" smtClean="0"/>
              <a:t> de </a:t>
            </a:r>
            <a:r>
              <a:rPr lang="en-US" dirty="0" err="1" smtClean="0"/>
              <a:t>decouverte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/</a:t>
            </a:r>
            <a:r>
              <a:rPr lang="en-US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Fortuite</a:t>
            </a:r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ctr"/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II/ Clinique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DECOUVERTE FORTUITE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Fortuite</a:t>
            </a:r>
            <a:r>
              <a:rPr lang="en-US" dirty="0" smtClean="0"/>
              <a:t>              &lt; 1cm</a:t>
            </a:r>
          </a:p>
          <a:p>
            <a:r>
              <a:rPr lang="en-US" dirty="0" smtClean="0"/>
              <a:t>Echo, TDM</a:t>
            </a:r>
          </a:p>
          <a:p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EXPLORER OU PAS?</a:t>
            </a:r>
          </a:p>
          <a:p>
            <a:pPr>
              <a:buNone/>
            </a:pPr>
            <a:r>
              <a:rPr lang="en-US" dirty="0" smtClean="0"/>
              <a:t>N’ </a:t>
            </a:r>
            <a:r>
              <a:rPr lang="en-US" dirty="0" err="1" smtClean="0"/>
              <a:t>est</a:t>
            </a:r>
            <a:r>
              <a:rPr lang="en-US" dirty="0" smtClean="0"/>
              <a:t> pas </a:t>
            </a:r>
            <a:r>
              <a:rPr lang="en-US" dirty="0" err="1" smtClean="0"/>
              <a:t>justifiée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SAUF</a:t>
            </a:r>
            <a:r>
              <a:rPr lang="en-US" dirty="0" smtClean="0"/>
              <a:t> </a:t>
            </a:r>
            <a:r>
              <a:rPr lang="en-US" dirty="0" err="1" smtClean="0"/>
              <a:t>facteurs</a:t>
            </a:r>
            <a:r>
              <a:rPr lang="en-US" dirty="0" smtClean="0"/>
              <a:t> de </a:t>
            </a:r>
            <a:r>
              <a:rPr lang="en-US" dirty="0" err="1" smtClean="0"/>
              <a:t>risques</a:t>
            </a:r>
            <a:r>
              <a:rPr lang="en-US" dirty="0" smtClean="0"/>
              <a:t> à l’ </a:t>
            </a:r>
            <a:r>
              <a:rPr lang="en-US" dirty="0" err="1" smtClean="0"/>
              <a:t>interro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à </a:t>
            </a:r>
            <a:r>
              <a:rPr lang="en-US" dirty="0" err="1" smtClean="0"/>
              <a:t>l’echo</a:t>
            </a:r>
            <a:endParaRPr lang="en-US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PORQOI ?</a:t>
            </a:r>
          </a:p>
          <a:p>
            <a:pPr>
              <a:buNone/>
            </a:pPr>
            <a:r>
              <a:rPr lang="en-US" dirty="0" err="1" smtClean="0"/>
              <a:t>Risque</a:t>
            </a:r>
            <a:r>
              <a:rPr lang="en-US" dirty="0" smtClean="0"/>
              <a:t> de </a:t>
            </a:r>
            <a:r>
              <a:rPr lang="en-US" dirty="0" err="1" smtClean="0"/>
              <a:t>microcarcinome</a:t>
            </a:r>
            <a:r>
              <a:rPr lang="en-US" dirty="0" smtClean="0"/>
              <a:t> </a:t>
            </a:r>
            <a:r>
              <a:rPr lang="en-US" dirty="0" err="1" smtClean="0"/>
              <a:t>dont</a:t>
            </a:r>
            <a:r>
              <a:rPr lang="en-US" dirty="0" smtClean="0"/>
              <a:t> la </a:t>
            </a:r>
            <a:r>
              <a:rPr lang="en-US" dirty="0" err="1" smtClean="0"/>
              <a:t>prise</a:t>
            </a:r>
            <a:r>
              <a:rPr lang="en-US" dirty="0" smtClean="0"/>
              <a:t> en charge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discutée</a:t>
            </a:r>
            <a:endParaRPr lang="en-US" dirty="0" smtClean="0"/>
          </a:p>
        </p:txBody>
      </p:sp>
      <p:sp>
        <p:nvSpPr>
          <p:cNvPr id="4" name="Flèche droite 3"/>
          <p:cNvSpPr/>
          <p:nvPr/>
        </p:nvSpPr>
        <p:spPr>
          <a:xfrm>
            <a:off x="2786050" y="1785926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Microcarcinome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Quel bénéfice de diagnostiquer des petits cancer papillaires </a:t>
            </a:r>
            <a:r>
              <a:rPr lang="fr-FR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dt</a:t>
            </a:r>
            <a:r>
              <a:rPr lang="fr-FR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l’évolution lente et de  bon pronostic</a:t>
            </a: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?</a:t>
            </a:r>
            <a:endParaRPr lang="fr-FR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fr-FR" dirty="0" smtClean="0"/>
              <a:t>Pas de </a:t>
            </a:r>
            <a:r>
              <a:rPr lang="fr-FR" dirty="0" err="1" smtClean="0"/>
              <a:t>concensus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Risque formes </a:t>
            </a:r>
            <a:r>
              <a:rPr lang="fr-FR" dirty="0" err="1" smtClean="0"/>
              <a:t>medullaire</a:t>
            </a:r>
            <a:r>
              <a:rPr lang="fr-FR" dirty="0" smtClean="0"/>
              <a:t> ou </a:t>
            </a:r>
            <a:r>
              <a:rPr lang="fr-FR" dirty="0" err="1" smtClean="0"/>
              <a:t>vesiculaire</a:t>
            </a:r>
            <a:r>
              <a:rPr lang="fr-FR" dirty="0" smtClean="0"/>
              <a:t> multifocale de </a:t>
            </a:r>
            <a:r>
              <a:rPr lang="fr-FR" dirty="0" err="1" smtClean="0"/>
              <a:t>muvais</a:t>
            </a:r>
            <a:r>
              <a:rPr lang="fr-FR" dirty="0" smtClean="0"/>
              <a:t> pronostic ou </a:t>
            </a:r>
            <a:r>
              <a:rPr lang="fr-FR" dirty="0" err="1" smtClean="0"/>
              <a:t>existencce</a:t>
            </a:r>
            <a:r>
              <a:rPr lang="fr-FR" dirty="0" smtClean="0"/>
              <a:t> ADP métastatiques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28926" y="285728"/>
            <a:ext cx="1985970" cy="700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 smtClean="0"/>
              <a:t>Nodules &lt;1cm</a:t>
            </a:r>
            <a:endParaRPr lang="fr-FR" b="1" u="sng" dirty="0"/>
          </a:p>
        </p:txBody>
      </p:sp>
      <p:sp>
        <p:nvSpPr>
          <p:cNvPr id="6" name="Rectangle 5"/>
          <p:cNvSpPr/>
          <p:nvPr/>
        </p:nvSpPr>
        <p:spPr>
          <a:xfrm>
            <a:off x="5286380" y="1357298"/>
            <a:ext cx="257176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Criteres</a:t>
            </a:r>
            <a:r>
              <a:rPr lang="fr-FR" dirty="0" smtClean="0"/>
              <a:t> suspects à l interrogatoire ou </a:t>
            </a:r>
            <a:r>
              <a:rPr lang="fr-FR" dirty="0" err="1" smtClean="0"/>
              <a:t>echographie</a:t>
            </a:r>
            <a:r>
              <a:rPr lang="fr-FR" dirty="0" smtClean="0"/>
              <a:t> ou ADP </a:t>
            </a:r>
            <a:r>
              <a:rPr lang="fr-FR" dirty="0" err="1" smtClean="0"/>
              <a:t>pressecive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5720" y="1357298"/>
            <a:ext cx="1985970" cy="700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Pas de facteurs de risques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57158" y="4071942"/>
            <a:ext cx="1985970" cy="19288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Surveillance </a:t>
            </a:r>
            <a:r>
              <a:rPr lang="fr-FR" dirty="0" err="1" smtClean="0"/>
              <a:t>echogrqahique</a:t>
            </a:r>
            <a:r>
              <a:rPr lang="fr-FR" dirty="0" smtClean="0"/>
              <a:t> </a:t>
            </a:r>
            <a:r>
              <a:rPr lang="fr-FR" dirty="0" err="1" smtClean="0"/>
              <a:t>anuelle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5643570" y="2643182"/>
            <a:ext cx="1785950" cy="10001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Calcitonine </a:t>
            </a:r>
            <a:r>
              <a:rPr lang="fr-FR" dirty="0" err="1" smtClean="0"/>
              <a:t>Cytoponction</a:t>
            </a:r>
            <a:r>
              <a:rPr lang="fr-FR" dirty="0" smtClean="0"/>
              <a:t> </a:t>
            </a:r>
            <a:r>
              <a:rPr lang="fr-FR" dirty="0" err="1" smtClean="0"/>
              <a:t>echoguidee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3786182" y="4500570"/>
            <a:ext cx="1571636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Benigne</a:t>
            </a:r>
            <a:r>
              <a:rPr lang="fr-FR" dirty="0" smtClean="0"/>
              <a:t> 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rot="10800000" flipV="1">
            <a:off x="2786050" y="1285860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5400000">
            <a:off x="5322099" y="3750471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16200000" flipH="1">
            <a:off x="6858016" y="3714752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rot="10800000">
            <a:off x="2428860" y="514351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5400000">
            <a:off x="679423" y="3178173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4429124" y="1214422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643702" y="4500570"/>
            <a:ext cx="1500198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Maligne</a:t>
            </a:r>
            <a:endParaRPr lang="fr-FR" dirty="0"/>
          </a:p>
        </p:txBody>
      </p:sp>
      <p:sp>
        <p:nvSpPr>
          <p:cNvPr id="30" name="Rectangle 29"/>
          <p:cNvSpPr/>
          <p:nvPr/>
        </p:nvSpPr>
        <p:spPr>
          <a:xfrm>
            <a:off x="6572264" y="5786454"/>
            <a:ext cx="1785950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Memes consideration du macro</a:t>
            </a:r>
            <a:endParaRPr lang="fr-FR" dirty="0"/>
          </a:p>
        </p:txBody>
      </p:sp>
      <p:cxnSp>
        <p:nvCxnSpPr>
          <p:cNvPr id="31" name="Connecteur droit avec flèche 30"/>
          <p:cNvCxnSpPr/>
          <p:nvPr/>
        </p:nvCxnSpPr>
        <p:spPr>
          <a:xfrm rot="5400000">
            <a:off x="7322363" y="560785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Nodule palpable ≥1cm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Interrogatoire</a:t>
            </a:r>
            <a:r>
              <a:rPr lang="en-US" dirty="0" smtClean="0"/>
              <a:t>  age </a:t>
            </a:r>
            <a:r>
              <a:rPr lang="en-US" dirty="0" err="1" smtClean="0"/>
              <a:t>sexe</a:t>
            </a:r>
            <a:r>
              <a:rPr lang="en-US" dirty="0" smtClean="0"/>
              <a:t> ATCD</a:t>
            </a:r>
          </a:p>
          <a:p>
            <a:r>
              <a:rPr lang="en-US" dirty="0" smtClean="0"/>
              <a:t>Clinique	Siege exact ,</a:t>
            </a:r>
            <a:r>
              <a:rPr lang="en-US" dirty="0" err="1" smtClean="0"/>
              <a:t>nombre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Peau</a:t>
            </a:r>
            <a:r>
              <a:rPr lang="en-US" dirty="0" smtClean="0"/>
              <a:t> en regard ,</a:t>
            </a:r>
            <a:r>
              <a:rPr lang="en-US" dirty="0" err="1" smtClean="0"/>
              <a:t>consistance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Regularite</a:t>
            </a:r>
            <a:r>
              <a:rPr lang="en-US" dirty="0" smtClean="0"/>
              <a:t> des contours ,</a:t>
            </a:r>
            <a:r>
              <a:rPr lang="en-US" dirty="0" err="1" smtClean="0"/>
              <a:t>mobilité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Dimensions</a:t>
            </a:r>
            <a:r>
              <a:rPr lang="fr-FR" dirty="0" smtClean="0"/>
              <a:t> </a:t>
            </a:r>
            <a:r>
              <a:rPr lang="fr-FR" dirty="0" err="1" smtClean="0"/>
              <a:t>augentation</a:t>
            </a:r>
            <a:r>
              <a:rPr lang="fr-FR" dirty="0" smtClean="0"/>
              <a:t> rapide</a:t>
            </a:r>
          </a:p>
          <a:p>
            <a:pPr>
              <a:buNone/>
            </a:pPr>
            <a:r>
              <a:rPr lang="fr-FR" dirty="0" smtClean="0"/>
              <a:t>  Signes accompagnateurs dyspnée dysphonie </a:t>
            </a:r>
          </a:p>
          <a:p>
            <a:pPr>
              <a:buNone/>
            </a:pPr>
            <a:r>
              <a:rPr lang="en-US" dirty="0" smtClean="0"/>
              <a:t> ADP </a:t>
            </a:r>
            <a:r>
              <a:rPr lang="en-US" dirty="0" err="1" smtClean="0"/>
              <a:t>cervicales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508</Words>
  <Application>Microsoft Office PowerPoint</Application>
  <PresentationFormat>Affichage à l'écran (4:3)</PresentationFormat>
  <Paragraphs>165</Paragraphs>
  <Slides>19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Nodules thyroidiens</vt:lpstr>
      <vt:lpstr>Definition </vt:lpstr>
      <vt:lpstr>Facteurs de risques</vt:lpstr>
      <vt:lpstr>Rappel</vt:lpstr>
      <vt:lpstr>Circonstance de decouverte</vt:lpstr>
      <vt:lpstr> DECOUVERTE FORTUITE</vt:lpstr>
      <vt:lpstr>Microcarcinome</vt:lpstr>
      <vt:lpstr>Diapositive 8</vt:lpstr>
      <vt:lpstr>Nodule palpable ≥1cm</vt:lpstr>
      <vt:lpstr> Examens de 1ere intention</vt:lpstr>
      <vt:lpstr>         TSH</vt:lpstr>
      <vt:lpstr>TSH BASSE</vt:lpstr>
      <vt:lpstr>Nodule froid supra centimetrique</vt:lpstr>
      <vt:lpstr>Criteres de malignite 1</vt:lpstr>
      <vt:lpstr>ADP  metastatique</vt:lpstr>
      <vt:lpstr>cytoponction</vt:lpstr>
      <vt:lpstr>Diapositive 17</vt:lpstr>
      <vt:lpstr>Diapositive 18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 DES ADENOPATHIES CERVICALES CHRONIQUES</dc:title>
  <dc:creator>Ouchène</dc:creator>
  <cp:lastModifiedBy>SALIM</cp:lastModifiedBy>
  <cp:revision>67</cp:revision>
  <dcterms:created xsi:type="dcterms:W3CDTF">2008-02-25T19:25:20Z</dcterms:created>
  <dcterms:modified xsi:type="dcterms:W3CDTF">2010-03-30T22:22:19Z</dcterms:modified>
</cp:coreProperties>
</file>