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257" r:id="rId3"/>
    <p:sldId id="261" r:id="rId4"/>
    <p:sldId id="258" r:id="rId5"/>
    <p:sldId id="259" r:id="rId6"/>
    <p:sldId id="260" r:id="rId7"/>
    <p:sldId id="262" r:id="rId8"/>
    <p:sldId id="263" r:id="rId9"/>
    <p:sldId id="264" r:id="rId10"/>
    <p:sldId id="265" r:id="rId11"/>
    <p:sldId id="266" r:id="rId12"/>
    <p:sldId id="270" r:id="rId13"/>
    <p:sldId id="271" r:id="rId14"/>
    <p:sldId id="274" r:id="rId15"/>
    <p:sldId id="283" r:id="rId16"/>
    <p:sldId id="284" r:id="rId17"/>
    <p:sldId id="287" r:id="rId18"/>
    <p:sldId id="288" r:id="rId19"/>
    <p:sldId id="276" r:id="rId20"/>
    <p:sldId id="279" r:id="rId21"/>
    <p:sldId id="280" r:id="rId22"/>
    <p:sldId id="281" r:id="rId23"/>
    <p:sldId id="289" r:id="rId24"/>
    <p:sldId id="290" r:id="rId25"/>
    <p:sldId id="293" r:id="rId26"/>
    <p:sldId id="294" r:id="rId27"/>
    <p:sldId id="297" r:id="rId28"/>
    <p:sldId id="298" r:id="rId29"/>
    <p:sldId id="300" r:id="rId30"/>
    <p:sldId id="301" r:id="rId31"/>
    <p:sldId id="275" r:id="rId32"/>
    <p:sldId id="267" r:id="rId33"/>
    <p:sldId id="269" r:id="rId34"/>
    <p:sldId id="272" r:id="rId35"/>
    <p:sldId id="273" r:id="rId36"/>
    <p:sldId id="285" r:id="rId37"/>
    <p:sldId id="286" r:id="rId38"/>
    <p:sldId id="277" r:id="rId39"/>
    <p:sldId id="278" r:id="rId40"/>
    <p:sldId id="282" r:id="rId41"/>
    <p:sldId id="291" r:id="rId42"/>
    <p:sldId id="292" r:id="rId43"/>
    <p:sldId id="295" r:id="rId44"/>
    <p:sldId id="296" r:id="rId45"/>
    <p:sldId id="299" r:id="rId46"/>
    <p:sldId id="302" r:id="rId47"/>
  </p:sldIdLst>
  <p:sldSz cx="9144000" cy="6858000" type="screen4x3"/>
  <p:notesSz cx="9798050"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32879E"/>
    <a:srgbClr val="ABB9F7"/>
    <a:srgbClr val="CBBB47"/>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43" autoAdjust="0"/>
  </p:normalViewPr>
  <p:slideViewPr>
    <p:cSldViewPr>
      <p:cViewPr varScale="1">
        <p:scale>
          <a:sx n="55" d="100"/>
          <a:sy n="55" d="100"/>
        </p:scale>
        <p:origin x="-1362" y="-84"/>
      </p:cViewPr>
      <p:guideLst>
        <p:guide orient="horz" pos="2160"/>
        <p:guide pos="2880"/>
      </p:guideLst>
    </p:cSldViewPr>
  </p:slideViewPr>
  <p:outlineViewPr>
    <p:cViewPr>
      <p:scale>
        <a:sx n="33" d="100"/>
        <a:sy n="33" d="100"/>
      </p:scale>
      <p:origin x="0" y="142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46890" cy="3399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48873" y="1"/>
            <a:ext cx="4246890" cy="339939"/>
          </a:xfrm>
          <a:prstGeom prst="rect">
            <a:avLst/>
          </a:prstGeom>
        </p:spPr>
        <p:txBody>
          <a:bodyPr vert="horz" lIns="91440" tIns="45720" rIns="91440" bIns="45720" rtlCol="0"/>
          <a:lstStyle>
            <a:lvl1pPr algn="r">
              <a:defRPr sz="1200"/>
            </a:lvl1pPr>
          </a:lstStyle>
          <a:p>
            <a:fld id="{D77D71DE-F4C6-4EA0-B2A5-3AD01CC5BDDF}" type="datetimeFigureOut">
              <a:rPr lang="fr-FR" smtClean="0"/>
              <a:t>13/07/2011</a:t>
            </a:fld>
            <a:endParaRPr lang="fr-FR"/>
          </a:p>
        </p:txBody>
      </p:sp>
      <p:sp>
        <p:nvSpPr>
          <p:cNvPr id="4" name="Espace réservé du pied de page 3"/>
          <p:cNvSpPr>
            <a:spLocks noGrp="1"/>
          </p:cNvSpPr>
          <p:nvPr>
            <p:ph type="ftr" sz="quarter" idx="2"/>
          </p:nvPr>
        </p:nvSpPr>
        <p:spPr>
          <a:xfrm>
            <a:off x="0" y="6456644"/>
            <a:ext cx="4246890" cy="3399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48873" y="6456644"/>
            <a:ext cx="4246890" cy="339938"/>
          </a:xfrm>
          <a:prstGeom prst="rect">
            <a:avLst/>
          </a:prstGeom>
        </p:spPr>
        <p:txBody>
          <a:bodyPr vert="horz" lIns="91440" tIns="45720" rIns="91440" bIns="45720" rtlCol="0" anchor="b"/>
          <a:lstStyle>
            <a:lvl1pPr algn="r">
              <a:defRPr sz="1200"/>
            </a:lvl1pPr>
          </a:lstStyle>
          <a:p>
            <a:fld id="{A154977C-CF8F-4EB4-98BC-B679A8AD6B42}"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5F4ADC-BB6A-403A-BE86-5FD644FA3250}" type="datetimeFigureOut">
              <a:rPr lang="fr-FR" smtClean="0"/>
              <a:pPr/>
              <a:t>13/07/2011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94D15BF-ECC3-45AA-90E0-FACBA388D42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F4ADC-BB6A-403A-BE86-5FD644FA3250}" type="datetimeFigureOut">
              <a:rPr lang="fr-FR" smtClean="0"/>
              <a:pPr/>
              <a:t>13/07/2011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D15BF-ECC3-45AA-90E0-FACBA388D42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381000"/>
            <a:ext cx="9144000" cy="6095999"/>
          </a:xfrm>
        </p:spPr>
        <p:txBody>
          <a:bodyPr>
            <a:normAutofit/>
          </a:bodyPr>
          <a:lstStyle/>
          <a:p>
            <a:pPr algn="r"/>
            <a:r>
              <a:rPr lang="fr-FR" sz="7300" b="1" dirty="0" smtClean="0">
                <a:solidFill>
                  <a:srgbClr val="ABB9F7"/>
                </a:solidFill>
                <a:latin typeface="Colonna MT" pitchFamily="82" charset="0"/>
              </a:rPr>
              <a:t>FATALITY</a:t>
            </a:r>
            <a:r>
              <a:rPr lang="fr-FR" sz="7300" dirty="0" smtClean="0">
                <a:solidFill>
                  <a:srgbClr val="ABB9F7"/>
                </a:solidFill>
                <a:latin typeface="Cambria" pitchFamily="18" charset="0"/>
              </a:rPr>
              <a:t> </a:t>
            </a:r>
            <a:r>
              <a:rPr lang="fr-FR" dirty="0" smtClean="0">
                <a:solidFill>
                  <a:srgbClr val="ABB9F7"/>
                </a:solidFill>
                <a:latin typeface="Cambria" pitchFamily="18" charset="0"/>
              </a:rPr>
              <a:t/>
            </a:r>
            <a:br>
              <a:rPr lang="fr-FR" dirty="0" smtClean="0">
                <a:solidFill>
                  <a:srgbClr val="ABB9F7"/>
                </a:solidFill>
                <a:latin typeface="Cambria" pitchFamily="18" charset="0"/>
              </a:rPr>
            </a:br>
            <a:r>
              <a:rPr lang="fr-FR" dirty="0" smtClean="0">
                <a:solidFill>
                  <a:srgbClr val="ABB9F7"/>
                </a:solidFill>
                <a:latin typeface="Centaur" pitchFamily="18" charset="0"/>
              </a:rPr>
              <a:t>IRL</a:t>
            </a:r>
            <a:r>
              <a:rPr lang="fr-FR" dirty="0" smtClean="0">
                <a:solidFill>
                  <a:srgbClr val="ABB9F7"/>
                </a:solidFill>
                <a:latin typeface="Old English Text MT" pitchFamily="66" charset="0"/>
              </a:rPr>
              <a:t> 2011</a:t>
            </a:r>
            <a:br>
              <a:rPr lang="fr-FR" dirty="0" smtClean="0">
                <a:solidFill>
                  <a:srgbClr val="ABB9F7"/>
                </a:solidFill>
                <a:latin typeface="Old English Text MT" pitchFamily="66" charset="0"/>
              </a:rPr>
            </a:br>
            <a:r>
              <a:rPr lang="fr-FR" dirty="0" smtClean="0">
                <a:solidFill>
                  <a:srgbClr val="ABB9F7"/>
                </a:solidFill>
                <a:latin typeface="Old English Text MT" pitchFamily="66" charset="0"/>
              </a:rPr>
              <a:t/>
            </a:r>
            <a:br>
              <a:rPr lang="fr-FR" dirty="0" smtClean="0">
                <a:solidFill>
                  <a:srgbClr val="ABB9F7"/>
                </a:solidFill>
                <a:latin typeface="Old English Text MT" pitchFamily="66" charset="0"/>
              </a:rPr>
            </a:br>
            <a:r>
              <a:rPr lang="fr-FR" dirty="0" smtClean="0">
                <a:solidFill>
                  <a:srgbClr val="ABB9F7"/>
                </a:solidFill>
                <a:latin typeface="Monotype Corsiva" pitchFamily="66" charset="0"/>
              </a:rPr>
              <a:t>Si Paris m’était conté…</a:t>
            </a:r>
            <a:br>
              <a:rPr lang="fr-FR" dirty="0" smtClean="0">
                <a:solidFill>
                  <a:srgbClr val="ABB9F7"/>
                </a:solidFill>
                <a:latin typeface="Monotype Corsiva" pitchFamily="66" charset="0"/>
              </a:rPr>
            </a:br>
            <a:endParaRPr lang="fr-FR" dirty="0">
              <a:solidFill>
                <a:srgbClr val="ABB9F7"/>
              </a:solidFill>
              <a:latin typeface="Old English Text MT" pitchFamily="66" charset="0"/>
            </a:endParaRPr>
          </a:p>
        </p:txBody>
      </p:sp>
      <p:sp>
        <p:nvSpPr>
          <p:cNvPr id="3" name="Sous-titre 2"/>
          <p:cNvSpPr>
            <a:spLocks noGrp="1"/>
          </p:cNvSpPr>
          <p:nvPr>
            <p:ph type="subTitle" idx="1"/>
          </p:nvPr>
        </p:nvSpPr>
        <p:spPr>
          <a:xfrm>
            <a:off x="1371600" y="3886200"/>
            <a:ext cx="6781800" cy="1752600"/>
          </a:xfrm>
        </p:spPr>
        <p:txBody>
          <a:bodyPr/>
          <a:lstStyle/>
          <a:p>
            <a:endParaRPr lang="fr-FR" sz="4000" dirty="0" smtClean="0">
              <a:solidFill>
                <a:srgbClr val="ABB9F7"/>
              </a:solidFill>
              <a:latin typeface="Monotype Corsiva" pitchFamily="66" charset="0"/>
            </a:endParaRPr>
          </a:p>
          <a:p>
            <a:endParaRPr lang="fr-FR" dirty="0">
              <a:latin typeface="Monotype Corsiva" pitchFamily="66" charset="0"/>
            </a:endParaRPr>
          </a:p>
          <a:p>
            <a:endParaRPr lang="fr-FR" dirty="0">
              <a:latin typeface="Monotype Corsiva" pitchFamily="66" charset="0"/>
            </a:endParaRPr>
          </a:p>
        </p:txBody>
      </p:sp>
      <p:pic>
        <p:nvPicPr>
          <p:cNvPr id="5122" name="Picture 2" descr="C:\Program Files\Microsoft Office\MEDIA\OFFICE12\Lines\BD14996_.gif"/>
          <p:cNvPicPr>
            <a:picLocks noChangeAspect="1" noChangeArrowheads="1"/>
          </p:cNvPicPr>
          <p:nvPr/>
        </p:nvPicPr>
        <p:blipFill>
          <a:blip r:embed="rId3" cstate="print"/>
          <a:srcRect/>
          <a:stretch>
            <a:fillRect/>
          </a:stretch>
        </p:blipFill>
        <p:spPr bwMode="auto">
          <a:xfrm>
            <a:off x="1752600" y="6172200"/>
            <a:ext cx="6055179" cy="952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3400"/>
            <a:ext cx="2703512" cy="566738"/>
          </a:xfrm>
        </p:spPr>
        <p:txBody>
          <a:bodyPr>
            <a:noAutofit/>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r>
              <a:rPr lang="fr-FR" sz="32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Indice 1</a:t>
            </a:r>
            <a:endParaRPr lang="fr-FR" sz="3200" b="1" i="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Espace réservé du contenu 3" descr="MS1.jpg"/>
          <p:cNvPicPr>
            <a:picLocks noGrp="1" noChangeAspect="1"/>
          </p:cNvPicPr>
          <p:nvPr>
            <p:ph type="pic" idx="1"/>
          </p:nvPr>
        </p:nvPicPr>
        <p:blipFill>
          <a:blip r:embed="rId2" cstate="print"/>
          <a:srcRect l="6333" r="6333"/>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texte 4"/>
          <p:cNvSpPr>
            <a:spLocks noGrp="1"/>
          </p:cNvSpPr>
          <p:nvPr>
            <p:ph type="body" sz="half" idx="2"/>
          </p:nvPr>
        </p:nvSpPr>
        <p:spPr/>
        <p:txBody>
          <a:bodyPr>
            <a:normAutofit/>
            <a:scene3d>
              <a:camera prst="orthographicFront"/>
              <a:lightRig rig="threePt" dir="t"/>
            </a:scene3d>
            <a:sp3d extrusionH="57150" contourW="12700">
              <a:bevelB w="38100" h="38100"/>
              <a:extrusionClr>
                <a:schemeClr val="accent5">
                  <a:lumMod val="60000"/>
                  <a:lumOff val="40000"/>
                </a:schemeClr>
              </a:extrusionClr>
              <a:contourClr>
                <a:schemeClr val="accent5">
                  <a:lumMod val="75000"/>
                </a:schemeClr>
              </a:contourClr>
            </a:sp3d>
          </a:bodyPr>
          <a:lstStyle/>
          <a:p>
            <a:r>
              <a:rPr lang="fr-FR" sz="3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Ils partagent le même patronyme…</a:t>
            </a:r>
            <a:endParaRPr lang="fr-FR" sz="32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a:scene3d>
              <a:camera prst="orthographicFront"/>
              <a:lightRig rig="threePt" dir="t"/>
            </a:scene3d>
            <a:sp3d extrusionH="57150" contourW="12700">
              <a:bevelB w="38100" h="38100"/>
              <a:extrusionClr>
                <a:schemeClr val="accent5">
                  <a:lumMod val="60000"/>
                  <a:lumOff val="40000"/>
                </a:schemeClr>
              </a:extrusionClr>
              <a:contourClr>
                <a:schemeClr val="accent5">
                  <a:lumMod val="75000"/>
                </a:schemeClr>
              </a:contourClr>
            </a:sp3d>
          </a:bodyPr>
          <a:lstStyle/>
          <a:p>
            <a:r>
              <a:rPr lang="fr-FR" b="1" i="1"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Seconde énigme</a:t>
            </a:r>
            <a:endParaRPr lang="fr-FR" b="1" i="1" dirty="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sp>
        <p:nvSpPr>
          <p:cNvPr id="3" name="Espace réservé du contenu 2"/>
          <p:cNvSpPr>
            <a:spLocks noGrp="1"/>
          </p:cNvSpPr>
          <p:nvPr>
            <p:ph idx="1"/>
          </p:nvPr>
        </p:nvSpPr>
        <p:spPr>
          <a:xfrm>
            <a:off x="457200" y="1524000"/>
            <a:ext cx="8229600" cy="1828800"/>
          </a:xfrm>
        </p:spPr>
        <p:txBody>
          <a:bodyPr>
            <a:normAutofit fontScale="92500" lnSpcReduction="10000"/>
          </a:bodyPr>
          <a:lstStyle/>
          <a:p>
            <a:pP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 ces Thermes…</a:t>
            </a: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Adossé au Palais des Abbés, le jardin de la licorne borde également ce lieu témoin de l’architecture Gallo-Romaine </a:t>
            </a: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rPr>
              <a:t>…</a:t>
            </a:r>
          </a:p>
          <a:p>
            <a:pPr>
              <a:buNone/>
            </a:pPr>
            <a:endPar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endParaRPr>
          </a:p>
          <a:p>
            <a:pPr>
              <a:buNone/>
            </a:pPr>
            <a:endParaRPr lang="fr-FR" dirty="0"/>
          </a:p>
        </p:txBody>
      </p:sp>
      <p:pic>
        <p:nvPicPr>
          <p:cNvPr id="4" name="Image 3" descr="Musee_Moyen_Age_Cluny_Paris.jpg"/>
          <p:cNvPicPr>
            <a:picLocks noChangeAspect="1"/>
          </p:cNvPicPr>
          <p:nvPr/>
        </p:nvPicPr>
        <p:blipFill>
          <a:blip r:embed="rId2" cstate="print"/>
          <a:stretch>
            <a:fillRect/>
          </a:stretch>
        </p:blipFill>
        <p:spPr>
          <a:xfrm>
            <a:off x="457200" y="3505200"/>
            <a:ext cx="8305800" cy="2971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2703512" cy="1219200"/>
          </a:xfrm>
        </p:spPr>
        <p:txBody>
          <a:bodyPr>
            <a:normAutofit/>
          </a:bodyPr>
          <a:lstStyle/>
          <a:p>
            <a:r>
              <a:rPr lang="fr-FR" sz="32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2</a:t>
            </a:r>
            <a:endParaRPr lang="fr-FR" sz="3200"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pic>
        <p:nvPicPr>
          <p:cNvPr id="7" name="Espace réservé pour une image  6" descr="arrondissements-paris-2.jpg"/>
          <p:cNvPicPr>
            <a:picLocks noGrp="1" noChangeAspect="1"/>
          </p:cNvPicPr>
          <p:nvPr>
            <p:ph type="pic" idx="1"/>
          </p:nvPr>
        </p:nvPicPr>
        <p:blipFill>
          <a:blip r:embed="rId2" cstate="print"/>
          <a:stretch>
            <a:fillRect/>
          </a:stretch>
        </p:blipFill>
        <p:spPr>
          <a:xfrm>
            <a:off x="2590800" y="609600"/>
            <a:ext cx="3617912" cy="3197225"/>
          </a:xfrm>
          <a:prstGeom prst="rect">
            <a:avLst/>
          </a:prstGeom>
          <a:ln>
            <a:noFill/>
          </a:ln>
          <a:effectLst>
            <a:softEdge rad="112500"/>
          </a:effectLst>
        </p:spPr>
      </p:pic>
      <p:sp>
        <p:nvSpPr>
          <p:cNvPr id="6" name="Espace réservé du texte 5"/>
          <p:cNvSpPr>
            <a:spLocks noGrp="1"/>
          </p:cNvSpPr>
          <p:nvPr>
            <p:ph type="body" sz="half" idx="2"/>
          </p:nvPr>
        </p:nvSpPr>
        <p:spPr>
          <a:xfrm>
            <a:off x="1752600" y="4419600"/>
            <a:ext cx="5486400" cy="1676400"/>
          </a:xfrm>
        </p:spPr>
        <p:txBody>
          <a:bodyPr>
            <a:norm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Ancienne demeure d’Alexandre de Sommerard, Voyage dans le temps des Gallo-Romains au XVIème siècle.</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Troisième énigme.</a:t>
            </a:r>
            <a:endParaRPr lang="fr-FR"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sz="2000" dirty="0" smtClean="0">
              <a:latin typeface="Monotype Corsiva" pitchFamily="66" charset="0"/>
            </a:endParaRPr>
          </a:p>
          <a:p>
            <a:pPr>
              <a:buNone/>
            </a:pPr>
            <a:endParaRPr lang="fr-FR" dirty="0"/>
          </a:p>
        </p:txBody>
      </p:sp>
      <p:pic>
        <p:nvPicPr>
          <p:cNvPr id="4" name="Image 3" descr="images1.jpg"/>
          <p:cNvPicPr>
            <a:picLocks noChangeAspect="1"/>
          </p:cNvPicPr>
          <p:nvPr/>
        </p:nvPicPr>
        <p:blipFill>
          <a:blip r:embed="rId2" cstate="print"/>
          <a:stretch>
            <a:fillRect/>
          </a:stretch>
        </p:blipFill>
        <p:spPr>
          <a:xfrm>
            <a:off x="2895600" y="3733800"/>
            <a:ext cx="2950197"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ZoneTexte 4"/>
          <p:cNvSpPr txBox="1"/>
          <p:nvPr/>
        </p:nvSpPr>
        <p:spPr>
          <a:xfrm>
            <a:off x="533400" y="2438400"/>
            <a:ext cx="7620000" cy="954107"/>
          </a:xfrm>
          <a:prstGeom prst="rect">
            <a:avLst/>
          </a:prstGeom>
          <a:noFill/>
        </p:spPr>
        <p:txBody>
          <a:bodyPr wrap="square" rtlCol="0">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Haut lieu de spiritualité, et ce depuis le lointain Moyen-âge!!</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52400" y="0"/>
            <a:ext cx="3313113" cy="1524000"/>
          </a:xfrm>
        </p:spPr>
        <p:txBody>
          <a:bodyPr>
            <a:normAutofit/>
          </a:bodyPr>
          <a:lstStyle/>
          <a:p>
            <a:r>
              <a:rPr lang="fr-FR" sz="36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3</a:t>
            </a:r>
            <a:r>
              <a:rPr lang="fr-FR" sz="24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
            </a:r>
            <a:br>
              <a:rPr lang="fr-FR" sz="24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br>
            <a:endParaRPr lang="fr-FR" sz="2400" dirty="0"/>
          </a:p>
        </p:txBody>
      </p:sp>
      <p:pic>
        <p:nvPicPr>
          <p:cNvPr id="4" name="Espace réservé du contenu 3" descr="imagesCAK8SVHA.jpg"/>
          <p:cNvPicPr>
            <a:picLocks noGrp="1" noChangeAspect="1"/>
          </p:cNvPicPr>
          <p:nvPr>
            <p:ph idx="1"/>
          </p:nvPr>
        </p:nvPicPr>
        <p:blipFill>
          <a:blip r:embed="rId2" cstate="print"/>
          <a:stretch>
            <a:fillRect/>
          </a:stretch>
        </p:blipFill>
        <p:spPr>
          <a:xfrm>
            <a:off x="3886200" y="762000"/>
            <a:ext cx="4600073" cy="563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Espace réservé du texte 6"/>
          <p:cNvSpPr>
            <a:spLocks noGrp="1"/>
          </p:cNvSpPr>
          <p:nvPr>
            <p:ph type="body" sz="half" idx="2"/>
          </p:nvPr>
        </p:nvSpPr>
        <p:spPr>
          <a:xfrm>
            <a:off x="457200" y="2895600"/>
            <a:ext cx="3008313" cy="3230563"/>
          </a:xfrm>
        </p:spPr>
        <p:txBody>
          <a:bodyPr>
            <a:norm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Plus près de toi mon Dieu.. Plus près de toi….</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Quatrième énigme.</a:t>
            </a:r>
            <a:endParaRPr lang="fr-FR" dirty="0"/>
          </a:p>
        </p:txBody>
      </p:sp>
      <p:pic>
        <p:nvPicPr>
          <p:cNvPr id="4" name="Espace réservé du contenu 3" descr="imagesCAAQVR08.jpg"/>
          <p:cNvPicPr>
            <a:picLocks noGrp="1" noChangeAspect="1"/>
          </p:cNvPicPr>
          <p:nvPr>
            <p:ph idx="1"/>
          </p:nvPr>
        </p:nvPicPr>
        <p:blipFill>
          <a:blip r:embed="rId2" cstate="print"/>
          <a:stretch>
            <a:fillRect/>
          </a:stretch>
        </p:blipFill>
        <p:spPr>
          <a:xfrm>
            <a:off x="2438400" y="1295400"/>
            <a:ext cx="4143375" cy="2697665"/>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676400" y="4572000"/>
            <a:ext cx="5638800" cy="1384995"/>
          </a:xfrm>
          <a:prstGeom prst="rect">
            <a:avLst/>
          </a:prstGeom>
          <a:noFill/>
        </p:spPr>
        <p:txBody>
          <a:bodyPr wrap="square" rtlCol="0">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Par lettre de cachet, rencontrez Le Marquis de Sade, Voltaire, le duc de Beaufort, le mystérieux Masque de fer…</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4384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4</a:t>
            </a:r>
            <a:endParaRPr lang="fr-FR" dirty="0"/>
          </a:p>
        </p:txBody>
      </p:sp>
      <p:pic>
        <p:nvPicPr>
          <p:cNvPr id="4" name="Espace réservé du contenu 3" descr="imagesCAP3IOKP.jpg"/>
          <p:cNvPicPr>
            <a:picLocks noGrp="1" noChangeAspect="1"/>
          </p:cNvPicPr>
          <p:nvPr>
            <p:ph idx="1"/>
          </p:nvPr>
        </p:nvPicPr>
        <p:blipFill>
          <a:blip r:embed="rId2" cstate="print"/>
          <a:stretch>
            <a:fillRect/>
          </a:stretch>
        </p:blipFill>
        <p:spPr>
          <a:xfrm>
            <a:off x="1828800" y="2743200"/>
            <a:ext cx="5715000" cy="37209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ZoneTexte 4"/>
          <p:cNvSpPr txBox="1"/>
          <p:nvPr/>
        </p:nvSpPr>
        <p:spPr>
          <a:xfrm>
            <a:off x="3200400" y="1676400"/>
            <a:ext cx="2971800" cy="523220"/>
          </a:xfrm>
          <a:prstGeom prst="rect">
            <a:avLst/>
          </a:prstGeom>
          <a:noFill/>
        </p:spPr>
        <p:txBody>
          <a:bodyPr wrap="square" rtlCol="0">
            <a:spAutoFit/>
          </a:bodyPr>
          <a:lstStyle/>
          <a:p>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Second Opéra de Paris</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Cinquième énigme.</a:t>
            </a:r>
            <a:endParaRPr lang="fr-FR" dirty="0"/>
          </a:p>
        </p:txBody>
      </p:sp>
      <p:pic>
        <p:nvPicPr>
          <p:cNvPr id="4" name="Espace réservé du contenu 3" descr="logo Centre Georges Pompidou.jpg"/>
          <p:cNvPicPr>
            <a:picLocks noGrp="1" noChangeAspect="1"/>
          </p:cNvPicPr>
          <p:nvPr>
            <p:ph idx="1"/>
          </p:nvPr>
        </p:nvPicPr>
        <p:blipFill>
          <a:blip r:embed="rId2" cstate="print"/>
          <a:stretch>
            <a:fillRect/>
          </a:stretch>
        </p:blipFill>
        <p:spPr>
          <a:xfrm>
            <a:off x="2362200" y="1524000"/>
            <a:ext cx="4425950" cy="2010569"/>
          </a:xfrm>
          <a:prstGeom prst="rect">
            <a:avLst/>
          </a:prstGeom>
          <a:ln w="88900" cap="sq" cmpd="thickThin">
            <a:solidFill>
              <a:srgbClr val="000000"/>
            </a:solidFill>
            <a:prstDash val="solid"/>
            <a:miter lim="800000"/>
          </a:ln>
          <a:effectLst>
            <a:innerShdw blurRad="76200">
              <a:srgbClr val="000000"/>
            </a:innerShdw>
          </a:effectLst>
        </p:spPr>
      </p:pic>
      <p:sp>
        <p:nvSpPr>
          <p:cNvPr id="5" name="ZoneTexte 4"/>
          <p:cNvSpPr txBox="1"/>
          <p:nvPr/>
        </p:nvSpPr>
        <p:spPr>
          <a:xfrm>
            <a:off x="1676400" y="3886200"/>
            <a:ext cx="6400800" cy="584775"/>
          </a:xfrm>
          <a:prstGeom prst="rect">
            <a:avLst/>
          </a:prstGeom>
          <a:noFill/>
        </p:spPr>
        <p:txBody>
          <a:bodyPr wrap="square" rtlCol="0">
            <a:spAutoFit/>
          </a:bodyPr>
          <a:lstStyle/>
          <a:p>
            <a:r>
              <a:rPr lang="fr-FR" sz="3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Centre National d’Art et de Culture</a:t>
            </a:r>
            <a:endParaRPr lang="fr-FR" sz="32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7432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5</a:t>
            </a:r>
            <a:endParaRPr lang="fr-FR" dirty="0"/>
          </a:p>
        </p:txBody>
      </p:sp>
      <p:pic>
        <p:nvPicPr>
          <p:cNvPr id="7" name="Espace réservé du contenu 6" descr="images17.jpeg"/>
          <p:cNvPicPr>
            <a:picLocks noGrp="1" noChangeAspect="1"/>
          </p:cNvPicPr>
          <p:nvPr>
            <p:ph sz="half" idx="2"/>
          </p:nvPr>
        </p:nvPicPr>
        <p:blipFill>
          <a:blip r:embed="rId2" cstate="print"/>
          <a:stretch>
            <a:fillRect/>
          </a:stretch>
        </p:blipFill>
        <p:spPr>
          <a:xfrm>
            <a:off x="381000" y="1828800"/>
            <a:ext cx="3967507" cy="3810000"/>
          </a:xfrm>
          <a:prstGeom prst="rect">
            <a:avLst/>
          </a:prstGeom>
          <a:ln>
            <a:noFill/>
          </a:ln>
          <a:effectLst>
            <a:softEdge rad="112500"/>
          </a:effectLst>
        </p:spPr>
      </p:pic>
      <p:sp>
        <p:nvSpPr>
          <p:cNvPr id="6" name="Espace réservé du contenu 5"/>
          <p:cNvSpPr>
            <a:spLocks noGrp="1"/>
          </p:cNvSpPr>
          <p:nvPr>
            <p:ph sz="quarter" idx="4"/>
          </p:nvPr>
        </p:nvSpPr>
        <p:spPr>
          <a:xfrm>
            <a:off x="4648200" y="2209800"/>
            <a:ext cx="4041775" cy="2514600"/>
          </a:xfrm>
        </p:spPr>
        <p:txBody>
          <a:bodyPr>
            <a:normAutofit/>
          </a:bodyPr>
          <a:lstStyle/>
          <a:p>
            <a:pPr algn="ctr">
              <a:buNone/>
            </a:pP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C’est un établissement polyculturel situé dans le 4</a:t>
            </a:r>
            <a:r>
              <a:rPr lang="fr-FR" sz="2800"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arrondissement de Paris, entre le quartier des Halles et le quartier Marais.</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Sixième énigme.</a:t>
            </a:r>
            <a:endParaRPr lang="fr-FR" dirty="0"/>
          </a:p>
        </p:txBody>
      </p:sp>
      <p:sp>
        <p:nvSpPr>
          <p:cNvPr id="9" name="Espace réservé du contenu 8"/>
          <p:cNvSpPr>
            <a:spLocks noGrp="1"/>
          </p:cNvSpPr>
          <p:nvPr>
            <p:ph idx="1"/>
          </p:nvPr>
        </p:nvSpPr>
        <p:spPr>
          <a:xfrm>
            <a:off x="457200" y="1600201"/>
            <a:ext cx="4114800" cy="2743200"/>
          </a:xfrm>
        </p:spPr>
        <p:txBody>
          <a:bodyPr>
            <a:normAutofit/>
          </a:bodyPr>
          <a:lstStyle/>
          <a:p>
            <a:pPr>
              <a:buNone/>
            </a:pP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 ce lieu d’exception, au cœur de Paris, D’Artagnan sauva l’honneur d’Anne d’Autriche. </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14" name="Espace réservé du contenu 13" descr="220px-Hôtel_de_Ville-Paris_(yard).jpg"/>
          <p:cNvPicPr>
            <a:picLocks noGrp="1" noChangeAspect="1"/>
          </p:cNvPicPr>
          <p:nvPr>
            <p:ph sz="quarter" idx="4294967295"/>
          </p:nvPr>
        </p:nvPicPr>
        <p:blipFill>
          <a:blip r:embed="rId2" cstate="print"/>
          <a:stretch>
            <a:fillRect/>
          </a:stretch>
        </p:blipFill>
        <p:spPr>
          <a:xfrm>
            <a:off x="4648200" y="1219199"/>
            <a:ext cx="4191000" cy="5066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143000"/>
          </a:xfrm>
        </p:spPr>
        <p:txBody>
          <a:bodyPr>
            <a:scene3d>
              <a:camera prst="orthographicFront"/>
              <a:lightRig rig="threePt" dir="t"/>
            </a:scene3d>
            <a:sp3d extrusionH="57150" contourW="12700">
              <a:bevelB w="38100" h="38100"/>
              <a:extrusionClr>
                <a:schemeClr val="accent5">
                  <a:lumMod val="60000"/>
                  <a:lumOff val="40000"/>
                </a:schemeClr>
              </a:extrusionClr>
              <a:contourClr>
                <a:schemeClr val="accent5">
                  <a:lumMod val="75000"/>
                </a:schemeClr>
              </a:contourClr>
            </a:sp3d>
          </a:bodyPr>
          <a:lstStyle/>
          <a:p>
            <a:r>
              <a:rPr lang="fr-FR" b="1" dirty="0" smtClean="0">
                <a:ln>
                  <a:gradFill flip="none" rotWithShape="1">
                    <a:gsLst>
                      <a:gs pos="0">
                        <a:srgbClr val="03D4A8">
                          <a:alpha val="84000"/>
                        </a:srgbClr>
                      </a:gs>
                      <a:gs pos="25000">
                        <a:srgbClr val="21D6E0"/>
                      </a:gs>
                      <a:gs pos="75000">
                        <a:srgbClr val="0087E6"/>
                      </a:gs>
                      <a:gs pos="100000">
                        <a:srgbClr val="005CBF"/>
                      </a:gs>
                    </a:gsLst>
                    <a:lin ang="10800000" scaled="0"/>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Oyez! </a:t>
            </a:r>
            <a:r>
              <a:rPr lang="fr-FR" b="1" dirty="0">
                <a:ln>
                  <a:gradFill flip="none" rotWithShape="1">
                    <a:gsLst>
                      <a:gs pos="0">
                        <a:srgbClr val="03D4A8">
                          <a:alpha val="84000"/>
                        </a:srgbClr>
                      </a:gs>
                      <a:gs pos="25000">
                        <a:srgbClr val="21D6E0"/>
                      </a:gs>
                      <a:gs pos="75000">
                        <a:srgbClr val="0087E6"/>
                      </a:gs>
                      <a:gs pos="100000">
                        <a:srgbClr val="005CBF"/>
                      </a:gs>
                    </a:gsLst>
                    <a:lin ang="10800000" scaled="0"/>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O</a:t>
            </a:r>
            <a:r>
              <a:rPr lang="fr-FR" b="1" dirty="0" smtClean="0">
                <a:ln>
                  <a:gradFill flip="none" rotWithShape="1">
                    <a:gsLst>
                      <a:gs pos="0">
                        <a:srgbClr val="03D4A8">
                          <a:alpha val="84000"/>
                        </a:srgbClr>
                      </a:gs>
                      <a:gs pos="25000">
                        <a:srgbClr val="21D6E0"/>
                      </a:gs>
                      <a:gs pos="75000">
                        <a:srgbClr val="0087E6"/>
                      </a:gs>
                      <a:gs pos="100000">
                        <a:srgbClr val="005CBF"/>
                      </a:gs>
                    </a:gsLst>
                    <a:lin ang="10800000" scaled="0"/>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yez!</a:t>
            </a:r>
            <a:endParaRPr lang="fr-FR" b="1" dirty="0">
              <a:ln>
                <a:gradFill flip="none" rotWithShape="1">
                  <a:gsLst>
                    <a:gs pos="0">
                      <a:srgbClr val="03D4A8">
                        <a:alpha val="84000"/>
                      </a:srgbClr>
                    </a:gs>
                    <a:gs pos="25000">
                      <a:srgbClr val="21D6E0"/>
                    </a:gs>
                    <a:gs pos="75000">
                      <a:srgbClr val="0087E6"/>
                    </a:gs>
                    <a:gs pos="100000">
                      <a:srgbClr val="005CBF"/>
                    </a:gs>
                  </a:gsLst>
                  <a:lin ang="10800000" scaled="0"/>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sp>
        <p:nvSpPr>
          <p:cNvPr id="3" name="Espace réservé du contenu 2"/>
          <p:cNvSpPr>
            <a:spLocks noGrp="1"/>
          </p:cNvSpPr>
          <p:nvPr>
            <p:ph idx="1"/>
          </p:nvPr>
        </p:nvSpPr>
        <p:spPr>
          <a:xfrm>
            <a:off x="457200" y="2133599"/>
            <a:ext cx="8229600" cy="3505201"/>
          </a:xfrm>
        </p:spPr>
        <p:txBody>
          <a:bodyPr>
            <a:normAutofit fontScale="92500" lnSpcReduction="20000"/>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pPr>
              <a:buNone/>
            </a:pPr>
            <a:r>
              <a:rPr lang="fr-FR" sz="7100"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N</a:t>
            </a:r>
            <a:r>
              <a:rPr lang="fr-FR"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obles Seigneurs, Messires, Guerroies et Gentes </a:t>
            </a:r>
            <a:r>
              <a:rPr lang="fr-FR" b="1" i="1" dirty="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D</a:t>
            </a:r>
            <a:r>
              <a:rPr lang="fr-FR"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ames!</a:t>
            </a:r>
          </a:p>
          <a:p>
            <a:pPr algn="ctr">
              <a:buNone/>
            </a:pPr>
            <a:endParaRPr lang="fr-FR"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buNone/>
            </a:pPr>
            <a:r>
              <a:rPr lang="fr-FR"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Sortez les atours de festoie et que l’olifant soit sonné, car nous auront l’honneur de célébrer en vostre gente présence l’IRL de la Guilde Fatality du Royaume «  Marécage de Zangar », en ce 16</a:t>
            </a:r>
            <a:r>
              <a:rPr lang="fr-FR" b="1" i="1" baseline="30000"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ème</a:t>
            </a:r>
            <a:r>
              <a:rPr lang="fr-FR" b="1" i="1" dirty="0" smtClean="0">
                <a:ln>
                  <a:solidFill>
                    <a:schemeClr val="accent5">
                      <a:lumMod val="75000"/>
                      <a:alpha val="9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jour du mois de Juillet de l’an de Grâce 2011.</a:t>
            </a:r>
          </a:p>
          <a:p>
            <a:endParaRPr lang="fr-FR" dirty="0" smtClean="0">
              <a:ln>
                <a:solidFill>
                  <a:schemeClr val="accent1">
                    <a:alpha val="92000"/>
                  </a:schemeClr>
                </a:solidFill>
              </a:ln>
            </a:endParaRPr>
          </a:p>
          <a:p>
            <a:pPr>
              <a:buNone/>
            </a:pPr>
            <a:endParaRPr lang="fr-FR" dirty="0">
              <a:ln>
                <a:solidFill>
                  <a:schemeClr val="accent1">
                    <a:alpha val="92000"/>
                  </a:schemeClr>
                </a:solidFill>
              </a:l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9718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6</a:t>
            </a:r>
            <a:endParaRPr lang="fr-FR" dirty="0"/>
          </a:p>
        </p:txBody>
      </p:sp>
      <p:pic>
        <p:nvPicPr>
          <p:cNvPr id="4" name="Espace réservé du contenu 3" descr="396px-Socialist_rally_Zenith_2007_05_29_n7.jpg"/>
          <p:cNvPicPr>
            <a:picLocks noGrp="1" noChangeAspect="1"/>
          </p:cNvPicPr>
          <p:nvPr>
            <p:ph idx="1"/>
          </p:nvPr>
        </p:nvPicPr>
        <p:blipFill>
          <a:blip r:embed="rId2" cstate="print"/>
          <a:stretch>
            <a:fillRect/>
          </a:stretch>
        </p:blipFill>
        <p:spPr>
          <a:xfrm>
            <a:off x="304800" y="1295400"/>
            <a:ext cx="1136905" cy="1295400"/>
          </a:xfrm>
          <a:prstGeom prst="rect">
            <a:avLst/>
          </a:prstGeom>
          <a:ln>
            <a:noFill/>
          </a:ln>
          <a:effectLst>
            <a:outerShdw blurRad="190500" algn="tl" rotWithShape="0">
              <a:srgbClr val="000000">
                <a:alpha val="70000"/>
              </a:srgbClr>
            </a:outerShdw>
          </a:effectLst>
        </p:spPr>
      </p:pic>
      <p:pic>
        <p:nvPicPr>
          <p:cNvPr id="5" name="Image 4" descr="60px-Jean_Tiberi_2007_06_06.jpg"/>
          <p:cNvPicPr>
            <a:picLocks noChangeAspect="1"/>
          </p:cNvPicPr>
          <p:nvPr/>
        </p:nvPicPr>
        <p:blipFill>
          <a:blip r:embed="rId3" cstate="print"/>
          <a:stretch>
            <a:fillRect/>
          </a:stretch>
        </p:blipFill>
        <p:spPr>
          <a:xfrm>
            <a:off x="1676400" y="1295400"/>
            <a:ext cx="1066800" cy="1295400"/>
          </a:xfrm>
          <a:prstGeom prst="rect">
            <a:avLst/>
          </a:prstGeom>
          <a:ln>
            <a:noFill/>
          </a:ln>
          <a:effectLst>
            <a:outerShdw blurRad="190500" algn="tl" rotWithShape="0">
              <a:srgbClr val="000000">
                <a:alpha val="70000"/>
              </a:srgbClr>
            </a:outerShdw>
          </a:effectLst>
        </p:spPr>
      </p:pic>
      <p:pic>
        <p:nvPicPr>
          <p:cNvPr id="6" name="Image 5" descr="60px-Jacques_Chirac1.jpg"/>
          <p:cNvPicPr>
            <a:picLocks noChangeAspect="1"/>
          </p:cNvPicPr>
          <p:nvPr/>
        </p:nvPicPr>
        <p:blipFill>
          <a:blip r:embed="rId4" cstate="print"/>
          <a:stretch>
            <a:fillRect/>
          </a:stretch>
        </p:blipFill>
        <p:spPr>
          <a:xfrm>
            <a:off x="2971800" y="1295400"/>
            <a:ext cx="990600" cy="1295400"/>
          </a:xfrm>
          <a:prstGeom prst="rect">
            <a:avLst/>
          </a:prstGeom>
          <a:ln>
            <a:noFill/>
          </a:ln>
          <a:effectLst>
            <a:outerShdw blurRad="190500" algn="tl" rotWithShape="0">
              <a:srgbClr val="000000">
                <a:alpha val="70000"/>
              </a:srgbClr>
            </a:outerShdw>
          </a:effectLst>
        </p:spPr>
      </p:pic>
      <p:pic>
        <p:nvPicPr>
          <p:cNvPr id="7" name="Image 6" descr="60px-Julesferry.jpg"/>
          <p:cNvPicPr>
            <a:picLocks noChangeAspect="1"/>
          </p:cNvPicPr>
          <p:nvPr/>
        </p:nvPicPr>
        <p:blipFill>
          <a:blip r:embed="rId5" cstate="print"/>
          <a:stretch>
            <a:fillRect/>
          </a:stretch>
        </p:blipFill>
        <p:spPr>
          <a:xfrm>
            <a:off x="4191000" y="1295400"/>
            <a:ext cx="959556" cy="1295400"/>
          </a:xfrm>
          <a:prstGeom prst="rect">
            <a:avLst/>
          </a:prstGeom>
          <a:ln>
            <a:noFill/>
          </a:ln>
          <a:effectLst>
            <a:outerShdw blurRad="190500" algn="tl" rotWithShape="0">
              <a:srgbClr val="000000">
                <a:alpha val="70000"/>
              </a:srgbClr>
            </a:outerShdw>
          </a:effectLst>
        </p:spPr>
      </p:pic>
      <p:pic>
        <p:nvPicPr>
          <p:cNvPr id="8" name="Image 7" descr="60px-Etienne_Arago.jpeg"/>
          <p:cNvPicPr>
            <a:picLocks noChangeAspect="1"/>
          </p:cNvPicPr>
          <p:nvPr/>
        </p:nvPicPr>
        <p:blipFill>
          <a:blip r:embed="rId6" cstate="print"/>
          <a:stretch>
            <a:fillRect/>
          </a:stretch>
        </p:blipFill>
        <p:spPr>
          <a:xfrm>
            <a:off x="5410200" y="1295400"/>
            <a:ext cx="925286" cy="1295400"/>
          </a:xfrm>
          <a:prstGeom prst="rect">
            <a:avLst/>
          </a:prstGeom>
          <a:ln>
            <a:noFill/>
          </a:ln>
          <a:effectLst>
            <a:outerShdw blurRad="190500" algn="tl" rotWithShape="0">
              <a:srgbClr val="000000">
                <a:alpha val="70000"/>
              </a:srgbClr>
            </a:outerShdw>
          </a:effectLst>
        </p:spPr>
      </p:pic>
      <p:pic>
        <p:nvPicPr>
          <p:cNvPr id="9" name="Image 8" descr="60px-Jean-BaptisteFleuriot-Lescot.jpg"/>
          <p:cNvPicPr>
            <a:picLocks noChangeAspect="1"/>
          </p:cNvPicPr>
          <p:nvPr/>
        </p:nvPicPr>
        <p:blipFill>
          <a:blip r:embed="rId7" cstate="print"/>
          <a:stretch>
            <a:fillRect/>
          </a:stretch>
        </p:blipFill>
        <p:spPr>
          <a:xfrm>
            <a:off x="6553200" y="1295400"/>
            <a:ext cx="936434" cy="1295400"/>
          </a:xfrm>
          <a:prstGeom prst="rect">
            <a:avLst/>
          </a:prstGeom>
          <a:ln>
            <a:noFill/>
          </a:ln>
          <a:effectLst>
            <a:outerShdw blurRad="190500" algn="tl" rotWithShape="0">
              <a:srgbClr val="000000">
                <a:alpha val="70000"/>
              </a:srgbClr>
            </a:outerShdw>
          </a:effectLst>
        </p:spPr>
      </p:pic>
      <p:pic>
        <p:nvPicPr>
          <p:cNvPr id="10" name="Image 9" descr="60px-Jérôme_Pétion_de_Villeneuve.jpg"/>
          <p:cNvPicPr>
            <a:picLocks noChangeAspect="1"/>
          </p:cNvPicPr>
          <p:nvPr/>
        </p:nvPicPr>
        <p:blipFill>
          <a:blip r:embed="rId8" cstate="print"/>
          <a:stretch>
            <a:fillRect/>
          </a:stretch>
        </p:blipFill>
        <p:spPr>
          <a:xfrm>
            <a:off x="7696200" y="1295400"/>
            <a:ext cx="1050324" cy="1295400"/>
          </a:xfrm>
          <a:prstGeom prst="rect">
            <a:avLst/>
          </a:prstGeom>
          <a:ln>
            <a:noFill/>
          </a:ln>
          <a:effectLst>
            <a:outerShdw blurRad="190500" algn="tl" rotWithShape="0">
              <a:srgbClr val="000000">
                <a:alpha val="70000"/>
              </a:srgbClr>
            </a:outerShdw>
          </a:effectLst>
        </p:spPr>
      </p:pic>
      <p:sp>
        <p:nvSpPr>
          <p:cNvPr id="11" name="ZoneTexte 10"/>
          <p:cNvSpPr txBox="1"/>
          <p:nvPr/>
        </p:nvSpPr>
        <p:spPr>
          <a:xfrm>
            <a:off x="1981200" y="3276600"/>
            <a:ext cx="5867400" cy="584775"/>
          </a:xfrm>
          <a:prstGeom prst="rect">
            <a:avLst/>
          </a:prstGeom>
          <a:noFill/>
        </p:spPr>
        <p:txBody>
          <a:bodyPr wrap="square" rtlCol="0">
            <a:spAutoFit/>
          </a:bodyPr>
          <a:lstStyle/>
          <a:p>
            <a:r>
              <a:rPr lang="fr-FR" sz="3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Du plus récent au plus ancien …</a:t>
            </a:r>
            <a:endParaRPr lang="fr-FR" sz="32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normAutofit fontScale="90000"/>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Septième énigme.</a:t>
            </a:r>
            <a:endParaRPr lang="fr-FR" dirty="0"/>
          </a:p>
        </p:txBody>
      </p:sp>
      <p:pic>
        <p:nvPicPr>
          <p:cNvPr id="4" name="Espace réservé du contenu 3" descr="x196image_54765_v2_m56577569830567513.jpg"/>
          <p:cNvPicPr>
            <a:picLocks noGrp="1" noChangeAspect="1"/>
          </p:cNvPicPr>
          <p:nvPr>
            <p:ph idx="1"/>
          </p:nvPr>
        </p:nvPicPr>
        <p:blipFill>
          <a:blip r:embed="rId2" cstate="print"/>
          <a:stretch>
            <a:fillRect/>
          </a:stretch>
        </p:blipFill>
        <p:spPr>
          <a:xfrm>
            <a:off x="2667000" y="1447800"/>
            <a:ext cx="3697224" cy="2150426"/>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838200" y="4191000"/>
            <a:ext cx="7297190" cy="2092881"/>
          </a:xfrm>
          <a:prstGeom prst="rect">
            <a:avLst/>
          </a:prstGeom>
          <a:noFill/>
        </p:spPr>
        <p:txBody>
          <a:bodyPr wrap="none" rtlCol="0">
            <a:spAutoFit/>
          </a:bodyPr>
          <a:lstStyle/>
          <a:p>
            <a:pPr algn="ctr"/>
            <a: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Sous l’ancienne Roslin, le Saint Graal attend,</a:t>
            </a:r>
            <a:b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L’âme comme calice y veille jalousement,</a:t>
            </a:r>
            <a:b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Son emplacement est auréolé de chefs d’œuvres consacrés,</a:t>
            </a:r>
            <a:b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Elle repose enfin sous le ciel étoilé. »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2004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7</a:t>
            </a:r>
            <a:endParaRPr lang="fr-FR" dirty="0"/>
          </a:p>
        </p:txBody>
      </p:sp>
      <p:pic>
        <p:nvPicPr>
          <p:cNvPr id="4" name="Espace réservé du contenu 3" descr="images12.jpeg"/>
          <p:cNvPicPr>
            <a:picLocks noGrp="1" noChangeAspect="1"/>
          </p:cNvPicPr>
          <p:nvPr>
            <p:ph idx="1"/>
          </p:nvPr>
        </p:nvPicPr>
        <p:blipFill>
          <a:blip r:embed="rId2" cstate="print"/>
          <a:stretch>
            <a:fillRect/>
          </a:stretch>
        </p:blipFill>
        <p:spPr>
          <a:xfrm>
            <a:off x="2209799" y="2743200"/>
            <a:ext cx="4628847"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228600" y="1828800"/>
            <a:ext cx="8610600" cy="523220"/>
          </a:xfrm>
          <a:prstGeom prst="rect">
            <a:avLst/>
          </a:prstGeom>
          <a:noFill/>
        </p:spPr>
        <p:txBody>
          <a:bodyPr wrap="square" rtlCol="0">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800 ans, 135 000 M2, du mot Franc: Leovar.</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Huitième énigme.</a:t>
            </a:r>
            <a:endParaRPr lang="fr-FR" dirty="0"/>
          </a:p>
        </p:txBody>
      </p:sp>
      <p:sp>
        <p:nvSpPr>
          <p:cNvPr id="3" name="Espace réservé du contenu 2"/>
          <p:cNvSpPr>
            <a:spLocks noGrp="1"/>
          </p:cNvSpPr>
          <p:nvPr>
            <p:ph idx="1"/>
          </p:nvPr>
        </p:nvSpPr>
        <p:spPr/>
        <p:txBody>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Son nom a été choisi par le Directoire, pour marquer la réconciliation des Français après les excès de la Terreur.</a:t>
            </a:r>
          </a:p>
          <a:p>
            <a:pPr algn="ctr">
              <a:buNone/>
            </a:pPr>
            <a:endPar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buNone/>
            </a:pP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6644_place-de-la-concorde_paris.jpg"/>
          <p:cNvPicPr>
            <a:picLocks noChangeAspect="1"/>
          </p:cNvPicPr>
          <p:nvPr/>
        </p:nvPicPr>
        <p:blipFill>
          <a:blip r:embed="rId2" cstate="print"/>
          <a:stretch>
            <a:fillRect/>
          </a:stretch>
        </p:blipFill>
        <p:spPr>
          <a:xfrm>
            <a:off x="1143000" y="3352800"/>
            <a:ext cx="7162800" cy="33625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7432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8</a:t>
            </a:r>
            <a:endParaRPr lang="fr-FR" dirty="0"/>
          </a:p>
        </p:txBody>
      </p:sp>
      <p:sp>
        <p:nvSpPr>
          <p:cNvPr id="3" name="Espace réservé du contenu 2"/>
          <p:cNvSpPr>
            <a:spLocks noGrp="1"/>
          </p:cNvSpPr>
          <p:nvPr>
            <p:ph idx="1"/>
          </p:nvPr>
        </p:nvSpPr>
        <p:spPr>
          <a:xfrm>
            <a:off x="4648200" y="2286000"/>
            <a:ext cx="4038600" cy="3124200"/>
          </a:xfrm>
        </p:spPr>
        <p:txBody>
          <a:bodyPr>
            <a:normAutofit fontScale="92500" lnSpcReduction="10000"/>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Ancienne Place de la Révolution: Louis XVI, Marie-Antoinette, Charlotte Corday, La « du Barry », Danton, Robespierre… y perdirent la tête…</a:t>
            </a:r>
          </a:p>
          <a:p>
            <a:pPr algn="ctr">
              <a:buNone/>
            </a:pP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kvefr2013s.jpg"/>
          <p:cNvPicPr>
            <a:picLocks noChangeAspect="1"/>
          </p:cNvPicPr>
          <p:nvPr/>
        </p:nvPicPr>
        <p:blipFill>
          <a:blip r:embed="rId2" cstate="print"/>
          <a:stretch>
            <a:fillRect/>
          </a:stretch>
        </p:blipFill>
        <p:spPr>
          <a:xfrm>
            <a:off x="304800" y="1219200"/>
            <a:ext cx="38100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Neuvième énigme.</a:t>
            </a:r>
            <a:endParaRPr lang="fr-FR" dirty="0"/>
          </a:p>
        </p:txBody>
      </p:sp>
      <p:sp>
        <p:nvSpPr>
          <p:cNvPr id="3" name="Espace réservé du contenu 2"/>
          <p:cNvSpPr>
            <a:spLocks noGrp="1"/>
          </p:cNvSpPr>
          <p:nvPr>
            <p:ph idx="1"/>
          </p:nvPr>
        </p:nvSpPr>
        <p:spPr>
          <a:xfrm>
            <a:off x="457200" y="1371600"/>
            <a:ext cx="8229600" cy="4754563"/>
          </a:xfrm>
        </p:spPr>
        <p:txBody>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projet de l’Exposition de 1900.</a:t>
            </a:r>
          </a:p>
          <a:p>
            <a:pPr algn="ctr">
              <a:buNone/>
            </a:pPr>
            <a:endPar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endParaRPr lang="fr-FR" dirty="0"/>
          </a:p>
        </p:txBody>
      </p:sp>
      <p:pic>
        <p:nvPicPr>
          <p:cNvPr id="4" name="Image 3" descr="49609134.P9213705_small.jpg"/>
          <p:cNvPicPr>
            <a:picLocks noChangeAspect="1"/>
          </p:cNvPicPr>
          <p:nvPr/>
        </p:nvPicPr>
        <p:blipFill>
          <a:blip r:embed="rId2" cstate="print"/>
          <a:stretch>
            <a:fillRect/>
          </a:stretch>
        </p:blipFill>
        <p:spPr>
          <a:xfrm>
            <a:off x="304800" y="2209800"/>
            <a:ext cx="8534400" cy="4267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590800" cy="868362"/>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9</a:t>
            </a:r>
            <a:endParaRPr lang="fr-FR" dirty="0"/>
          </a:p>
        </p:txBody>
      </p:sp>
      <p:sp>
        <p:nvSpPr>
          <p:cNvPr id="3" name="Espace réservé du contenu 2"/>
          <p:cNvSpPr>
            <a:spLocks noGrp="1"/>
          </p:cNvSpPr>
          <p:nvPr>
            <p:ph idx="1"/>
          </p:nvPr>
        </p:nvSpPr>
        <p:spPr>
          <a:xfrm>
            <a:off x="457200" y="914401"/>
            <a:ext cx="8382000" cy="2666999"/>
          </a:xfrm>
        </p:spPr>
        <p:txBody>
          <a:bodyPr>
            <a:normAutofit fontScale="92500" lnSpcReduction="10000"/>
          </a:bodyPr>
          <a:lstStyle/>
          <a:p>
            <a:pPr algn="ctr">
              <a:buNone/>
            </a:pPr>
            <a:r>
              <a:rPr lang="fr-FR" sz="3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 attendant 1900…</a:t>
            </a:r>
          </a:p>
          <a:p>
            <a:pPr algn="ctr">
              <a:buNone/>
            </a:pPr>
            <a:r>
              <a:rPr lang="fr-FR" sz="3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Environ tous les onze ans, les Expositions universelles se succèdent à Paris. Véritables machines à éblouir la foule, elles sont chaque fois plus grandioses. Pour la date symbolique de 1900, l'événement doit déployer encore plus de faste. Comment rivaliser avec la tour Eiffel de l'Exposition précédente ?</a:t>
            </a:r>
          </a:p>
          <a:p>
            <a:endParaRPr lang="fr-FR" dirty="0"/>
          </a:p>
        </p:txBody>
      </p:sp>
      <p:pic>
        <p:nvPicPr>
          <p:cNvPr id="4" name="Image 3" descr="300px-Le_Grand_Palais_depuis_le_pont_Alexandre_III_à_Paris.jpg"/>
          <p:cNvPicPr>
            <a:picLocks noChangeAspect="1"/>
          </p:cNvPicPr>
          <p:nvPr/>
        </p:nvPicPr>
        <p:blipFill>
          <a:blip r:embed="rId2" cstate="print"/>
          <a:stretch>
            <a:fillRect/>
          </a:stretch>
        </p:blipFill>
        <p:spPr>
          <a:xfrm>
            <a:off x="2057400" y="3429000"/>
            <a:ext cx="5181600"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rmAutofit/>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Dixième énigme.</a:t>
            </a:r>
            <a:endParaRPr lang="fr-FR" dirty="0"/>
          </a:p>
        </p:txBody>
      </p:sp>
      <p:sp>
        <p:nvSpPr>
          <p:cNvPr id="5" name="ZoneTexte 4"/>
          <p:cNvSpPr txBox="1"/>
          <p:nvPr/>
        </p:nvSpPr>
        <p:spPr>
          <a:xfrm>
            <a:off x="1371600" y="4343400"/>
            <a:ext cx="6324600" cy="2246769"/>
          </a:xfrm>
          <a:prstGeom prst="rect">
            <a:avLst/>
          </a:prstGeom>
          <a:noFill/>
        </p:spPr>
        <p:txBody>
          <a:bodyPr wrap="square" rtlCol="0">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Présent de Louis le Quatorzième à ses soldats.</a:t>
            </a:r>
          </a:p>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L’église des soldats, dite aussi « chœur des pensionnaires » est destinée au culte et aux offices quotidiens des pensionnaires de l’hôpital militaire.</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9" name="Espace réservé du contenu 8" descr="gravure_p.jpg"/>
          <p:cNvPicPr>
            <a:picLocks noGrp="1" noChangeAspect="1"/>
          </p:cNvPicPr>
          <p:nvPr>
            <p:ph idx="1"/>
          </p:nvPr>
        </p:nvPicPr>
        <p:blipFill>
          <a:blip r:embed="rId2" cstate="print"/>
          <a:stretch>
            <a:fillRect/>
          </a:stretch>
        </p:blipFill>
        <p:spPr>
          <a:xfrm>
            <a:off x="2667000" y="1447800"/>
            <a:ext cx="3810000" cy="2654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667000" cy="1143000"/>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10</a:t>
            </a:r>
            <a:endParaRPr lang="fr-FR" dirty="0"/>
          </a:p>
        </p:txBody>
      </p:sp>
      <p:pic>
        <p:nvPicPr>
          <p:cNvPr id="6" name="Espace réservé du contenu 5" descr="451094.jpg"/>
          <p:cNvPicPr>
            <a:picLocks noGrp="1" noChangeAspect="1"/>
          </p:cNvPicPr>
          <p:nvPr>
            <p:ph idx="1"/>
          </p:nvPr>
        </p:nvPicPr>
        <p:blipFill>
          <a:blip r:embed="rId2" cstate="print"/>
          <a:stretch>
            <a:fillRect/>
          </a:stretch>
        </p:blipFill>
        <p:spPr>
          <a:xfrm>
            <a:off x="1219200" y="1524000"/>
            <a:ext cx="3009900" cy="4286250"/>
          </a:xfrm>
          <a:prstGeom prst="rect">
            <a:avLst/>
          </a:prstGeom>
          <a:ln w="228600" cap="sq" cmpd="thickThin">
            <a:solidFill>
              <a:srgbClr val="000000"/>
            </a:solidFill>
            <a:prstDash val="solid"/>
            <a:miter lim="800000"/>
          </a:ln>
          <a:effectLst>
            <a:innerShdw blurRad="76200">
              <a:srgbClr val="000000"/>
            </a:innerShdw>
          </a:effectLst>
        </p:spPr>
      </p:pic>
      <p:sp>
        <p:nvSpPr>
          <p:cNvPr id="7" name="ZoneTexte 6"/>
          <p:cNvSpPr txBox="1"/>
          <p:nvPr/>
        </p:nvSpPr>
        <p:spPr>
          <a:xfrm>
            <a:off x="4343400" y="3124200"/>
            <a:ext cx="3962400" cy="1077218"/>
          </a:xfrm>
          <a:prstGeom prst="rect">
            <a:avLst/>
          </a:prstGeom>
          <a:noFill/>
        </p:spPr>
        <p:txBody>
          <a:bodyPr wrap="square" rtlCol="0">
            <a:spAutoFit/>
          </a:bodyPr>
          <a:lstStyle/>
          <a:p>
            <a:pPr algn="ctr"/>
            <a:r>
              <a:rPr lang="fr-FR" sz="3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Ci-gît Napoléon 1</a:t>
            </a:r>
            <a:r>
              <a:rPr lang="fr-FR" sz="3200"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er</a:t>
            </a:r>
            <a:r>
              <a:rPr lang="fr-FR" sz="3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Empereur des Français.</a:t>
            </a:r>
            <a:endParaRPr lang="fr-FR" sz="32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lstStyle/>
          <a:p>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Onzième énigme.</a:t>
            </a:r>
            <a:endParaRPr lang="fr-FR" dirty="0"/>
          </a:p>
        </p:txBody>
      </p:sp>
      <p:pic>
        <p:nvPicPr>
          <p:cNvPr id="4" name="Espace réservé du contenu 3" descr="800436.jpg"/>
          <p:cNvPicPr>
            <a:picLocks noGrp="1" noChangeAspect="1"/>
          </p:cNvPicPr>
          <p:nvPr>
            <p:ph idx="1"/>
          </p:nvPr>
        </p:nvPicPr>
        <p:blipFill>
          <a:blip r:embed="rId2" cstate="print"/>
          <a:stretch>
            <a:fillRect/>
          </a:stretch>
        </p:blipFill>
        <p:spPr>
          <a:xfrm>
            <a:off x="2743200" y="1371600"/>
            <a:ext cx="3357928" cy="25908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1676400" y="4419600"/>
            <a:ext cx="5486400" cy="2246769"/>
          </a:xfrm>
          <a:prstGeom prst="rect">
            <a:avLst/>
          </a:prstGeom>
        </p:spPr>
        <p:txBody>
          <a:bodyPr wrap="square">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Grand concours dans le Journal officiel mettant les ingénieurs au défi "d’élever une tour de fer, à base carrée, de 125 mètres de côté et de 300 mètres de hauteur". </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threePt" dir="t"/>
            </a:scene3d>
            <a:sp3d extrusionH="57150" contourW="12700">
              <a:bevelB w="38100" h="38100"/>
              <a:extrusionClr>
                <a:schemeClr val="accent5">
                  <a:lumMod val="60000"/>
                  <a:lumOff val="40000"/>
                </a:schemeClr>
              </a:extrusionClr>
              <a:contourClr>
                <a:schemeClr val="accent5">
                  <a:lumMod val="75000"/>
                </a:schemeClr>
              </a:contourClr>
            </a:sp3d>
          </a:bodyPr>
          <a:lstStyle/>
          <a:p>
            <a:r>
              <a:rPr lang="fr-FR" i="1"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Règles du jeu…</a:t>
            </a:r>
            <a:endParaRPr lang="fr-FR" i="1" dirty="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sp>
        <p:nvSpPr>
          <p:cNvPr id="3" name="Espace réservé du contenu 2"/>
          <p:cNvSpPr>
            <a:spLocks noGrp="1"/>
          </p:cNvSpPr>
          <p:nvPr>
            <p:ph idx="1"/>
          </p:nvPr>
        </p:nvSpPr>
        <p:spPr>
          <a:xfrm>
            <a:off x="457200" y="990600"/>
            <a:ext cx="8229600" cy="5135563"/>
          </a:xfrm>
        </p:spPr>
        <p:txBody>
          <a:bodyPr>
            <a:normAutofit/>
            <a:scene3d>
              <a:camera prst="orthographicFront"/>
              <a:lightRig rig="threePt" dir="t"/>
            </a:scene3d>
            <a:sp3d extrusionH="57150" contourW="12700">
              <a:bevelB w="38100" h="38100"/>
              <a:extrusionClr>
                <a:schemeClr val="accent5">
                  <a:lumMod val="60000"/>
                  <a:lumOff val="40000"/>
                </a:schemeClr>
              </a:extrusionClr>
              <a:contourClr>
                <a:schemeClr val="accent5">
                  <a:lumMod val="75000"/>
                </a:schemeClr>
              </a:contourClr>
            </a:sp3d>
          </a:bodyPr>
          <a:lstStyle/>
          <a:p>
            <a:pPr algn="ctr">
              <a:buNone/>
            </a:pPr>
            <a:endPar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L’objet de ce jeu est une course d’orientation dans Paris, avec des étapes clés que vous DEVREZ respecter.</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Afin de justifier du bon respect des étapes vous devrez prendre en Photo votre équipe devant les monuments et lieux clés à découvrir.</a:t>
            </a: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 fin de Jeu je collecterai personnellement toutes les photos sur mon ordinateur Portable.</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667000" cy="868362"/>
          </a:xfrm>
        </p:spPr>
        <p:txBody>
          <a:bodyPr/>
          <a:lstStyle/>
          <a:p>
            <a:pPr algn="l"/>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Indice 11</a:t>
            </a:r>
            <a:endParaRPr lang="fr-FR" dirty="0"/>
          </a:p>
        </p:txBody>
      </p:sp>
      <p:pic>
        <p:nvPicPr>
          <p:cNvPr id="4" name="Espace réservé du contenu 3" descr="imagesCA26SS8I.jpg"/>
          <p:cNvPicPr>
            <a:picLocks noGrp="1" noChangeAspect="1"/>
          </p:cNvPicPr>
          <p:nvPr>
            <p:ph idx="1"/>
          </p:nvPr>
        </p:nvPicPr>
        <p:blipFill>
          <a:blip r:embed="rId2" cstate="print"/>
          <a:stretch>
            <a:fillRect/>
          </a:stretch>
        </p:blipFill>
        <p:spPr>
          <a:xfrm>
            <a:off x="2362200" y="1600200"/>
            <a:ext cx="4222281" cy="279955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04800" y="4953000"/>
            <a:ext cx="8458200" cy="1384995"/>
          </a:xfrm>
          <a:prstGeom prst="rect">
            <a:avLst/>
          </a:prstGeom>
        </p:spPr>
        <p:txBody>
          <a:bodyPr wrap="square">
            <a:spAutoFit/>
          </a:bodyPr>
          <a:lstStyle/>
          <a:p>
            <a:pPr algn="ct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Initialement nommé </a:t>
            </a:r>
            <a:r>
              <a:rPr lang="fr-FR" sz="28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tour de 300 mètres</a:t>
            </a:r>
            <a:r>
              <a:rPr lang="fr-FR" sz="28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ce monument a été pensé par son créateur comme un "résumé de la science contemporaine". </a:t>
            </a:r>
            <a:endParaRPr lang="fr-FR" sz="28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1</a:t>
            </a:r>
            <a:endParaRPr lang="fr-FR" dirty="0"/>
          </a:p>
        </p:txBody>
      </p:sp>
      <p:sp>
        <p:nvSpPr>
          <p:cNvPr id="3" name="Espace réservé du contenu 2"/>
          <p:cNvSpPr>
            <a:spLocks noGrp="1"/>
          </p:cNvSpPr>
          <p:nvPr>
            <p:ph idx="1"/>
          </p:nvPr>
        </p:nvSpPr>
        <p:spPr>
          <a:xfrm>
            <a:off x="152400" y="1219200"/>
            <a:ext cx="5486400" cy="5486400"/>
          </a:xfrm>
        </p:spPr>
        <p:txBody>
          <a:bodyPr>
            <a:normAutofit fontScale="62500" lnSpcReduction="20000"/>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C'est la partie nord du boulevard qui est aujourd'hui la plus animée, grâce à ses nombreuses librairies et boutiques de vêtements. La librairie Gibert Joseph occupe notamment une part importante du boulevard et la librairie Gibert Jeune (issue d'une opposition fratricide pour l'héritage de la maison Gibert), la place Saint-Michel, en étant répartie sur plusieurs immeubles situés de part et d'autre du boulevard Saint-Germain.</a:t>
            </a: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Les principaux édifices du boulevard Saint-Michel sont l'hôtel de Cluny, le lycée Saint-Louis au 44, l'école Mines ParisTech au 60, et la cité universitaire. Il passe devant le jardin du Luxembourg.</a:t>
            </a: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boulevard Saint-Michel fut percé par le baron Haussmann au XIX</a:t>
            </a:r>
            <a:r>
              <a:rPr lang="fr-FR"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siècle, parallèlement à la rue Saint-Jacques qui marque l'axe nord-sud historique. Il constituait, avec le boulevard de Sébastopol, le nouveau grand axe Nord-Sud de la capitale et fut tout d'abord appelé « boulevard de Sébastopol rive gauche » avant de changer de nom en 1864.</a:t>
            </a:r>
          </a:p>
          <a:p>
            <a:pPr>
              <a:buNone/>
            </a:pPr>
            <a:endParaRPr lang="fr-FR" dirty="0"/>
          </a:p>
        </p:txBody>
      </p:sp>
      <p:pic>
        <p:nvPicPr>
          <p:cNvPr id="4" name="Image 3" descr="1108731.jpg"/>
          <p:cNvPicPr>
            <a:picLocks noChangeAspect="1"/>
          </p:cNvPicPr>
          <p:nvPr/>
        </p:nvPicPr>
        <p:blipFill>
          <a:blip r:embed="rId2" cstate="print"/>
          <a:stretch>
            <a:fillRect/>
          </a:stretch>
        </p:blipFill>
        <p:spPr>
          <a:xfrm>
            <a:off x="5867400" y="1295400"/>
            <a:ext cx="31242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85800"/>
          </a:xfrm>
        </p:spPr>
        <p:txBody>
          <a:bodyPr>
            <a:normAutofit fontScale="90000"/>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2</a:t>
            </a:r>
            <a:endParaRPr lang="fr-FR" dirty="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endParaRPr>
          </a:p>
        </p:txBody>
      </p:sp>
      <p:sp>
        <p:nvSpPr>
          <p:cNvPr id="3" name="Espace réservé du contenu 2"/>
          <p:cNvSpPr>
            <a:spLocks noGrp="1"/>
          </p:cNvSpPr>
          <p:nvPr>
            <p:ph sz="half" idx="1"/>
          </p:nvPr>
        </p:nvSpPr>
        <p:spPr>
          <a:xfrm>
            <a:off x="304800" y="4191000"/>
            <a:ext cx="990600" cy="2438400"/>
          </a:xfrm>
        </p:spPr>
        <p:txBody>
          <a:bodyPr>
            <a:normAutofit fontScale="70000" lnSpcReduction="20000"/>
            <a:scene3d>
              <a:camera prst="orthographicFront"/>
              <a:lightRig rig="threePt" dir="t"/>
            </a:scene3d>
            <a:sp3d extrusionH="57150" contourW="12700">
              <a:bevelB w="38100" h="38100"/>
              <a:extrusionClr>
                <a:srgbClr val="33CCFF"/>
              </a:extrusionClr>
              <a:contourClr>
                <a:schemeClr val="accent5">
                  <a:lumMod val="75000"/>
                </a:schemeClr>
              </a:contourClr>
            </a:sp3d>
          </a:bodyPr>
          <a:lstStyle/>
          <a:p>
            <a:pPr algn="ctr">
              <a:buNone/>
            </a:pPr>
            <a:endParaRPr lang="fr-FR" dirty="0" smtClean="0">
              <a:ln>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ndParaRPr>
          </a:p>
          <a:p>
            <a:pPr algn="ctr">
              <a:buNone/>
            </a:pPr>
            <a:endParaRPr lang="fr-FR" dirty="0" smtClean="0"/>
          </a:p>
          <a:p>
            <a:pPr algn="ctr">
              <a:buNone/>
            </a:pPr>
            <a:endParaRPr lang="fr-FR" dirty="0"/>
          </a:p>
        </p:txBody>
      </p:sp>
      <p:sp>
        <p:nvSpPr>
          <p:cNvPr id="4" name="Espace réservé du contenu 3"/>
          <p:cNvSpPr>
            <a:spLocks noGrp="1"/>
          </p:cNvSpPr>
          <p:nvPr>
            <p:ph sz="half" idx="2"/>
          </p:nvPr>
        </p:nvSpPr>
        <p:spPr>
          <a:xfrm>
            <a:off x="4572000" y="3352800"/>
            <a:ext cx="4419600" cy="3352800"/>
          </a:xfrm>
        </p:spPr>
        <p:txBody>
          <a:bodyPr>
            <a:normAutofit fontScale="70000" lnSpcReduction="20000"/>
          </a:bodyPr>
          <a:lstStyle/>
          <a:p>
            <a:pPr algn="ctr">
              <a:buNone/>
            </a:pPr>
            <a:r>
              <a:rPr lang="fr-FR" sz="29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Les thermes gallo-romains sont l'un des témoignages les plus spectaculaires de l'architecture antique conservé sur le sol de la Gaule. Lutèce se partageait alors en deux ensembles urbains, l'un blotti à l'intérieur de la Cité ; l'autre sur la rive gauche de la Seine (Montagne Sainte-Geneviève). C'est là que se sont développés villas et monuments grandioses : le Forum sous la rue Soufflot, les arènes rue Monge, les thermes du Sud rue Gay-Lussac, les thermes de l'Est sous le Collège de France et les thermes du Nord dits de Cluny.</a:t>
            </a:r>
          </a:p>
          <a:p>
            <a:pPr algn="ctr">
              <a:buNone/>
            </a:pPr>
            <a:endParaRPr lang="fr-FR" sz="1200" dirty="0">
              <a:latin typeface="Monotype Corsiva" pitchFamily="66" charset="0"/>
            </a:endParaRPr>
          </a:p>
        </p:txBody>
      </p:sp>
      <p:pic>
        <p:nvPicPr>
          <p:cNvPr id="5" name="Image 4" descr="clu_1_94CE42109.jpg"/>
          <p:cNvPicPr>
            <a:picLocks noChangeAspect="1"/>
          </p:cNvPicPr>
          <p:nvPr/>
        </p:nvPicPr>
        <p:blipFill>
          <a:blip r:embed="rId2" cstate="print"/>
          <a:stretch>
            <a:fillRect/>
          </a:stretch>
        </p:blipFill>
        <p:spPr>
          <a:xfrm>
            <a:off x="304800" y="3048000"/>
            <a:ext cx="475107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152400" y="762001"/>
            <a:ext cx="8839200" cy="2246769"/>
          </a:xfrm>
          <a:prstGeom prst="rect">
            <a:avLst/>
          </a:prstGeom>
        </p:spPr>
        <p:txBody>
          <a:bodyPr wrap="square">
            <a:spAutoFit/>
          </a:bodyPr>
          <a:lstStyle/>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musée national du Moyen Âge, est installé dans deux monuments parisiens exceptionnels : les thermes gallo-romains (Ier-IIIe siècles) et l'hôtel des abbés de Cluny (fin XVe siècle). Il a été fondé en 1843, grâce aux collections d'un amateur qui se passionnait pour le Moyen Âge, </a:t>
            </a:r>
            <a:r>
              <a:rPr lang="fr-FR" sz="20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Alexandre Du Sommerard</a:t>
            </a: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et qui habitait dans l'hôtel de Cluny. Enrichies au cours des années, les collections offrent aujourd'hui un panorama unique sur l'art et l'histoire des hommes de la Gaule romaine au début du XVIe siècle. Elles permettent de parcourir en un lieu unique près de quinze siècles d'art et d'histoire.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Appendice 2 (suite)…</a:t>
            </a:r>
            <a:endParaRPr lang="fr-FR"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Espace réservé du contenu 3" descr="jardinceleste.jpg"/>
          <p:cNvPicPr>
            <a:picLocks noGrp="1" noChangeAspect="1"/>
          </p:cNvPicPr>
          <p:nvPr>
            <p:ph idx="1"/>
          </p:nvPr>
        </p:nvPicPr>
        <p:blipFill>
          <a:blip r:embed="rId2" cstate="print"/>
          <a:stretch>
            <a:fillRect/>
          </a:stretch>
        </p:blipFill>
        <p:spPr>
          <a:xfrm>
            <a:off x="152400" y="3581400"/>
            <a:ext cx="268190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ZoneTexte 7"/>
          <p:cNvSpPr txBox="1"/>
          <p:nvPr/>
        </p:nvSpPr>
        <p:spPr>
          <a:xfrm>
            <a:off x="2971800" y="3124200"/>
            <a:ext cx="6172200" cy="3477875"/>
          </a:xfrm>
          <a:prstGeom prst="rect">
            <a:avLst/>
          </a:prstGeom>
          <a:noFill/>
        </p:spPr>
        <p:txBody>
          <a:bodyPr wrap="square" rtlCol="0">
            <a:spAutoFit/>
          </a:bodyPr>
          <a:lstStyle/>
          <a:p>
            <a:pPr algn="ctr"/>
            <a:r>
              <a:rPr lang="fr-FR" sz="2000" b="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forêt de la </a:t>
            </a:r>
            <a:r>
              <a:rPr lang="fr-FR" sz="2000" b="1" i="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licorne</a:t>
            </a:r>
            <a:r>
              <a:rPr lang="fr-FR" sz="2000" b="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qui évoque les peurs ressenties par l'homme médiéval face aux forces obscures de la nature, encercle la petite clairière et la clairière des enfants. Des animaux, échappés de la tapisserie la Dame à la licorne, ont laissé leurs empreintes incrustées dans les dalles de grès qui traversent ces enclos et les petits enfants pourront en chevaucher certains : le lapin, le renard, le singe, le lion et même la </a:t>
            </a:r>
            <a:r>
              <a:rPr lang="fr-FR" sz="2000" b="1" i="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licorne</a:t>
            </a:r>
            <a:r>
              <a:rPr lang="fr-FR" sz="2000" b="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a:t>
            </a:r>
          </a:p>
          <a:p>
            <a:pPr algn="ctr"/>
            <a:r>
              <a:rPr lang="fr-FR" sz="2000" b="1" dirty="0" smtClean="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terrasse évoque la nature domestiquée et les diverses facettes du jardin médiéval y sont déclinées. Son organisation repose sur des formes géométriques simples et les plantes sont regroupées selon leur utilisation au Moyen Âge .</a:t>
            </a:r>
            <a:endParaRPr lang="fr-FR" sz="2000" b="1" dirty="0">
              <a:ln>
                <a:solidFill>
                  <a:schemeClr val="accent5">
                    <a:lumMod val="75000"/>
                    <a:alpha val="42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
        <p:nvSpPr>
          <p:cNvPr id="6" name="Rectangle 5"/>
          <p:cNvSpPr/>
          <p:nvPr/>
        </p:nvSpPr>
        <p:spPr>
          <a:xfrm>
            <a:off x="152400" y="1066800"/>
            <a:ext cx="5257800" cy="1631216"/>
          </a:xfrm>
          <a:prstGeom prst="rect">
            <a:avLst/>
          </a:prstGeom>
        </p:spPr>
        <p:txBody>
          <a:bodyPr wrap="square">
            <a:spAutoFit/>
          </a:bodyPr>
          <a:lstStyle/>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Enrichies au cours des années, les collections offrent aujourd'hui un panorama unique sur l'art et l'histoire des hommes, de la Gaule romaine au début du XVIe siècle. Elles permettent de parcourir en un lieu unique près de quinze siècles d'art et d'histoire. </a:t>
            </a:r>
          </a:p>
        </p:txBody>
      </p:sp>
      <p:pic>
        <p:nvPicPr>
          <p:cNvPr id="7" name="Image 6" descr="clu_1_95CE25318.jpg"/>
          <p:cNvPicPr>
            <a:picLocks noChangeAspect="1"/>
          </p:cNvPicPr>
          <p:nvPr/>
        </p:nvPicPr>
        <p:blipFill>
          <a:blip r:embed="rId3" cstate="print"/>
          <a:stretch>
            <a:fillRect/>
          </a:stretch>
        </p:blipFill>
        <p:spPr>
          <a:xfrm>
            <a:off x="5486400" y="990600"/>
            <a:ext cx="3124200" cy="2057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normAutofit fontScale="90000"/>
          </a:bodyPr>
          <a:lstStyle/>
          <a:p>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Appendice 3</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pic>
        <p:nvPicPr>
          <p:cNvPr id="4" name="Espace réservé du contenu 3" descr="images.jpg"/>
          <p:cNvPicPr>
            <a:picLocks noGrp="1" noChangeAspect="1"/>
          </p:cNvPicPr>
          <p:nvPr>
            <p:ph idx="1"/>
          </p:nvPr>
        </p:nvPicPr>
        <p:blipFill>
          <a:blip r:embed="rId2" cstate="print"/>
          <a:stretch>
            <a:fillRect/>
          </a:stretch>
        </p:blipFill>
        <p:spPr>
          <a:xfrm>
            <a:off x="5181600" y="3962400"/>
            <a:ext cx="3786188" cy="2680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28600" y="1066801"/>
            <a:ext cx="8763000" cy="2800767"/>
          </a:xfrm>
          <a:prstGeom prst="rect">
            <a:avLst/>
          </a:prstGeom>
        </p:spPr>
        <p:txBody>
          <a:bodyPr wrap="square">
            <a:spAutoFit/>
          </a:bodyPr>
          <a:lstStyle/>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12 octobre 1160, Maurice de Sully est élu évêque de Paris.</a:t>
            </a:r>
          </a:p>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Paris, dans un contexte de forte expansion démographique et de dynamisme économique, affirme l’importance de son rôle dans le royaume de France comme :</a:t>
            </a:r>
          </a:p>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capitale politique des rois capétiens notamment avec Philippe 1</a:t>
            </a:r>
            <a:r>
              <a:rPr lang="fr-FR" sz="2000"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er</a:t>
            </a: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(1060-1108), Louis VI le Gros (1108-1137) et Louis VII le Jeune (1137-1180) ;</a:t>
            </a:r>
          </a:p>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centre économique avec le développement sur la rive droite de la Seine d’une ville d’artisans et de marchands autour du marché des halles ;</a:t>
            </a:r>
          </a:p>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un haut-lieu de formation intellectuelle : rayonnement international de l’école-cathédrale.</a:t>
            </a:r>
          </a:p>
          <a:p>
            <a:r>
              <a:rPr lang="fr-FR" sz="1600" dirty="0" smtClean="0"/>
              <a:t>.</a:t>
            </a:r>
            <a:endParaRPr lang="fr-FR" sz="1600" dirty="0"/>
          </a:p>
        </p:txBody>
      </p:sp>
      <p:sp>
        <p:nvSpPr>
          <p:cNvPr id="6" name="ZoneTexte 5"/>
          <p:cNvSpPr txBox="1"/>
          <p:nvPr/>
        </p:nvSpPr>
        <p:spPr>
          <a:xfrm>
            <a:off x="228600" y="3886200"/>
            <a:ext cx="4800600" cy="2215991"/>
          </a:xfrm>
          <a:prstGeom prst="rect">
            <a:avLst/>
          </a:prstGeom>
          <a:noFill/>
        </p:spPr>
        <p:txBody>
          <a:bodyPr wrap="square" rtlCol="0">
            <a:spAutoFit/>
          </a:bodyPr>
          <a:lstStyle/>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1163 est la date traditionnellement retenue pour la pose de la première pierre de Notre-Dame en présence du Pape Alexandre III.</a:t>
            </a:r>
          </a:p>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 nouvel édifice s’inscrit dans l’élan du nouvel art que l’on appellera gothique (ou art ogival). Des chantiers l’ont déjà précédé dans cette mouvance .</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lstStyle/>
          <a:p>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Appendice 3 (suite)…</a:t>
            </a:r>
            <a:endParaRPr lang="fr-FR"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ndParaRPr>
          </a:p>
        </p:txBody>
      </p:sp>
      <p:sp>
        <p:nvSpPr>
          <p:cNvPr id="3" name="Espace réservé du contenu 2"/>
          <p:cNvSpPr>
            <a:spLocks noGrp="1"/>
          </p:cNvSpPr>
          <p:nvPr>
            <p:ph idx="1"/>
          </p:nvPr>
        </p:nvSpPr>
        <p:spPr>
          <a:xfrm>
            <a:off x="2895600" y="1143000"/>
            <a:ext cx="6019800" cy="5410200"/>
          </a:xfrm>
        </p:spPr>
        <p:txBody>
          <a:bodyPr>
            <a:normAutofit/>
          </a:bodyPr>
          <a:lstStyle/>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Maurice de Sully est évêque de Paris de 1160 à 1196. Dès son élection, il propose une réponse pastorale, théologique et spirituelle à la profonde transformation de son diocèse par la reconstruction d’une église-cathédrale dédiée à la Vierge Marie et regroupant les fonctions d’église de l’évêque, d’église des chanoines et de baptistère. Ce projet est au centre d’un gigantesque chantier urbain :</a:t>
            </a:r>
          </a:p>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démolition de l’ancienne Saint-Etienne et édification de Notre-Dame ;</a:t>
            </a:r>
          </a:p>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aménagement d’un parvis voulu comme un espace intermédiaire entre le monde profane et le monde de la foi : lieu de catéchèse par l’enseignement sculpté aux portails ;</a:t>
            </a:r>
          </a:p>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percement de la rue Neuve-Notre-Dame : ample voie de 6 mètres de large permettant un accès facile à la cathédrale pour une population nombreuse ; elle servira de cadre aux cours des siècles aux grandes processions .</a:t>
            </a:r>
          </a:p>
        </p:txBody>
      </p:sp>
      <p:pic>
        <p:nvPicPr>
          <p:cNvPr id="4" name="Image 3" descr="VLDuc_dessins_30_1_.jpg"/>
          <p:cNvPicPr>
            <a:picLocks noChangeAspect="1"/>
          </p:cNvPicPr>
          <p:nvPr/>
        </p:nvPicPr>
        <p:blipFill>
          <a:blip r:embed="rId2" cstate="print"/>
          <a:stretch>
            <a:fillRect/>
          </a:stretch>
        </p:blipFill>
        <p:spPr>
          <a:xfrm>
            <a:off x="152400" y="1295400"/>
            <a:ext cx="2743200" cy="52578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4</a:t>
            </a:r>
            <a:endParaRPr lang="fr-FR" dirty="0"/>
          </a:p>
        </p:txBody>
      </p:sp>
      <p:sp>
        <p:nvSpPr>
          <p:cNvPr id="3" name="Espace réservé du contenu 2"/>
          <p:cNvSpPr>
            <a:spLocks noGrp="1"/>
          </p:cNvSpPr>
          <p:nvPr>
            <p:ph idx="1"/>
          </p:nvPr>
        </p:nvSpPr>
        <p:spPr>
          <a:xfrm>
            <a:off x="152400" y="990600"/>
            <a:ext cx="4572000" cy="2819399"/>
          </a:xfrm>
        </p:spPr>
        <p:txBody>
          <a:bodyPr>
            <a:normAutofit fontScale="70000" lnSpcReduction="20000"/>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Bastille fut utilisée occasionnellement comme cachot dès le règne de Louis XI, mais c’est le cardinal de Richelieu qui la transforma en prison d’État à laquelle restent attachées les lettres de cachet, lettres signées du roi (ou le plus souvent de ses ministres) ordonnant un emprisonnement sans jugement. L'arrivée d'un nouveau prisonnier est annoncée par une sonnerie de cloche. </a:t>
            </a:r>
            <a:endParaRPr lang="fr-FR" b="1" dirty="0">
              <a:latin typeface="Monotype Corsiva" pitchFamily="66" charset="0"/>
            </a:endParaRPr>
          </a:p>
        </p:txBody>
      </p:sp>
      <p:sp>
        <p:nvSpPr>
          <p:cNvPr id="4" name="ZoneTexte 3"/>
          <p:cNvSpPr txBox="1"/>
          <p:nvPr/>
        </p:nvSpPr>
        <p:spPr>
          <a:xfrm>
            <a:off x="4572000" y="3505200"/>
            <a:ext cx="4419600" cy="3277820"/>
          </a:xfrm>
          <a:prstGeom prst="rect">
            <a:avLst/>
          </a:prstGeom>
          <a:noFill/>
        </p:spPr>
        <p:txBody>
          <a:bodyPr wrap="square" rtlCol="0">
            <a:spAutoFit/>
          </a:bodyPr>
          <a:lstStyle/>
          <a:p>
            <a:pPr algn="ctr"/>
            <a:r>
              <a:rPr lang="fr-FR" sz="21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Les boutiques avoisinantes (notamment les échoppes le long du fossé qui sont louées au Gouverneur) ferment alors et les gardes se couvrent le visage pour ne pas voir le visage du nouveau venu. Ce culte du secret motive également l'enterrement des prisonniers de nuit sous de faux noms. Il participe grandement au mythe de l'homme au masque de fer</a:t>
            </a:r>
          </a:p>
          <a:p>
            <a:endParaRPr lang="fr-FR" dirty="0"/>
          </a:p>
        </p:txBody>
      </p:sp>
      <p:pic>
        <p:nvPicPr>
          <p:cNvPr id="5" name="Image 4" descr="imagesCAKVYA4W.jpg"/>
          <p:cNvPicPr>
            <a:picLocks noChangeAspect="1"/>
          </p:cNvPicPr>
          <p:nvPr/>
        </p:nvPicPr>
        <p:blipFill>
          <a:blip r:embed="rId2" cstate="print"/>
          <a:stretch>
            <a:fillRect/>
          </a:stretch>
        </p:blipFill>
        <p:spPr>
          <a:xfrm>
            <a:off x="5029200" y="1041124"/>
            <a:ext cx="3581400" cy="2374624"/>
          </a:xfrm>
          <a:prstGeom prst="ellipse">
            <a:avLst/>
          </a:prstGeom>
          <a:ln>
            <a:noFill/>
          </a:ln>
          <a:effectLst>
            <a:softEdge rad="112500"/>
          </a:effectLst>
        </p:spPr>
      </p:pic>
      <p:pic>
        <p:nvPicPr>
          <p:cNvPr id="7" name="Image 6" descr="220px-Traces_la_Bastille.jpg"/>
          <p:cNvPicPr>
            <a:picLocks noChangeAspect="1"/>
          </p:cNvPicPr>
          <p:nvPr/>
        </p:nvPicPr>
        <p:blipFill>
          <a:blip r:embed="rId3" cstate="print"/>
          <a:stretch>
            <a:fillRect/>
          </a:stretch>
        </p:blipFill>
        <p:spPr>
          <a:xfrm>
            <a:off x="609600" y="3886200"/>
            <a:ext cx="3429000" cy="2571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38200"/>
          </a:xfrm>
        </p:spPr>
        <p:txBody>
          <a:bodyPr>
            <a:normAutofit/>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5</a:t>
            </a:r>
            <a:endParaRPr lang="fr-FR" dirty="0"/>
          </a:p>
        </p:txBody>
      </p:sp>
      <p:sp>
        <p:nvSpPr>
          <p:cNvPr id="3" name="Espace réservé du contenu 2"/>
          <p:cNvSpPr>
            <a:spLocks noGrp="1"/>
          </p:cNvSpPr>
          <p:nvPr>
            <p:ph idx="1"/>
          </p:nvPr>
        </p:nvSpPr>
        <p:spPr>
          <a:xfrm>
            <a:off x="381000" y="1066799"/>
            <a:ext cx="8305800" cy="2438401"/>
          </a:xfrm>
        </p:spPr>
        <p:txBody>
          <a:bodyPr>
            <a:normAutofit/>
          </a:bodyPr>
          <a:lstStyle/>
          <a:p>
            <a:pPr algn="ctr">
              <a:buNone/>
            </a:pPr>
            <a:r>
              <a:rPr lang="fr-FR" sz="24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Communément appelé centre Georges-Pompidou, centre Pompidou ou centre Beaubourg, le centre est né de la volonté de Georges Pompidou, alors Président de la République française, de créer au cœur de Paris une institution culturelle originale entièrement vouée à la création moderne et contemporaine où les arts plastiques voisineraient avec les livres, le design, la musique et le cinéma.</a:t>
            </a:r>
            <a:endParaRPr lang="fr-FR" sz="24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Centre_Georges_Pompidou-hd-12.jpg"/>
          <p:cNvPicPr>
            <a:picLocks noChangeAspect="1"/>
          </p:cNvPicPr>
          <p:nvPr/>
        </p:nvPicPr>
        <p:blipFill>
          <a:blip r:embed="rId2" cstate="print"/>
          <a:stretch>
            <a:fillRect/>
          </a:stretch>
        </p:blipFill>
        <p:spPr>
          <a:xfrm>
            <a:off x="685800" y="3429000"/>
            <a:ext cx="7772400" cy="32568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normAutofit fontScale="90000"/>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6</a:t>
            </a:r>
            <a:endParaRPr lang="fr-FR" dirty="0"/>
          </a:p>
        </p:txBody>
      </p:sp>
      <p:sp>
        <p:nvSpPr>
          <p:cNvPr id="3" name="Espace réservé du contenu 2"/>
          <p:cNvSpPr>
            <a:spLocks noGrp="1"/>
          </p:cNvSpPr>
          <p:nvPr>
            <p:ph idx="1"/>
          </p:nvPr>
        </p:nvSpPr>
        <p:spPr>
          <a:xfrm>
            <a:off x="-152400" y="990600"/>
            <a:ext cx="5029200" cy="3048000"/>
          </a:xfrm>
        </p:spPr>
        <p:txBody>
          <a:bodyPr>
            <a:normAutofit fontScale="77500" lnSpcReduction="20000"/>
          </a:bodyPr>
          <a:lstStyle/>
          <a:p>
            <a:pPr algn="ctr">
              <a:buNone/>
            </a:pPr>
            <a:r>
              <a:rPr lang="fr-FR" sz="29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Étienne Marcel fait l'acquisition de la « maison des piliers » au nom de la municipalité en juillet 1357. C'est là que, depuis lors, se dresse le centre des institutions municipales de Paris. Avant cette date, la municipalité parisienne était installée au XIII</a:t>
            </a:r>
            <a:r>
              <a:rPr lang="fr-FR" sz="2900" b="1" baseline="30000"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9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siècle au « Parloir aux Bourgeois » situé près du Châtelet, à l'emplacement de l'actuel n° 20 de la rue Soufflot, avant d'être transférée, au début du XIV</a:t>
            </a:r>
            <a:r>
              <a:rPr lang="fr-FR" sz="2900" b="1" baseline="30000"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9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siècle, sur la montagne Sainte-Geneviève.</a:t>
            </a:r>
          </a:p>
          <a:p>
            <a:pPr algn="ctr">
              <a:buNone/>
            </a:pPr>
            <a:endParaRPr lang="fr-FR"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endParaRPr lang="fr-FR" dirty="0"/>
          </a:p>
        </p:txBody>
      </p:sp>
      <p:pic>
        <p:nvPicPr>
          <p:cNvPr id="4" name="Image 3" descr="images2.jpeg"/>
          <p:cNvPicPr>
            <a:picLocks noChangeAspect="1"/>
          </p:cNvPicPr>
          <p:nvPr/>
        </p:nvPicPr>
        <p:blipFill>
          <a:blip r:embed="rId2" cstate="print"/>
          <a:stretch>
            <a:fillRect/>
          </a:stretch>
        </p:blipFill>
        <p:spPr>
          <a:xfrm>
            <a:off x="5181600" y="1295400"/>
            <a:ext cx="3657600" cy="23097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ZoneTexte 5"/>
          <p:cNvSpPr txBox="1"/>
          <p:nvPr/>
        </p:nvSpPr>
        <p:spPr>
          <a:xfrm>
            <a:off x="4724400" y="4191000"/>
            <a:ext cx="4114800" cy="2277547"/>
          </a:xfrm>
          <a:prstGeom prst="rect">
            <a:avLst/>
          </a:prstGeom>
          <a:noFill/>
        </p:spPr>
        <p:txBody>
          <a:bodyPr wrap="square" rtlCol="0">
            <a:spAutoFit/>
          </a:bodyPr>
          <a:lstStyle/>
          <a:p>
            <a:pPr algn="ctr">
              <a:buNone/>
            </a:pPr>
            <a:r>
              <a:rPr lang="fr-FR" sz="20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 maison des piliers » est remplacée au XVI</a:t>
            </a:r>
            <a:r>
              <a:rPr lang="fr-FR" sz="2000" b="1" baseline="30000"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0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siècle </a:t>
            </a:r>
            <a:r>
              <a:rPr lang="fr-FR" sz="22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par</a:t>
            </a:r>
            <a:r>
              <a:rPr lang="fr-FR" sz="20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un véritable palais dessiné par l'architecte italien Boccador. Sa construction débute en 1533 et s'achève en 1628. Des extensions sont ajoutées entre 1836 et 1850 tout en préservant la façade renaissance.</a:t>
            </a:r>
          </a:p>
        </p:txBody>
      </p:sp>
      <p:pic>
        <p:nvPicPr>
          <p:cNvPr id="8" name="Image 7" descr="images.jpeg"/>
          <p:cNvPicPr>
            <a:picLocks noChangeAspect="1"/>
          </p:cNvPicPr>
          <p:nvPr/>
        </p:nvPicPr>
        <p:blipFill>
          <a:blip r:embed="rId3" cstate="print"/>
          <a:stretch>
            <a:fillRect/>
          </a:stretch>
        </p:blipFill>
        <p:spPr>
          <a:xfrm>
            <a:off x="838200" y="4038600"/>
            <a:ext cx="3352800" cy="2667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rmAutofit fontScale="90000"/>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6 (suite)…</a:t>
            </a:r>
            <a:endParaRPr lang="fr-FR" dirty="0"/>
          </a:p>
        </p:txBody>
      </p:sp>
      <p:sp>
        <p:nvSpPr>
          <p:cNvPr id="3" name="Espace réservé du contenu 2"/>
          <p:cNvSpPr>
            <a:spLocks noGrp="1"/>
          </p:cNvSpPr>
          <p:nvPr>
            <p:ph idx="1"/>
          </p:nvPr>
        </p:nvSpPr>
        <p:spPr>
          <a:xfrm>
            <a:off x="0" y="3733800"/>
            <a:ext cx="5029200" cy="3124200"/>
          </a:xfrm>
        </p:spPr>
        <p:txBody>
          <a:bodyPr>
            <a:noAutofit/>
          </a:bodyPr>
          <a:lstStyle/>
          <a:p>
            <a:pPr algn="ctr">
              <a:buNone/>
            </a:pPr>
            <a:r>
              <a:rPr lang="fr-FR" sz="1800"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Pendant la Commune de Paris, l'incendie déclenché par un groupe de communards 1871 réduit le palais en cendres. Les archives et la bibliothèque de la ville connaissent le même sort. Les deux collections de l'état civil parisien antérieur à 1860 (de la ville et du greffe) sont à jamais perdues, la première dans l'incendie de l'Hôtel de ville et la seconde dans celui du Palais de Justice. Le bâtiment est reconstruit entre 1874 et 1882 sur les plans des architectes Théodore Ballu et Édouard Deperthes. La façade, de style néorenaissance, s'inspire largement de celle du bâtiment disparu.</a:t>
            </a:r>
          </a:p>
        </p:txBody>
      </p:sp>
      <p:sp>
        <p:nvSpPr>
          <p:cNvPr id="5" name="ZoneTexte 4"/>
          <p:cNvSpPr txBox="1"/>
          <p:nvPr/>
        </p:nvSpPr>
        <p:spPr>
          <a:xfrm>
            <a:off x="4495800" y="838200"/>
            <a:ext cx="4419600" cy="3416320"/>
          </a:xfrm>
          <a:prstGeom prst="rect">
            <a:avLst/>
          </a:prstGeom>
          <a:noFill/>
        </p:spPr>
        <p:txBody>
          <a:bodyPr wrap="square" rtlCol="0">
            <a:spAutoFit/>
          </a:bodyPr>
          <a:lstStyle/>
          <a:p>
            <a:pPr algn="ctr">
              <a:buNone/>
            </a:pPr>
            <a:r>
              <a:rPr lang="fr-FR"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place de Grève, rebaptisée place de l'Hôtel-de-Ville le 19 mars 1803, est devenue un espace réservé aux piétons depuis 1982.</a:t>
            </a:r>
          </a:p>
          <a:p>
            <a:pPr algn="ctr">
              <a:buNone/>
            </a:pPr>
            <a:r>
              <a:rPr lang="fr-FR" b="1" dirty="0" smtClean="0">
                <a:ln>
                  <a:solidFill>
                    <a:schemeClr val="accent1"/>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Paris ayant connu diverses insurrections, l'hôtel de ville fut souvent le point de ralliement d'émeutiers, insurgés et révolutionnaires. D'Étienne Marcel à la Fronde, de la Révolution aux journées révolutionnaires de juillet 1830 et février 1848, de la Commune à la Libération de Paris, l'hôtel de ville est un lieu chargé d'histoire. </a:t>
            </a:r>
          </a:p>
          <a:p>
            <a:endParaRPr lang="fr-FR" dirty="0" smtClean="0"/>
          </a:p>
          <a:p>
            <a:endParaRPr lang="fr-FR" dirty="0"/>
          </a:p>
        </p:txBody>
      </p:sp>
      <p:pic>
        <p:nvPicPr>
          <p:cNvPr id="6" name="Image 5" descr="images3.jpeg"/>
          <p:cNvPicPr>
            <a:picLocks noChangeAspect="1"/>
          </p:cNvPicPr>
          <p:nvPr/>
        </p:nvPicPr>
        <p:blipFill>
          <a:blip r:embed="rId2" cstate="print"/>
          <a:stretch>
            <a:fillRect/>
          </a:stretch>
        </p:blipFill>
        <p:spPr>
          <a:xfrm>
            <a:off x="5105400" y="3657600"/>
            <a:ext cx="3865776"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images4.jpeg"/>
          <p:cNvPicPr>
            <a:picLocks noChangeAspect="1"/>
          </p:cNvPicPr>
          <p:nvPr/>
        </p:nvPicPr>
        <p:blipFill>
          <a:blip r:embed="rId3" cstate="print"/>
          <a:stretch>
            <a:fillRect/>
          </a:stretch>
        </p:blipFill>
        <p:spPr>
          <a:xfrm>
            <a:off x="304801" y="1143000"/>
            <a:ext cx="3936999"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305800" cy="990600"/>
          </a:xfrm>
        </p:spPr>
        <p:txBody>
          <a:bodyPr>
            <a:normAutofit fontScale="90000"/>
            <a:scene3d>
              <a:camera prst="orthographicFront"/>
              <a:lightRig rig="threePt" dir="t"/>
            </a:scene3d>
            <a:sp3d extrusionH="57150" contourW="12700">
              <a:extrusionClr>
                <a:schemeClr val="accent5">
                  <a:lumMod val="40000"/>
                  <a:lumOff val="60000"/>
                </a:schemeClr>
              </a:extrusionClr>
              <a:contourClr>
                <a:schemeClr val="accent5">
                  <a:lumMod val="75000"/>
                </a:schemeClr>
              </a:contourClr>
            </a:sp3d>
          </a:bodyPr>
          <a:lstStyle/>
          <a:p>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La QUETE…</a:t>
            </a:r>
            <a:r>
              <a:rPr lang="fr-FR" b="1" dirty="0" smtClean="0">
                <a:ln>
                  <a:gradFill flip="none" rotWithShape="1">
                    <a:gsLst>
                      <a:gs pos="0">
                        <a:srgbClr val="03D4A8">
                          <a:alpha val="84000"/>
                        </a:srgbClr>
                      </a:gs>
                      <a:gs pos="25000">
                        <a:srgbClr val="21D6E0"/>
                      </a:gs>
                      <a:gs pos="75000">
                        <a:srgbClr val="0087E6"/>
                      </a:gs>
                      <a:gs pos="100000">
                        <a:srgbClr val="005CBF"/>
                      </a:gs>
                    </a:gsLst>
                    <a:lin ang="10800000" scaled="0"/>
                    <a:tileRect/>
                  </a:gradFill>
                </a:ln>
                <a:latin typeface="Monotype Corsiva" pitchFamily="66" charset="0"/>
              </a:rPr>
              <a:t/>
            </a:r>
            <a:br>
              <a:rPr lang="fr-FR" b="1" dirty="0" smtClean="0">
                <a:ln>
                  <a:gradFill flip="none" rotWithShape="1">
                    <a:gsLst>
                      <a:gs pos="0">
                        <a:srgbClr val="03D4A8">
                          <a:alpha val="84000"/>
                        </a:srgbClr>
                      </a:gs>
                      <a:gs pos="25000">
                        <a:srgbClr val="21D6E0"/>
                      </a:gs>
                      <a:gs pos="75000">
                        <a:srgbClr val="0087E6"/>
                      </a:gs>
                      <a:gs pos="100000">
                        <a:srgbClr val="005CBF"/>
                      </a:gs>
                    </a:gsLst>
                    <a:lin ang="10800000" scaled="0"/>
                    <a:tileRect/>
                  </a:gradFill>
                </a:ln>
                <a:latin typeface="Monotype Corsiva" pitchFamily="66" charset="0"/>
              </a:rPr>
            </a:br>
            <a:endParaRPr lang="fr-FR" dirty="0"/>
          </a:p>
        </p:txBody>
      </p:sp>
      <p:sp>
        <p:nvSpPr>
          <p:cNvPr id="3" name="Espace réservé du contenu 2"/>
          <p:cNvSpPr>
            <a:spLocks noGrp="1"/>
          </p:cNvSpPr>
          <p:nvPr>
            <p:ph idx="1"/>
          </p:nvPr>
        </p:nvSpPr>
        <p:spPr>
          <a:xfrm>
            <a:off x="457200" y="1219200"/>
            <a:ext cx="8229600" cy="4906963"/>
          </a:xfrm>
        </p:spPr>
        <p:txBody>
          <a:bodyPr>
            <a:normAutofit/>
            <a:scene3d>
              <a:camera prst="orthographicFront"/>
              <a:lightRig rig="threePt" dir="t">
                <a:rot lat="0" lon="0" rev="0"/>
              </a:lightRig>
            </a:scene3d>
            <a:sp3d contourW="12700">
              <a:bevelB w="38100" h="38100"/>
              <a:extrusionClr>
                <a:schemeClr val="accent5">
                  <a:lumMod val="40000"/>
                  <a:lumOff val="60000"/>
                </a:schemeClr>
              </a:extrusionClr>
              <a:contourClr>
                <a:schemeClr val="accent5">
                  <a:lumMod val="75000"/>
                </a:schemeClr>
              </a:contourClr>
            </a:sp3d>
          </a:bodyPr>
          <a:lstStyle/>
          <a:p>
            <a:pPr algn="ctr">
              <a:buNone/>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Horde (que la peste soit de ses membres) a pénétré nos défenses et s’est emparée des plans(jusque là tenus secrets) du lieux de nos retrouvailles. </a:t>
            </a:r>
          </a:p>
          <a:p>
            <a:pPr algn="ctr">
              <a:buNone/>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Prends courage et rassemble tes forces valeureux compagnon de l’Alliance car tu en auras besoin pour venir à bout des épreuves qui t’attendent. </a:t>
            </a:r>
          </a:p>
          <a:p>
            <a:pPr algn="ctr">
              <a:buNone/>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Au bout du chemin ta récompense et moultes réjouissances et festoiements, entourés de victuailles et de bonne chère… Et que l’alcool pisse à foison!!!</a:t>
            </a:r>
            <a:endParaRPr lang="fr-FR"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7</a:t>
            </a:r>
            <a:endParaRPr lang="fr-FR" dirty="0"/>
          </a:p>
        </p:txBody>
      </p:sp>
      <p:sp>
        <p:nvSpPr>
          <p:cNvPr id="3" name="Espace réservé du contenu 2"/>
          <p:cNvSpPr>
            <a:spLocks noGrp="1"/>
          </p:cNvSpPr>
          <p:nvPr>
            <p:ph idx="1"/>
          </p:nvPr>
        </p:nvSpPr>
        <p:spPr>
          <a:xfrm>
            <a:off x="457200" y="1447800"/>
            <a:ext cx="5334000" cy="4038601"/>
          </a:xfrm>
        </p:spPr>
        <p:txBody>
          <a:bodyPr>
            <a:noAutofit/>
          </a:bodyPr>
          <a:lstStyle/>
          <a:p>
            <a:pPr algn="ctr">
              <a:buNone/>
            </a:pPr>
            <a:r>
              <a:rPr lang="fr-FR" sz="24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Les quarante-trois années du règne de Philippe Auguste (1180 à 1223) marquent un renforcement considérable du pouvoir monarchique à l'intérieur comme à l'extérieur du royaume. Paris, première ville du continent, est dotée d'une nouvelle et puissante enceinte fortifiée à partir de 1190 et le roi décide de la renforcer, à l'ouest, par une protection supplémentaire. Le château du Louvre naît alors, aux portes d'une cité qu'il est censé protéger du danger Anglo-normand. </a:t>
            </a:r>
            <a:endParaRPr lang="fr-FR" sz="24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images13.jpeg"/>
          <p:cNvPicPr>
            <a:picLocks noChangeAspect="1"/>
          </p:cNvPicPr>
          <p:nvPr/>
        </p:nvPicPr>
        <p:blipFill>
          <a:blip r:embed="rId2" cstate="print"/>
          <a:stretch>
            <a:fillRect/>
          </a:stretch>
        </p:blipFill>
        <p:spPr>
          <a:xfrm>
            <a:off x="5867400" y="1600200"/>
            <a:ext cx="3048000" cy="4191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rmAutofit fontScale="90000"/>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8</a:t>
            </a:r>
            <a:endParaRPr lang="fr-FR" dirty="0"/>
          </a:p>
        </p:txBody>
      </p:sp>
      <p:sp>
        <p:nvSpPr>
          <p:cNvPr id="3" name="Espace réservé du contenu 2"/>
          <p:cNvSpPr>
            <a:spLocks noGrp="1"/>
          </p:cNvSpPr>
          <p:nvPr>
            <p:ph idx="1"/>
          </p:nvPr>
        </p:nvSpPr>
        <p:spPr>
          <a:xfrm>
            <a:off x="3200400" y="914400"/>
            <a:ext cx="5791200" cy="3505200"/>
          </a:xfrm>
        </p:spPr>
        <p:txBody>
          <a:bodyPr>
            <a:normAutofit fontScale="40000" lnSpcReduction="20000"/>
          </a:bodyPr>
          <a:lstStyle/>
          <a:p>
            <a:pPr algn="ctr">
              <a:buNone/>
            </a:pPr>
            <a:r>
              <a:rPr lang="fr-FR" sz="5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Située dans le centre de Paris, la place occupe une position privilégiée car elle ponctue le grand axe:</a:t>
            </a:r>
          </a:p>
          <a:p>
            <a:pPr algn="ctr">
              <a:buNone/>
            </a:pPr>
            <a:r>
              <a:rPr lang="fr-FR" sz="5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axe nord-sud constitué par Montmartre, le quartier des grands magasins, l'église de la Madeleine, l'Assemblée nationale.</a:t>
            </a:r>
          </a:p>
          <a:p>
            <a:pPr algn="ctr">
              <a:buNone/>
            </a:pPr>
            <a:r>
              <a:rPr lang="fr-FR" sz="5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axe ouest-est constitué par l'Arche de la Défense, l'Arc de triomphe, l'avenue des Champs-Elysées, le jardin des Tuileries et le musée du Louvre.</a:t>
            </a:r>
          </a:p>
          <a:p>
            <a:pPr algn="ctr">
              <a:buNone/>
            </a:pPr>
            <a:r>
              <a:rPr lang="fr-FR" sz="5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place s'étend entre le jardin des Tuileries, le bas de l'avenue des Champs Elysées, le pont de la Concorde (qui traverse la Seine vers le 5ème arrondissement) ainsi que la rue Royale. et ensemble monumental est, au point de vue de l'aménagement urbain, la plus importante création du Siècle des Lumières dans la capitale. </a:t>
            </a:r>
          </a:p>
          <a:p>
            <a:endParaRPr lang="fr-FR" dirty="0"/>
          </a:p>
        </p:txBody>
      </p:sp>
      <p:pic>
        <p:nvPicPr>
          <p:cNvPr id="4" name="Image 3" descr="concorde-277303.jpg"/>
          <p:cNvPicPr>
            <a:picLocks noChangeAspect="1"/>
          </p:cNvPicPr>
          <p:nvPr/>
        </p:nvPicPr>
        <p:blipFill>
          <a:blip r:embed="rId2" cstate="print"/>
          <a:stretch>
            <a:fillRect/>
          </a:stretch>
        </p:blipFill>
        <p:spPr>
          <a:xfrm>
            <a:off x="152400" y="1219200"/>
            <a:ext cx="2895600" cy="25207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ZoneTexte 4"/>
          <p:cNvSpPr txBox="1"/>
          <p:nvPr/>
        </p:nvSpPr>
        <p:spPr>
          <a:xfrm>
            <a:off x="152400" y="4267200"/>
            <a:ext cx="4800599" cy="2554545"/>
          </a:xfrm>
          <a:prstGeom prst="rect">
            <a:avLst/>
          </a:prstGeom>
          <a:noFill/>
        </p:spPr>
        <p:txBody>
          <a:bodyPr wrap="square" rtlCol="0">
            <a:spAutoFit/>
          </a:bodyPr>
          <a:lstStyle/>
          <a:p>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Il exprime un moment privilégié dans l'évolution du goût français : celui qui voit, vers le milieu du XVIIIe siècle, le déclin du style rocaille et la naissance d'un nouveau classicisme dont Ange-Jacques Gabriel, son architecte, et Edmé Bouchardon, le sculpteur de la statue équestre de Louis XV érigée au centre de la place et détruite à la Révolution sont parmi les pionniers.</a:t>
            </a:r>
            <a:endParaRPr lang="fr-FR" sz="2000" dirty="0"/>
          </a:p>
        </p:txBody>
      </p:sp>
      <p:pic>
        <p:nvPicPr>
          <p:cNvPr id="6" name="Image 5" descr="20090105113112_obelisque_de_la_concorde_depuis_une_fontaine.jpg"/>
          <p:cNvPicPr>
            <a:picLocks noChangeAspect="1"/>
          </p:cNvPicPr>
          <p:nvPr/>
        </p:nvPicPr>
        <p:blipFill>
          <a:blip r:embed="rId3" cstate="print"/>
          <a:stretch>
            <a:fillRect/>
          </a:stretch>
        </p:blipFill>
        <p:spPr>
          <a:xfrm>
            <a:off x="5029200" y="4419600"/>
            <a:ext cx="38354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rmAutofit fontScale="90000"/>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8 (suite)…</a:t>
            </a:r>
            <a:endParaRPr lang="fr-FR" dirty="0"/>
          </a:p>
        </p:txBody>
      </p:sp>
      <p:sp>
        <p:nvSpPr>
          <p:cNvPr id="3" name="Espace réservé du contenu 2"/>
          <p:cNvSpPr>
            <a:spLocks noGrp="1"/>
          </p:cNvSpPr>
          <p:nvPr>
            <p:ph idx="1"/>
          </p:nvPr>
        </p:nvSpPr>
        <p:spPr>
          <a:xfrm>
            <a:off x="152400" y="3352800"/>
            <a:ext cx="8839200" cy="3200399"/>
          </a:xfrm>
        </p:spPr>
        <p:txBody>
          <a:bodyPr>
            <a:noAutofit/>
          </a:bodyPr>
          <a:lstStyle/>
          <a:p>
            <a:pPr algn="ctr">
              <a:buNone/>
            </a:pPr>
            <a:r>
              <a:rPr lang="fr-FR" sz="2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Sa dénomination a changé de nombreuses fois, traduisant l'instabilité des régimes politiques de la France depuis 1789 et une série d'événements joyeux, tragiques ou glorieux, certains d'une grande portée historique, qui se sont déroulés sur son sol. Elle s'est appelée place Louis XV, puis place de la Révolution après le 10 août 1792, place de la Concorde sous le Directoire, le Consulat et l'Empire, à nouveau place Louis XV puis place Louis XVI sous la Restauration, place de la Charte en 1830, pour reprendre enfin sous la Monarchie de Juillet le nom de place de la Concorde. Au temps de la Révolution française, la place est le lieu de passage obligé des convois, qu'ils soient improvisés ou ritualisés par le protocole des fêtes. Elle sera l'un des grands lieux de rassemblement de la période révolutionnaire, surtout lorsque la guillotine y sera installée. C'est aussi là que Louis XVI et Marie-Antoinette ont été exécutés.</a:t>
            </a:r>
            <a:endParaRPr lang="fr-FR" sz="2000"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700px-Place-de-la-concorde.jpg"/>
          <p:cNvPicPr>
            <a:picLocks noChangeAspect="1"/>
          </p:cNvPicPr>
          <p:nvPr/>
        </p:nvPicPr>
        <p:blipFill>
          <a:blip r:embed="rId2" cstate="print"/>
          <a:stretch>
            <a:fillRect/>
          </a:stretch>
        </p:blipFill>
        <p:spPr>
          <a:xfrm>
            <a:off x="1905000" y="914400"/>
            <a:ext cx="4953000" cy="2438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9</a:t>
            </a:r>
            <a:endParaRPr lang="fr-FR" dirty="0"/>
          </a:p>
        </p:txBody>
      </p:sp>
      <p:sp>
        <p:nvSpPr>
          <p:cNvPr id="3" name="Espace réservé du contenu 2"/>
          <p:cNvSpPr>
            <a:spLocks noGrp="1"/>
          </p:cNvSpPr>
          <p:nvPr>
            <p:ph idx="1"/>
          </p:nvPr>
        </p:nvSpPr>
        <p:spPr>
          <a:xfrm>
            <a:off x="-304800" y="1066800"/>
            <a:ext cx="5181600" cy="5562600"/>
          </a:xfrm>
        </p:spPr>
        <p:txBody>
          <a:bodyPr>
            <a:noAutofit/>
          </a:bodyPr>
          <a:lstStyle/>
          <a:p>
            <a:pPr algn="ctr">
              <a:buNone/>
            </a:pP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À peine l'Exposition de 1889 terminée que, déjà, on s'interroge sur celle de 1900. Et quand les journaux annoncent, en 1892, que la Prusse s'apprête à organiser une Exposition universelle à Berlin en 1900, il n'en faut pas plus pour que l'opinion publique française s'en émeuve et que le président de la République, Sadi Carnot, signe un décret fixant l'ouverture de l'Exposition de 1900 à Paris. Car 1900 a une valeur hautement symbolique, formulée ainsi par le ministre du Commerce de l'époque, Jules Roche, dans son rapport au président de la République : « [1900] sera la fin d'un siècle de prodigieux essors artistiques, scientifiques et économiques; ce sera aussi le seuil d'une ère dont les philosophes prophétisent la grandeur et dont les réalités dépasseront sans doute les rêves de notre imagination ». </a:t>
            </a:r>
            <a:endParaRPr lang="fr-FR" sz="20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49675517.P9213753_small.jpg"/>
          <p:cNvPicPr>
            <a:picLocks noChangeAspect="1"/>
          </p:cNvPicPr>
          <p:nvPr/>
        </p:nvPicPr>
        <p:blipFill>
          <a:blip r:embed="rId2" cstate="print"/>
          <a:stretch>
            <a:fillRect/>
          </a:stretch>
        </p:blipFill>
        <p:spPr>
          <a:xfrm>
            <a:off x="5181600" y="1066800"/>
            <a:ext cx="3562350" cy="505460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14400"/>
          </a:xfrm>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9 (suite)…</a:t>
            </a:r>
            <a:endParaRPr lang="fr-FR" dirty="0"/>
          </a:p>
        </p:txBody>
      </p:sp>
      <p:sp>
        <p:nvSpPr>
          <p:cNvPr id="3" name="Espace réservé du contenu 2"/>
          <p:cNvSpPr>
            <a:spLocks noGrp="1"/>
          </p:cNvSpPr>
          <p:nvPr>
            <p:ph idx="1"/>
          </p:nvPr>
        </p:nvSpPr>
        <p:spPr>
          <a:xfrm>
            <a:off x="0" y="838200"/>
            <a:ext cx="4572000" cy="2971800"/>
          </a:xfrm>
        </p:spPr>
        <p:txBody>
          <a:bodyPr>
            <a:normAutofit fontScale="85000" lnSpcReduction="10000"/>
          </a:bodyPr>
          <a:lstStyle/>
          <a:p>
            <a:pPr algn="ctr">
              <a:buNone/>
            </a:pPr>
            <a:r>
              <a:rPr lang="fr-FR" sz="24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Au moment de clore le XIX</a:t>
            </a:r>
            <a:r>
              <a:rPr lang="fr-FR" sz="2400"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4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siècle pour entrer dans le XX</a:t>
            </a:r>
            <a:r>
              <a:rPr lang="fr-FR" sz="2400" b="1" baseline="300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a:t>
            </a:r>
            <a:r>
              <a:rPr lang="fr-FR" sz="24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il ne fait de doute pour personne que l'Exposition doit être somptueuse et dépasser encore en faste celle de 1889. Mais comment faire mieux ? On avait pour l'occasion construit la tour Eiffel et le palais des Machines, fait venir des tribus d'indigènes,  installé une ligne téléphonique dans le quartier de l'Opéra, toutes choses fascinantes pour l'époque.</a:t>
            </a:r>
            <a:endParaRPr lang="fr-FR" sz="24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4" name="Image 3" descr="Le-Grand-palais-accueille-la-Russie_article_main_large.jpg"/>
          <p:cNvPicPr>
            <a:picLocks noChangeAspect="1"/>
          </p:cNvPicPr>
          <p:nvPr/>
        </p:nvPicPr>
        <p:blipFill>
          <a:blip r:embed="rId2" cstate="print"/>
          <a:stretch>
            <a:fillRect/>
          </a:stretch>
        </p:blipFill>
        <p:spPr>
          <a:xfrm>
            <a:off x="4724400" y="914400"/>
            <a:ext cx="4018011" cy="234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 4" descr="paris-bateau-mouche-grand-palais-resize.jpg"/>
          <p:cNvPicPr>
            <a:picLocks noChangeAspect="1"/>
          </p:cNvPicPr>
          <p:nvPr/>
        </p:nvPicPr>
        <p:blipFill>
          <a:blip r:embed="rId3" cstate="print"/>
          <a:stretch>
            <a:fillRect/>
          </a:stretch>
        </p:blipFill>
        <p:spPr>
          <a:xfrm>
            <a:off x="304800" y="3733800"/>
            <a:ext cx="419231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4572000" y="3352801"/>
            <a:ext cx="4419600" cy="3170099"/>
          </a:xfrm>
          <a:prstGeom prst="rect">
            <a:avLst/>
          </a:prstGeom>
          <a:noFill/>
        </p:spPr>
        <p:txBody>
          <a:bodyPr wrap="square" rtlCol="0">
            <a:spAutoFit/>
          </a:bodyPr>
          <a:lstStyle/>
          <a:p>
            <a:pPr algn="ctr"/>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Qu'à cela ne tienne, on trouvera encore mieux. L'exploit ne sera pas technique mais architectural – et qui sait, peut-être les deux en même temps ! L'idée du Grand Palais commence à germer. Il s'agirait de créer un  édifice consacré aux beaux-arts le long d'une nouvelle perspective reliant l'esplanade des Invalides aux Champs-Élysées, ce qui bouleverserait la face de la capitale. Pour mieux imposer ce projet, place à un concours d'idées. </a:t>
            </a:r>
            <a:endParaRPr lang="fr-FR" sz="20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14400"/>
          </a:xfrm>
        </p:spPr>
        <p:txBody>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10</a:t>
            </a:r>
            <a:endParaRPr lang="fr-FR" dirty="0"/>
          </a:p>
        </p:txBody>
      </p:sp>
      <p:pic>
        <p:nvPicPr>
          <p:cNvPr id="4" name="Espace réservé du contenu 3" descr="imagesCAE9TVKZ.jpg"/>
          <p:cNvPicPr>
            <a:picLocks noGrp="1" noChangeAspect="1"/>
          </p:cNvPicPr>
          <p:nvPr>
            <p:ph idx="1"/>
          </p:nvPr>
        </p:nvPicPr>
        <p:blipFill>
          <a:blip r:embed="rId2" cstate="print"/>
          <a:stretch>
            <a:fillRect/>
          </a:stretch>
        </p:blipFill>
        <p:spPr>
          <a:xfrm>
            <a:off x="304800" y="3962400"/>
            <a:ext cx="3443287" cy="2579142"/>
          </a:xfrm>
          <a:prstGeom prst="rect">
            <a:avLst/>
          </a:prstGeom>
          <a:ln w="228600" cap="sq" cmpd="thickThin">
            <a:solidFill>
              <a:srgbClr val="000000"/>
            </a:solidFill>
            <a:prstDash val="solid"/>
            <a:miter lim="800000"/>
          </a:ln>
          <a:effectLst>
            <a:innerShdw blurRad="76200">
              <a:srgbClr val="000000"/>
            </a:innerShdw>
          </a:effectLst>
        </p:spPr>
      </p:pic>
      <p:pic>
        <p:nvPicPr>
          <p:cNvPr id="5" name="Image 4" descr="imagesCA49DEFJ.jpg"/>
          <p:cNvPicPr>
            <a:picLocks noChangeAspect="1"/>
          </p:cNvPicPr>
          <p:nvPr/>
        </p:nvPicPr>
        <p:blipFill>
          <a:blip r:embed="rId3" cstate="print"/>
          <a:stretch>
            <a:fillRect/>
          </a:stretch>
        </p:blipFill>
        <p:spPr>
          <a:xfrm>
            <a:off x="5410200" y="838200"/>
            <a:ext cx="1847850" cy="2466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a:xfrm>
            <a:off x="4114800" y="3048000"/>
            <a:ext cx="4876800" cy="3693319"/>
          </a:xfrm>
          <a:prstGeom prst="rect">
            <a:avLst/>
          </a:prstGeom>
          <a:noFill/>
        </p:spPr>
        <p:txBody>
          <a:bodyPr wrap="square" rtlCol="0">
            <a:spAutoFit/>
          </a:bodyPr>
          <a:lstStyle/>
          <a:p>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a:r>
            <a:b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La construction de l'enceinte militaire est achevée en trois ans seulement et les premiers invalides s'y installent dès octobre 1674. La vie des 4 000 pensionnaires (fin XVIIe siècle) est soumise aux exigences d'une caserne et d'un monastère. Divisés en compagnies, les soldats travaillent dans des ateliers de confection d'uniformes, de cordonnerie, de tapisserie et d'enluminure, afin de combattre l'oisiveté. </a:t>
            </a:r>
            <a:b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Les grands blessés, au nombre d'une centaine, sont pris en charge dans l'Hôpital, installé au Sud-Est. Celui-ci est toujours actif aujourd'hui alors que la pension des vieux soldats autour de la cour est maintenant dévolue aux espaces du musée. </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
        <p:nvSpPr>
          <p:cNvPr id="7" name="ZoneTexte 6"/>
          <p:cNvSpPr txBox="1"/>
          <p:nvPr/>
        </p:nvSpPr>
        <p:spPr>
          <a:xfrm>
            <a:off x="0" y="838201"/>
            <a:ext cx="5029200" cy="2585323"/>
          </a:xfrm>
          <a:prstGeom prst="rect">
            <a:avLst/>
          </a:prstGeom>
          <a:noFill/>
        </p:spPr>
        <p:txBody>
          <a:bodyPr wrap="square" rtlCol="0">
            <a:spAutoFit/>
          </a:bodyPr>
          <a:lstStyle/>
          <a:p>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En 1670, Louis XIV décide de faire construire un bâtiment susceptible d'abriter ses soldats invalides ou trop âgés pour servir. Il confie son projet au Secrétaire d'Etat à la Guerre, Louvois, qui choisit l'architecte Libéral Bruant pour la construction de l'hôtel, dont le plan n'est pas sans rappeler l'Escorial de Philippe II (Espagne). Ce projet s'inscrit dans le courant charitable et social du XVIIe siècle et l'Hôtel des Invalides devient un exemple pour bien d'autres pays européens.</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38200"/>
          </a:xfrm>
        </p:spPr>
        <p:txBody>
          <a:bodyPr>
            <a:normAutofit/>
          </a:bodyPr>
          <a:lstStyle/>
          <a:p>
            <a:r>
              <a:rPr lang="fr-FR" dirty="0" smtClean="0">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atin typeface="Monotype Corsiva" pitchFamily="66" charset="0"/>
              </a:rPr>
              <a:t>Appendice 11</a:t>
            </a:r>
            <a:endParaRPr lang="fr-FR" dirty="0"/>
          </a:p>
        </p:txBody>
      </p:sp>
      <p:pic>
        <p:nvPicPr>
          <p:cNvPr id="4" name="Espace réservé du contenu 3" descr="imagesCA4WRDFT.jpg"/>
          <p:cNvPicPr>
            <a:picLocks noGrp="1" noChangeAspect="1"/>
          </p:cNvPicPr>
          <p:nvPr>
            <p:ph idx="1"/>
          </p:nvPr>
        </p:nvPicPr>
        <p:blipFill>
          <a:blip r:embed="rId2" cstate="print"/>
          <a:stretch>
            <a:fillRect/>
          </a:stretch>
        </p:blipFill>
        <p:spPr>
          <a:xfrm>
            <a:off x="228600" y="990600"/>
            <a:ext cx="3505200" cy="31688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 4" descr="viollet-boyer-construction-de-la-tour-eiffel.jpg"/>
          <p:cNvPicPr>
            <a:picLocks noChangeAspect="1"/>
          </p:cNvPicPr>
          <p:nvPr/>
        </p:nvPicPr>
        <p:blipFill>
          <a:blip r:embed="rId3" cstate="print"/>
          <a:stretch>
            <a:fillRect/>
          </a:stretch>
        </p:blipFill>
        <p:spPr>
          <a:xfrm>
            <a:off x="3657600" y="3962400"/>
            <a:ext cx="51816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3886200" y="381000"/>
            <a:ext cx="4572000" cy="3077766"/>
          </a:xfrm>
          <a:prstGeom prst="rect">
            <a:avLst/>
          </a:prstGeom>
        </p:spPr>
        <p:txBody>
          <a:bodyPr wrap="square">
            <a:spAutoFit/>
          </a:bodyPr>
          <a:lstStyle/>
          <a:p>
            <a:r>
              <a:rPr lang="fr-FR" dirty="0" smtClean="0"/>
              <a:t/>
            </a:r>
            <a:br>
              <a:rPr lang="fr-FR" dirty="0" smtClean="0"/>
            </a:br>
            <a:r>
              <a:rPr lang="fr-FR" sz="22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a:r>
            <a:br>
              <a:rPr lang="fr-FR" sz="2200"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L’impressionnante "Dame de Fer" possède 4 piliers inscrits dans un carré de 125m de </a:t>
            </a:r>
            <a:b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côté et orientés selon les 4 points cardinaux. </a:t>
            </a:r>
            <a:b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Sa charpente métallique pèse 7300 tonnes et son poids total est de 10.100 tonnes </a:t>
            </a:r>
            <a:b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br>
            <a:r>
              <a:rPr lang="fr-FR" sz="22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Elle est composée de 2.500.000 rivets et 18.038 pièces de fer. </a:t>
            </a:r>
            <a:endParaRPr lang="fr-FR" sz="22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
        <p:nvSpPr>
          <p:cNvPr id="7" name="Rectangle 6"/>
          <p:cNvSpPr/>
          <p:nvPr/>
        </p:nvSpPr>
        <p:spPr>
          <a:xfrm>
            <a:off x="152400" y="4267200"/>
            <a:ext cx="3124200" cy="2246769"/>
          </a:xfrm>
          <a:prstGeom prst="rect">
            <a:avLst/>
          </a:prstGeom>
        </p:spPr>
        <p:txBody>
          <a:bodyPr wrap="square">
            <a:spAutoFit/>
          </a:bodyPr>
          <a:lstStyle/>
          <a:p>
            <a:r>
              <a:rPr lang="fr-FR" sz="2000"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Alors qu’elle faisait à l'origine 300 mètres de hauteur, cette tour a été surélevée par de nombreuses antennes et culmine aujourd’hui à 325 mètres. Elle est restée la tour la plus haute du monde pendant plus de 40 ans. </a:t>
            </a:r>
            <a:endParaRPr lang="fr-FR" sz="2000"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threePt" dir="t"/>
            </a:scene3d>
            <a:sp3d extrusionH="57150" contourW="12700">
              <a:extrusionClr>
                <a:schemeClr val="accent5">
                  <a:lumMod val="40000"/>
                  <a:lumOff val="60000"/>
                </a:schemeClr>
              </a:extrusionClr>
              <a:contourClr>
                <a:schemeClr val="accent5">
                  <a:lumMod val="75000"/>
                </a:schemeClr>
              </a:contourClr>
            </a:sp3d>
          </a:bodyPr>
          <a:lstStyle/>
          <a:p>
            <a:r>
              <a:rPr lang="fr-FR" dirty="0" smtClean="0">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rPr>
              <a:t>Pack de Survie</a:t>
            </a:r>
            <a:endParaRPr lang="fr-FR" dirty="0">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endParaRPr>
          </a:p>
        </p:txBody>
      </p:sp>
      <p:sp>
        <p:nvSpPr>
          <p:cNvPr id="3" name="Espace réservé du contenu 2"/>
          <p:cNvSpPr>
            <a:spLocks noGrp="1"/>
          </p:cNvSpPr>
          <p:nvPr>
            <p:ph idx="1"/>
          </p:nvPr>
        </p:nvSpPr>
        <p:spPr/>
        <p:txBody>
          <a:bodyPr>
            <a:normAutofit fontScale="92500"/>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pPr>
              <a:buNone/>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Vous seront fournis pour le bon accomplissement de vostre mission: </a:t>
            </a:r>
          </a:p>
          <a:p>
            <a:pPr marL="514350" indent="-514350">
              <a:buFont typeface="+mj-lt"/>
              <a:buAutoNum type="arabicPeriod"/>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Ce guide comprenant cartes, énigmes et indices.</a:t>
            </a:r>
          </a:p>
          <a:p>
            <a:pPr marL="514350" indent="-514350">
              <a:buFont typeface="+mj-lt"/>
              <a:buAutoNum type="arabicPeriod"/>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 Le numéro de téléphone de vostre Ange Gardien (Moi-même </a:t>
            </a: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rPr>
              <a:t>): 06.38.84.82.86.</a:t>
            </a:r>
          </a:p>
          <a:p>
            <a:pPr marL="514350" indent="-514350">
              <a:buFont typeface="+mj-lt"/>
              <a:buAutoNum type="arabicPeriod"/>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rPr>
              <a:t>- Une fiole d’élixir d’huile de coude pour le courage …</a:t>
            </a:r>
          </a:p>
          <a:p>
            <a:pPr marL="514350" indent="-514350" algn="ctr">
              <a:buNone/>
            </a:pPr>
            <a:r>
              <a:rPr lang="fr-FR" dirty="0" smtClean="0">
                <a:gradFill>
                  <a:gsLst>
                    <a:gs pos="0">
                      <a:schemeClr val="accent5">
                        <a:lumMod val="75000"/>
                      </a:schemeClr>
                    </a:gs>
                    <a:gs pos="25000">
                      <a:srgbClr val="21D6E0"/>
                    </a:gs>
                    <a:gs pos="75000">
                      <a:srgbClr val="0087E6"/>
                    </a:gs>
                    <a:gs pos="100000">
                      <a:srgbClr val="005CBF"/>
                    </a:gs>
                  </a:gsLst>
                  <a:lin ang="10800000" scaled="0"/>
                </a:gradFill>
                <a:latin typeface="Algerian" pitchFamily="82" charset="0"/>
                <a:sym typeface="Wingdings" pitchFamily="2" charset="2"/>
              </a:rPr>
              <a:t>FAISTES-EN BON USAGE</a:t>
            </a:r>
            <a:r>
              <a:rPr lang="fr-FR" dirty="0" smtClean="0">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sym typeface="Wingdings" pitchFamily="2" charset="2"/>
              </a:rPr>
              <a:t>!</a:t>
            </a:r>
          </a:p>
          <a:p>
            <a:pPr marL="514350" indent="-514350" algn="ctr">
              <a:buNone/>
            </a:pPr>
            <a:r>
              <a:rPr lang="fr-FR"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rPr>
              <a:t>A vos frais: Un appareil Photos Numérique  (Obligatoire)</a:t>
            </a:r>
          </a:p>
          <a:p>
            <a:pPr marL="514350" indent="-514350">
              <a:buNone/>
            </a:pPr>
            <a:endParaRPr lang="fr-FR" dirty="0">
              <a:solidFill>
                <a:schemeClr val="accent5">
                  <a:lumMod val="50000"/>
                </a:schemeClr>
              </a:solidFill>
              <a:latin typeface="Monotype Corsiva"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threePt" dir="t"/>
            </a:scene3d>
            <a:sp3d extrusionH="57150" contourW="12700">
              <a:extrusionClr>
                <a:schemeClr val="accent5">
                  <a:lumMod val="40000"/>
                  <a:lumOff val="60000"/>
                </a:schemeClr>
              </a:extrusionClr>
              <a:contourClr>
                <a:schemeClr val="accent5">
                  <a:lumMod val="75000"/>
                </a:schemeClr>
              </a:contourClr>
            </a:sp3d>
          </a:bodyPr>
          <a:lstStyle/>
          <a:p>
            <a:r>
              <a:rPr lang="fr-FR" i="1" dirty="0" smtClean="0">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rPr>
              <a:t>Mini-Map de Paris 1705 </a:t>
            </a:r>
            <a:endParaRPr lang="fr-FR" i="1" dirty="0">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endParaRPr>
          </a:p>
        </p:txBody>
      </p:sp>
      <p:pic>
        <p:nvPicPr>
          <p:cNvPr id="5" name="Espace réservé pour une image  4" descr="739px-Plan_de_Paris_1705_BNF07710700.png"/>
          <p:cNvPicPr>
            <a:picLocks noGrp="1" noChangeAspect="1"/>
          </p:cNvPicPr>
          <p:nvPr>
            <p:ph type="pic" idx="1"/>
          </p:nvPr>
        </p:nvPicPr>
        <p:blipFill>
          <a:blip r:embed="rId2" cstate="print"/>
          <a:srcRect t="3812" b="3812"/>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texte 3"/>
          <p:cNvSpPr>
            <a:spLocks noGrp="1"/>
          </p:cNvSpPr>
          <p:nvPr>
            <p:ph type="body" sz="half" idx="2"/>
          </p:nvPr>
        </p:nvSpPr>
        <p:spPr>
          <a:xfrm>
            <a:off x="1752600" y="5334000"/>
            <a:ext cx="5486400" cy="804862"/>
          </a:xfrm>
        </p:spPr>
        <p:txBody>
          <a:bodyPr>
            <a:normAutofit fontScale="85000" lnSpcReduction="20000"/>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r>
              <a:rPr lang="fr-FR" sz="32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Voici vostre terrain de jeu pour la journée </a:t>
            </a:r>
            <a:r>
              <a:rPr lang="fr-FR" sz="32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sym typeface="Wingdings" pitchFamily="2" charset="2"/>
              </a:rPr>
              <a:t>…</a:t>
            </a:r>
          </a:p>
          <a:p>
            <a:endParaRPr lang="fr-FR" b="1" i="1" dirty="0">
              <a:ln>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ln>
              <a:gradFill>
                <a:gsLst>
                  <a:gs pos="0">
                    <a:schemeClr val="accent5">
                      <a:lumMod val="75000"/>
                    </a:schemeClr>
                  </a:gs>
                  <a:gs pos="25000">
                    <a:srgbClr val="21D6E0"/>
                  </a:gs>
                  <a:gs pos="75000">
                    <a:srgbClr val="0087E6"/>
                  </a:gs>
                  <a:gs pos="100000">
                    <a:srgbClr val="005CBF"/>
                  </a:gs>
                </a:gsLst>
                <a:lin ang="10800000" scaled="0"/>
              </a:gradFill>
              <a:latin typeface="Monotype Corsiv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85800"/>
          </a:xfrm>
        </p:spPr>
        <p:txBody>
          <a:bodyPr>
            <a:normAutofit fontScale="90000"/>
            <a:scene3d>
              <a:camera prst="orthographicFront"/>
              <a:lightRig rig="threePt" dir="t"/>
            </a:scene3d>
            <a:sp3d extrusionH="57150" contourW="12700">
              <a:extrusionClr>
                <a:schemeClr val="accent5">
                  <a:lumMod val="40000"/>
                  <a:lumOff val="60000"/>
                </a:schemeClr>
              </a:extrusionClr>
              <a:contourClr>
                <a:schemeClr val="accent5">
                  <a:lumMod val="75000"/>
                </a:schemeClr>
              </a:contourClr>
            </a:sp3d>
          </a:bodyPr>
          <a:lstStyle/>
          <a:p>
            <a:r>
              <a:rPr lang="fr-FR" b="1" i="1" dirty="0" smtClean="0">
                <a:gradFill>
                  <a:gsLst>
                    <a:gs pos="0">
                      <a:schemeClr val="accent5">
                        <a:lumMod val="75000"/>
                      </a:schemeClr>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gradFill>
                <a:latin typeface="Monotype Corsiva" pitchFamily="66" charset="0"/>
              </a:rPr>
              <a:t>Plan du Metro</a:t>
            </a:r>
            <a:endParaRPr lang="fr-FR" b="1" i="1" dirty="0">
              <a:gradFill>
                <a:gsLst>
                  <a:gs pos="0">
                    <a:schemeClr val="accent5">
                      <a:lumMod val="75000"/>
                    </a:schemeClr>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gradFill>
              <a:latin typeface="Monotype Corsiva" pitchFamily="66" charset="0"/>
            </a:endParaRPr>
          </a:p>
        </p:txBody>
      </p:sp>
      <p:pic>
        <p:nvPicPr>
          <p:cNvPr id="4" name="Espace réservé du contenu 3" descr="plan-du-metro.gif"/>
          <p:cNvPicPr>
            <a:picLocks noGrp="1" noChangeAspect="1"/>
          </p:cNvPicPr>
          <p:nvPr>
            <p:ph idx="1"/>
          </p:nvPr>
        </p:nvPicPr>
        <p:blipFill>
          <a:blip r:embed="rId2" cstate="print"/>
          <a:stretch>
            <a:fillRect/>
          </a:stretch>
        </p:blipFill>
        <p:spPr>
          <a:xfrm>
            <a:off x="228600" y="762000"/>
            <a:ext cx="8610600"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rmAutofit fontScale="90000"/>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r>
              <a:rPr lang="fr-FR" b="1" i="1" dirty="0" smtClean="0">
                <a:ln cap="rnd">
                  <a:solidFill>
                    <a:schemeClr val="accent5">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Plan de Paris d’Aujourd’hui</a:t>
            </a:r>
            <a:endParaRPr lang="fr-FR" b="1" i="1" dirty="0">
              <a:ln cap="rnd">
                <a:solidFill>
                  <a:schemeClr val="accent5">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pic>
        <p:nvPicPr>
          <p:cNvPr id="4" name="Espace réservé du contenu 3" descr="arrondissements-paris-2.jpg"/>
          <p:cNvPicPr>
            <a:picLocks noGrp="1" noChangeAspect="1"/>
          </p:cNvPicPr>
          <p:nvPr>
            <p:ph idx="1"/>
          </p:nvPr>
        </p:nvPicPr>
        <p:blipFill>
          <a:blip r:embed="rId2" cstate="print"/>
          <a:stretch>
            <a:fillRect/>
          </a:stretch>
        </p:blipFill>
        <p:spPr>
          <a:xfrm>
            <a:off x="152400" y="914400"/>
            <a:ext cx="8763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r>
              <a:rPr lang="fr-FR" sz="3200"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 </a:t>
            </a:r>
            <a:r>
              <a:rPr lang="fr-FR" b="1" i="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rPr>
              <a:t>Première énigme</a:t>
            </a:r>
            <a:endParaRPr lang="fr-FR" b="1" i="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atin typeface="Monotype Corsiva" pitchFamily="66" charset="0"/>
            </a:endParaRPr>
          </a:p>
        </p:txBody>
      </p:sp>
      <p:sp>
        <p:nvSpPr>
          <p:cNvPr id="3" name="Espace réservé du contenu 2"/>
          <p:cNvSpPr>
            <a:spLocks noGrp="1"/>
          </p:cNvSpPr>
          <p:nvPr>
            <p:ph idx="1"/>
          </p:nvPr>
        </p:nvSpPr>
        <p:spPr>
          <a:xfrm>
            <a:off x="457200" y="1143000"/>
            <a:ext cx="8229600" cy="4983163"/>
          </a:xfrm>
        </p:spPr>
        <p:txBody>
          <a:bodyPr>
            <a:normAutofit/>
            <a:scene3d>
              <a:camera prst="orthographicFront"/>
              <a:lightRig rig="threePt" dir="t"/>
            </a:scene3d>
            <a:sp3d extrusionH="57150" contourW="12700">
              <a:bevelB w="38100" h="38100"/>
              <a:extrusionClr>
                <a:schemeClr val="accent5">
                  <a:lumMod val="40000"/>
                  <a:lumOff val="60000"/>
                </a:schemeClr>
              </a:extrusionClr>
              <a:contourClr>
                <a:schemeClr val="accent5">
                  <a:lumMod val="75000"/>
                </a:schemeClr>
              </a:contourClr>
            </a:sp3d>
          </a:bodyPr>
          <a:lstStyle/>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Par delà le fleuve, l’archange poutra la grosse dinde… </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a:p>
            <a:pPr algn="ctr">
              <a:buNone/>
            </a:pPr>
            <a:r>
              <a:rPr lang="fr-FR" b="1" dirty="0" smtClean="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rPr>
              <a:t>Et triomphant, il présente sa victoire dominant les flots… de touristes.</a:t>
            </a:r>
            <a:endParaRPr lang="fr-FR" b="1" dirty="0">
              <a:ln>
                <a:solidFill>
                  <a:schemeClr val="accent5">
                    <a:lumMod val="75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latin typeface="Monotype Corsiva" pitchFamily="66" charset="0"/>
            </a:endParaRPr>
          </a:p>
        </p:txBody>
      </p:sp>
      <p:pic>
        <p:nvPicPr>
          <p:cNvPr id="6" name="Image 5" descr="st michel.jpeg"/>
          <p:cNvPicPr>
            <a:picLocks noChangeAspect="1"/>
          </p:cNvPicPr>
          <p:nvPr/>
        </p:nvPicPr>
        <p:blipFill>
          <a:blip r:embed="rId2" cstate="print"/>
          <a:stretch>
            <a:fillRect/>
          </a:stretch>
        </p:blipFill>
        <p:spPr>
          <a:xfrm>
            <a:off x="1371600" y="2895600"/>
            <a:ext cx="6781800" cy="345871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TotalTime>
  <Words>2530</Words>
  <Application>Microsoft Office PowerPoint</Application>
  <PresentationFormat>Affichage à l'écran (4:3)</PresentationFormat>
  <Paragraphs>137</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FATALITY  IRL 2011  Si Paris m’était conté… </vt:lpstr>
      <vt:lpstr>Oyez! Oyez!</vt:lpstr>
      <vt:lpstr>Règles du jeu…</vt:lpstr>
      <vt:lpstr>La QUETE… </vt:lpstr>
      <vt:lpstr>Pack de Survie</vt:lpstr>
      <vt:lpstr>Mini-Map de Paris 1705 </vt:lpstr>
      <vt:lpstr>Plan du Metro</vt:lpstr>
      <vt:lpstr>Plan de Paris d’Aujourd’hui</vt:lpstr>
      <vt:lpstr> Première énigme</vt:lpstr>
      <vt:lpstr>Indice 1</vt:lpstr>
      <vt:lpstr>Seconde énigme</vt:lpstr>
      <vt:lpstr>Indice 2</vt:lpstr>
      <vt:lpstr>Troisième énigme.</vt:lpstr>
      <vt:lpstr>Indice 3 </vt:lpstr>
      <vt:lpstr>Quatrième énigme.</vt:lpstr>
      <vt:lpstr>Indice 4</vt:lpstr>
      <vt:lpstr>Cinquième énigme.</vt:lpstr>
      <vt:lpstr>Indice 5</vt:lpstr>
      <vt:lpstr>Sixième énigme.</vt:lpstr>
      <vt:lpstr>Indice 6</vt:lpstr>
      <vt:lpstr>Septième énigme.</vt:lpstr>
      <vt:lpstr>Indice 7</vt:lpstr>
      <vt:lpstr>Huitième énigme.</vt:lpstr>
      <vt:lpstr>Indice 8</vt:lpstr>
      <vt:lpstr>Neuvième énigme.</vt:lpstr>
      <vt:lpstr>Indice 9</vt:lpstr>
      <vt:lpstr>Dixième énigme.</vt:lpstr>
      <vt:lpstr>Indice 10</vt:lpstr>
      <vt:lpstr>Onzième énigme.</vt:lpstr>
      <vt:lpstr>Indice 11</vt:lpstr>
      <vt:lpstr>Appendice 1</vt:lpstr>
      <vt:lpstr>Appendice 2</vt:lpstr>
      <vt:lpstr>Appendice 2 (suite)…</vt:lpstr>
      <vt:lpstr>Appendice 3</vt:lpstr>
      <vt:lpstr>Appendice 3 (suite)…</vt:lpstr>
      <vt:lpstr>Appendice 4</vt:lpstr>
      <vt:lpstr>Appendice 5</vt:lpstr>
      <vt:lpstr>Appendice 6</vt:lpstr>
      <vt:lpstr>Appendice 6 (suite)…</vt:lpstr>
      <vt:lpstr>Appendice 7</vt:lpstr>
      <vt:lpstr>Appendice 8</vt:lpstr>
      <vt:lpstr>Appendice 8 (suite)…</vt:lpstr>
      <vt:lpstr>Appendice 9</vt:lpstr>
      <vt:lpstr>Appendice 9 (suite)…</vt:lpstr>
      <vt:lpstr>Appendice 10</vt:lpstr>
      <vt:lpstr>Appendice 11</vt:lpstr>
    </vt:vector>
  </TitlesOfParts>
  <Company>Westinghouse Electric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IRL 2011</dc:title>
  <dc:creator>frataca</dc:creator>
  <cp:lastModifiedBy>frataca</cp:lastModifiedBy>
  <cp:revision>239</cp:revision>
  <dcterms:created xsi:type="dcterms:W3CDTF">2011-07-04T12:09:06Z</dcterms:created>
  <dcterms:modified xsi:type="dcterms:W3CDTF">2011-07-13T12:55:21Z</dcterms:modified>
</cp:coreProperties>
</file>