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57" r:id="rId5"/>
    <p:sldId id="266" r:id="rId6"/>
    <p:sldId id="267" r:id="rId7"/>
    <p:sldId id="268" r:id="rId8"/>
    <p:sldId id="269" r:id="rId9"/>
    <p:sldId id="260" r:id="rId10"/>
    <p:sldId id="261" r:id="rId11"/>
    <p:sldId id="270" r:id="rId12"/>
    <p:sldId id="271" r:id="rId13"/>
    <p:sldId id="272" r:id="rId14"/>
    <p:sldId id="273" r:id="rId15"/>
    <p:sldId id="262" r:id="rId16"/>
    <p:sldId id="263" r:id="rId17"/>
    <p:sldId id="276" r:id="rId18"/>
    <p:sldId id="277" r:id="rId19"/>
    <p:sldId id="279" r:id="rId20"/>
    <p:sldId id="280" r:id="rId21"/>
    <p:sldId id="264" r:id="rId22"/>
    <p:sldId id="265" r:id="rId23"/>
    <p:sldId id="281" r:id="rId24"/>
    <p:sldId id="274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0AA"/>
    <a:srgbClr val="79BC58"/>
    <a:srgbClr val="1842BA"/>
    <a:srgbClr val="598CBB"/>
    <a:srgbClr val="DDF2FF"/>
    <a:srgbClr val="CCFFFF"/>
    <a:srgbClr val="25B0E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5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A9C130-484B-4A37-A543-F9F9EDB2F60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EAB016F-6371-4789-9C6D-861891BA0D59}">
      <dgm:prSet phldrT="[Texte]"/>
      <dgm:spPr/>
      <dgm:t>
        <a:bodyPr/>
        <a:lstStyle/>
        <a:p>
          <a:r>
            <a:rPr lang="fr-FR" dirty="0" smtClean="0"/>
            <a:t>1</a:t>
          </a:r>
          <a:endParaRPr lang="fr-FR" dirty="0"/>
        </a:p>
      </dgm:t>
    </dgm:pt>
    <dgm:pt modelId="{CE0CDC2C-FC4E-4E03-87D2-206970BA72C9}" type="parTrans" cxnId="{B5AD7F46-DB8F-487C-9250-3D3100D5A7A8}">
      <dgm:prSet/>
      <dgm:spPr/>
      <dgm:t>
        <a:bodyPr/>
        <a:lstStyle/>
        <a:p>
          <a:endParaRPr lang="fr-FR"/>
        </a:p>
      </dgm:t>
    </dgm:pt>
    <dgm:pt modelId="{FAF1A691-F097-405D-8011-94BF5B5D8423}" type="sibTrans" cxnId="{B5AD7F46-DB8F-487C-9250-3D3100D5A7A8}">
      <dgm:prSet/>
      <dgm:spPr/>
      <dgm:t>
        <a:bodyPr/>
        <a:lstStyle/>
        <a:p>
          <a:endParaRPr lang="fr-FR"/>
        </a:p>
      </dgm:t>
    </dgm:pt>
    <dgm:pt modelId="{D882FAAD-F26B-4CAE-80B2-B8BE07DB09CF}">
      <dgm:prSet phldrT="[Texte]" custT="1"/>
      <dgm:spPr/>
      <dgm:t>
        <a:bodyPr/>
        <a:lstStyle/>
        <a:p>
          <a:r>
            <a:rPr lang="fr-FR" sz="1800" b="1" dirty="0" smtClean="0"/>
            <a:t>Socioprofessionnels			</a:t>
          </a:r>
          <a:endParaRPr lang="fr-FR" sz="1800" b="1" dirty="0"/>
        </a:p>
      </dgm:t>
    </dgm:pt>
    <dgm:pt modelId="{2C2EADEC-54A4-4B63-8F27-C127ACEC2A8E}" type="parTrans" cxnId="{C457C579-AEEC-43FE-ACC9-6F50041623B5}">
      <dgm:prSet/>
      <dgm:spPr/>
      <dgm:t>
        <a:bodyPr/>
        <a:lstStyle/>
        <a:p>
          <a:endParaRPr lang="fr-FR"/>
        </a:p>
      </dgm:t>
    </dgm:pt>
    <dgm:pt modelId="{F5190C1F-9A9B-4240-9A19-7FC304375F14}" type="sibTrans" cxnId="{C457C579-AEEC-43FE-ACC9-6F50041623B5}">
      <dgm:prSet/>
      <dgm:spPr/>
      <dgm:t>
        <a:bodyPr/>
        <a:lstStyle/>
        <a:p>
          <a:endParaRPr lang="fr-FR"/>
        </a:p>
      </dgm:t>
    </dgm:pt>
    <dgm:pt modelId="{AF6DAE9F-0326-46C8-8A6E-D164EF8953F0}">
      <dgm:prSet phldrT="[Texte]"/>
      <dgm:spPr/>
      <dgm:t>
        <a:bodyPr/>
        <a:lstStyle/>
        <a:p>
          <a:r>
            <a:rPr lang="fr-FR" dirty="0" smtClean="0"/>
            <a:t>2</a:t>
          </a:r>
          <a:endParaRPr lang="fr-FR" dirty="0"/>
        </a:p>
      </dgm:t>
    </dgm:pt>
    <dgm:pt modelId="{D35C3E79-3CAA-4F4B-963D-CEC499981612}" type="parTrans" cxnId="{4E5D4616-C518-4F9C-86B2-9A5726170ACF}">
      <dgm:prSet/>
      <dgm:spPr/>
      <dgm:t>
        <a:bodyPr/>
        <a:lstStyle/>
        <a:p>
          <a:endParaRPr lang="fr-FR"/>
        </a:p>
      </dgm:t>
    </dgm:pt>
    <dgm:pt modelId="{45EA8B69-D048-4E33-9F91-5C7A98EC1543}" type="sibTrans" cxnId="{4E5D4616-C518-4F9C-86B2-9A5726170ACF}">
      <dgm:prSet/>
      <dgm:spPr/>
      <dgm:t>
        <a:bodyPr/>
        <a:lstStyle/>
        <a:p>
          <a:endParaRPr lang="fr-FR"/>
        </a:p>
      </dgm:t>
    </dgm:pt>
    <dgm:pt modelId="{3C1024BC-49DC-46F4-B231-34E0DACD2121}">
      <dgm:prSet phldrT="[Texte]" custT="1"/>
      <dgm:spPr/>
      <dgm:t>
        <a:bodyPr/>
        <a:lstStyle/>
        <a:p>
          <a:r>
            <a:rPr lang="fr-FR" sz="1800" b="1" dirty="0" smtClean="0"/>
            <a:t>Vacanciers à l’extérieur</a:t>
          </a:r>
          <a:endParaRPr lang="fr-FR" sz="1800" b="1" dirty="0"/>
        </a:p>
      </dgm:t>
    </dgm:pt>
    <dgm:pt modelId="{7A5EF169-29E5-4AD5-96A9-A9D9246678FB}" type="parTrans" cxnId="{32064102-2530-4460-80FA-DDFC0F648A3E}">
      <dgm:prSet/>
      <dgm:spPr/>
      <dgm:t>
        <a:bodyPr/>
        <a:lstStyle/>
        <a:p>
          <a:endParaRPr lang="fr-FR"/>
        </a:p>
      </dgm:t>
    </dgm:pt>
    <dgm:pt modelId="{34F15ED5-8A2A-48E7-8F56-6345C325A081}" type="sibTrans" cxnId="{32064102-2530-4460-80FA-DDFC0F648A3E}">
      <dgm:prSet/>
      <dgm:spPr/>
      <dgm:t>
        <a:bodyPr/>
        <a:lstStyle/>
        <a:p>
          <a:endParaRPr lang="fr-FR"/>
        </a:p>
      </dgm:t>
    </dgm:pt>
    <dgm:pt modelId="{5E97C823-9024-4E67-8708-36E72CD1C463}">
      <dgm:prSet phldrT="[Texte]"/>
      <dgm:spPr/>
      <dgm:t>
        <a:bodyPr/>
        <a:lstStyle/>
        <a:p>
          <a:r>
            <a:rPr lang="fr-FR" dirty="0" smtClean="0"/>
            <a:t>4</a:t>
          </a:r>
          <a:endParaRPr lang="fr-FR" dirty="0"/>
        </a:p>
      </dgm:t>
    </dgm:pt>
    <dgm:pt modelId="{8F92D743-7E42-433E-860E-4670CE6C77DA}" type="parTrans" cxnId="{FDA47238-DAF5-4BFB-A3BF-EBCF744A7BD4}">
      <dgm:prSet/>
      <dgm:spPr/>
      <dgm:t>
        <a:bodyPr/>
        <a:lstStyle/>
        <a:p>
          <a:endParaRPr lang="fr-FR"/>
        </a:p>
      </dgm:t>
    </dgm:pt>
    <dgm:pt modelId="{84B7AE5F-B3D9-40E7-A7CC-3C01549AE1B8}" type="sibTrans" cxnId="{FDA47238-DAF5-4BFB-A3BF-EBCF744A7BD4}">
      <dgm:prSet/>
      <dgm:spPr/>
      <dgm:t>
        <a:bodyPr/>
        <a:lstStyle/>
        <a:p>
          <a:endParaRPr lang="fr-FR"/>
        </a:p>
      </dgm:t>
    </dgm:pt>
    <dgm:pt modelId="{E950FB73-5D28-47A9-B6CB-ADE87B2D7126}">
      <dgm:prSet phldrT="[Texte]"/>
      <dgm:spPr/>
      <dgm:t>
        <a:bodyPr/>
        <a:lstStyle/>
        <a:p>
          <a:r>
            <a:rPr lang="fr-FR" dirty="0" smtClean="0"/>
            <a:t>3</a:t>
          </a:r>
          <a:endParaRPr lang="fr-FR" dirty="0"/>
        </a:p>
      </dgm:t>
    </dgm:pt>
    <dgm:pt modelId="{0F9A3133-E425-4930-A44A-0663B3870E18}" type="parTrans" cxnId="{3ABBDC9E-35B7-4318-9FB6-A43BC47A8B83}">
      <dgm:prSet/>
      <dgm:spPr/>
      <dgm:t>
        <a:bodyPr/>
        <a:lstStyle/>
        <a:p>
          <a:endParaRPr lang="fr-FR"/>
        </a:p>
      </dgm:t>
    </dgm:pt>
    <dgm:pt modelId="{C6CA5764-6F13-4261-A2A7-E1E319932CD2}" type="sibTrans" cxnId="{3ABBDC9E-35B7-4318-9FB6-A43BC47A8B83}">
      <dgm:prSet/>
      <dgm:spPr/>
      <dgm:t>
        <a:bodyPr/>
        <a:lstStyle/>
        <a:p>
          <a:endParaRPr lang="fr-FR"/>
        </a:p>
      </dgm:t>
    </dgm:pt>
    <dgm:pt modelId="{2286410C-89D5-4DD5-82CA-20DF697275BE}">
      <dgm:prSet custT="1"/>
      <dgm:spPr/>
      <dgm:t>
        <a:bodyPr/>
        <a:lstStyle/>
        <a:p>
          <a:r>
            <a:rPr lang="fr-FR" sz="1800" b="1" dirty="0" smtClean="0"/>
            <a:t>Habitants permanents</a:t>
          </a:r>
          <a:endParaRPr lang="fr-FR" sz="1800" b="1" dirty="0"/>
        </a:p>
      </dgm:t>
    </dgm:pt>
    <dgm:pt modelId="{EFC41305-31EB-4E67-B821-1AB8501A139C}" type="parTrans" cxnId="{68C91DEA-7733-4340-A59D-89129080098F}">
      <dgm:prSet/>
      <dgm:spPr/>
      <dgm:t>
        <a:bodyPr/>
        <a:lstStyle/>
        <a:p>
          <a:endParaRPr lang="fr-FR"/>
        </a:p>
      </dgm:t>
    </dgm:pt>
    <dgm:pt modelId="{57939B71-A805-4992-AC2E-183763E94C53}" type="sibTrans" cxnId="{68C91DEA-7733-4340-A59D-89129080098F}">
      <dgm:prSet/>
      <dgm:spPr/>
      <dgm:t>
        <a:bodyPr/>
        <a:lstStyle/>
        <a:p>
          <a:endParaRPr lang="fr-FR"/>
        </a:p>
      </dgm:t>
    </dgm:pt>
    <dgm:pt modelId="{A31BEB74-6AA1-48C2-BECA-6950579C9370}">
      <dgm:prSet phldrT="[Texte]" custT="1"/>
      <dgm:spPr/>
      <dgm:t>
        <a:bodyPr/>
        <a:lstStyle/>
        <a:p>
          <a:r>
            <a:rPr lang="fr-FR" sz="1800" b="1" dirty="0" smtClean="0"/>
            <a:t>Vacanciers sur place</a:t>
          </a:r>
          <a:endParaRPr lang="fr-FR" sz="1800" b="1" dirty="0"/>
        </a:p>
      </dgm:t>
    </dgm:pt>
    <dgm:pt modelId="{77604AA7-0ED7-41AD-BFC7-F13C25297F2E}" type="sibTrans" cxnId="{FBB6721F-BD79-4EE5-86C4-52DBFEFE905B}">
      <dgm:prSet/>
      <dgm:spPr/>
      <dgm:t>
        <a:bodyPr/>
        <a:lstStyle/>
        <a:p>
          <a:endParaRPr lang="fr-FR"/>
        </a:p>
      </dgm:t>
    </dgm:pt>
    <dgm:pt modelId="{0A1C17DA-155D-4DE0-8D48-D98893B07962}" type="parTrans" cxnId="{FBB6721F-BD79-4EE5-86C4-52DBFEFE905B}">
      <dgm:prSet/>
      <dgm:spPr/>
      <dgm:t>
        <a:bodyPr/>
        <a:lstStyle/>
        <a:p>
          <a:endParaRPr lang="fr-FR"/>
        </a:p>
      </dgm:t>
    </dgm:pt>
    <dgm:pt modelId="{CC65A744-DA8B-48E9-8EE9-F80A594AA938}" type="pres">
      <dgm:prSet presAssocID="{12A9C130-484B-4A37-A543-F9F9EDB2F60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6AA48FB-2189-4953-A96F-C63EDFFED149}" type="pres">
      <dgm:prSet presAssocID="{5EAB016F-6371-4789-9C6D-861891BA0D59}" presName="composite" presStyleCnt="0"/>
      <dgm:spPr/>
    </dgm:pt>
    <dgm:pt modelId="{9C793277-75E4-43F6-9BC1-2D714C22B2C5}" type="pres">
      <dgm:prSet presAssocID="{5EAB016F-6371-4789-9C6D-861891BA0D5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4360CCA-3EBF-45C7-885B-97ACC50C65AF}" type="pres">
      <dgm:prSet presAssocID="{5EAB016F-6371-4789-9C6D-861891BA0D59}" presName="descendantText" presStyleLbl="alignAcc1" presStyleIdx="0" presStyleCnt="4" custLinFactNeighborX="813" custLinFactNeighborY="-12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9930986-4E3A-48B0-A936-B9B3F10A8437}" type="pres">
      <dgm:prSet presAssocID="{FAF1A691-F097-405D-8011-94BF5B5D8423}" presName="sp" presStyleCnt="0"/>
      <dgm:spPr/>
    </dgm:pt>
    <dgm:pt modelId="{91E72534-65AA-4849-B128-05C1A3B9A9D3}" type="pres">
      <dgm:prSet presAssocID="{AF6DAE9F-0326-46C8-8A6E-D164EF8953F0}" presName="composite" presStyleCnt="0"/>
      <dgm:spPr/>
    </dgm:pt>
    <dgm:pt modelId="{F0822D13-D8FF-4DB8-9A2D-843B200652B1}" type="pres">
      <dgm:prSet presAssocID="{AF6DAE9F-0326-46C8-8A6E-D164EF8953F0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35E560D-87D6-4DC1-87C9-E53810F31009}" type="pres">
      <dgm:prSet presAssocID="{AF6DAE9F-0326-46C8-8A6E-D164EF8953F0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0D6C0AD-E7A5-43E6-A132-3263DA2D430F}" type="pres">
      <dgm:prSet presAssocID="{45EA8B69-D048-4E33-9F91-5C7A98EC1543}" presName="sp" presStyleCnt="0"/>
      <dgm:spPr/>
    </dgm:pt>
    <dgm:pt modelId="{B2C55802-18E9-46AC-9DE1-76D7CE051D18}" type="pres">
      <dgm:prSet presAssocID="{E950FB73-5D28-47A9-B6CB-ADE87B2D7126}" presName="composite" presStyleCnt="0"/>
      <dgm:spPr/>
    </dgm:pt>
    <dgm:pt modelId="{77E9FE60-32D1-40E9-92C7-CCEE6156708C}" type="pres">
      <dgm:prSet presAssocID="{E950FB73-5D28-47A9-B6CB-ADE87B2D7126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C078048-63EC-4261-9398-69CEBBAC6027}" type="pres">
      <dgm:prSet presAssocID="{E950FB73-5D28-47A9-B6CB-ADE87B2D7126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8008EC5-290C-4919-B2BF-5EB98EA7BCA5}" type="pres">
      <dgm:prSet presAssocID="{C6CA5764-6F13-4261-A2A7-E1E319932CD2}" presName="sp" presStyleCnt="0"/>
      <dgm:spPr/>
    </dgm:pt>
    <dgm:pt modelId="{02083015-0CE3-4BA5-9E1D-0079F2ED5133}" type="pres">
      <dgm:prSet presAssocID="{5E97C823-9024-4E67-8708-36E72CD1C463}" presName="composite" presStyleCnt="0"/>
      <dgm:spPr/>
    </dgm:pt>
    <dgm:pt modelId="{9A4040A4-5D27-469B-8C4B-F7B7718E6359}" type="pres">
      <dgm:prSet presAssocID="{5E97C823-9024-4E67-8708-36E72CD1C463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B4D5B25-A281-44FE-9588-59444FB31DF7}" type="pres">
      <dgm:prSet presAssocID="{5E97C823-9024-4E67-8708-36E72CD1C463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7292E4A-FB8F-471B-BFAB-51FBA9A46670}" type="presOf" srcId="{D882FAAD-F26B-4CAE-80B2-B8BE07DB09CF}" destId="{54360CCA-3EBF-45C7-885B-97ACC50C65AF}" srcOrd="0" destOrd="0" presId="urn:microsoft.com/office/officeart/2005/8/layout/chevron2"/>
    <dgm:cxn modelId="{32064102-2530-4460-80FA-DDFC0F648A3E}" srcId="{E950FB73-5D28-47A9-B6CB-ADE87B2D7126}" destId="{3C1024BC-49DC-46F4-B231-34E0DACD2121}" srcOrd="0" destOrd="0" parTransId="{7A5EF169-29E5-4AD5-96A9-A9D9246678FB}" sibTransId="{34F15ED5-8A2A-48E7-8F56-6345C325A081}"/>
    <dgm:cxn modelId="{E6860A56-9A6B-45D4-94C9-717696B347F3}" type="presOf" srcId="{12A9C130-484B-4A37-A543-F9F9EDB2F601}" destId="{CC65A744-DA8B-48E9-8EE9-F80A594AA938}" srcOrd="0" destOrd="0" presId="urn:microsoft.com/office/officeart/2005/8/layout/chevron2"/>
    <dgm:cxn modelId="{5ECA17D4-D356-4489-94B2-87B78A295DDD}" type="presOf" srcId="{5EAB016F-6371-4789-9C6D-861891BA0D59}" destId="{9C793277-75E4-43F6-9BC1-2D714C22B2C5}" srcOrd="0" destOrd="0" presId="urn:microsoft.com/office/officeart/2005/8/layout/chevron2"/>
    <dgm:cxn modelId="{5255576D-EB21-4E7A-8A71-0AA8E705B2BE}" type="presOf" srcId="{2286410C-89D5-4DD5-82CA-20DF697275BE}" destId="{6B4D5B25-A281-44FE-9588-59444FB31DF7}" srcOrd="0" destOrd="0" presId="urn:microsoft.com/office/officeart/2005/8/layout/chevron2"/>
    <dgm:cxn modelId="{3ABBDC9E-35B7-4318-9FB6-A43BC47A8B83}" srcId="{12A9C130-484B-4A37-A543-F9F9EDB2F601}" destId="{E950FB73-5D28-47A9-B6CB-ADE87B2D7126}" srcOrd="2" destOrd="0" parTransId="{0F9A3133-E425-4930-A44A-0663B3870E18}" sibTransId="{C6CA5764-6F13-4261-A2A7-E1E319932CD2}"/>
    <dgm:cxn modelId="{B5AD7F46-DB8F-487C-9250-3D3100D5A7A8}" srcId="{12A9C130-484B-4A37-A543-F9F9EDB2F601}" destId="{5EAB016F-6371-4789-9C6D-861891BA0D59}" srcOrd="0" destOrd="0" parTransId="{CE0CDC2C-FC4E-4E03-87D2-206970BA72C9}" sibTransId="{FAF1A691-F097-405D-8011-94BF5B5D8423}"/>
    <dgm:cxn modelId="{BCD6991D-FD79-4B45-9255-D19AEFE1ECC3}" type="presOf" srcId="{3C1024BC-49DC-46F4-B231-34E0DACD2121}" destId="{CC078048-63EC-4261-9398-69CEBBAC6027}" srcOrd="0" destOrd="0" presId="urn:microsoft.com/office/officeart/2005/8/layout/chevron2"/>
    <dgm:cxn modelId="{FBB6721F-BD79-4EE5-86C4-52DBFEFE905B}" srcId="{AF6DAE9F-0326-46C8-8A6E-D164EF8953F0}" destId="{A31BEB74-6AA1-48C2-BECA-6950579C9370}" srcOrd="0" destOrd="0" parTransId="{0A1C17DA-155D-4DE0-8D48-D98893B07962}" sibTransId="{77604AA7-0ED7-41AD-BFC7-F13C25297F2E}"/>
    <dgm:cxn modelId="{207B17B2-8797-43B0-84BA-F54C5D935857}" type="presOf" srcId="{AF6DAE9F-0326-46C8-8A6E-D164EF8953F0}" destId="{F0822D13-D8FF-4DB8-9A2D-843B200652B1}" srcOrd="0" destOrd="0" presId="urn:microsoft.com/office/officeart/2005/8/layout/chevron2"/>
    <dgm:cxn modelId="{4076557A-94B6-4F44-AA1F-26C7E27DBD3B}" type="presOf" srcId="{5E97C823-9024-4E67-8708-36E72CD1C463}" destId="{9A4040A4-5D27-469B-8C4B-F7B7718E6359}" srcOrd="0" destOrd="0" presId="urn:microsoft.com/office/officeart/2005/8/layout/chevron2"/>
    <dgm:cxn modelId="{A6641170-FF11-4DFD-AD4C-D10AF5F21CA4}" type="presOf" srcId="{E950FB73-5D28-47A9-B6CB-ADE87B2D7126}" destId="{77E9FE60-32D1-40E9-92C7-CCEE6156708C}" srcOrd="0" destOrd="0" presId="urn:microsoft.com/office/officeart/2005/8/layout/chevron2"/>
    <dgm:cxn modelId="{68C91DEA-7733-4340-A59D-89129080098F}" srcId="{5E97C823-9024-4E67-8708-36E72CD1C463}" destId="{2286410C-89D5-4DD5-82CA-20DF697275BE}" srcOrd="0" destOrd="0" parTransId="{EFC41305-31EB-4E67-B821-1AB8501A139C}" sibTransId="{57939B71-A805-4992-AC2E-183763E94C53}"/>
    <dgm:cxn modelId="{C457C579-AEEC-43FE-ACC9-6F50041623B5}" srcId="{5EAB016F-6371-4789-9C6D-861891BA0D59}" destId="{D882FAAD-F26B-4CAE-80B2-B8BE07DB09CF}" srcOrd="0" destOrd="0" parTransId="{2C2EADEC-54A4-4B63-8F27-C127ACEC2A8E}" sibTransId="{F5190C1F-9A9B-4240-9A19-7FC304375F14}"/>
    <dgm:cxn modelId="{1E24A00D-3B24-439A-9E4F-181E7A8F72D9}" type="presOf" srcId="{A31BEB74-6AA1-48C2-BECA-6950579C9370}" destId="{635E560D-87D6-4DC1-87C9-E53810F31009}" srcOrd="0" destOrd="0" presId="urn:microsoft.com/office/officeart/2005/8/layout/chevron2"/>
    <dgm:cxn modelId="{4E5D4616-C518-4F9C-86B2-9A5726170ACF}" srcId="{12A9C130-484B-4A37-A543-F9F9EDB2F601}" destId="{AF6DAE9F-0326-46C8-8A6E-D164EF8953F0}" srcOrd="1" destOrd="0" parTransId="{D35C3E79-3CAA-4F4B-963D-CEC499981612}" sibTransId="{45EA8B69-D048-4E33-9F91-5C7A98EC1543}"/>
    <dgm:cxn modelId="{FDA47238-DAF5-4BFB-A3BF-EBCF744A7BD4}" srcId="{12A9C130-484B-4A37-A543-F9F9EDB2F601}" destId="{5E97C823-9024-4E67-8708-36E72CD1C463}" srcOrd="3" destOrd="0" parTransId="{8F92D743-7E42-433E-860E-4670CE6C77DA}" sibTransId="{84B7AE5F-B3D9-40E7-A7CC-3C01549AE1B8}"/>
    <dgm:cxn modelId="{2C136AE8-FBA2-4544-B15D-19C10C1A794B}" type="presParOf" srcId="{CC65A744-DA8B-48E9-8EE9-F80A594AA938}" destId="{86AA48FB-2189-4953-A96F-C63EDFFED149}" srcOrd="0" destOrd="0" presId="urn:microsoft.com/office/officeart/2005/8/layout/chevron2"/>
    <dgm:cxn modelId="{3591BBFB-9BBA-4616-86CE-DB33121AE7FC}" type="presParOf" srcId="{86AA48FB-2189-4953-A96F-C63EDFFED149}" destId="{9C793277-75E4-43F6-9BC1-2D714C22B2C5}" srcOrd="0" destOrd="0" presId="urn:microsoft.com/office/officeart/2005/8/layout/chevron2"/>
    <dgm:cxn modelId="{05013067-C58E-4F1A-B2B8-2E21DD2DEBD8}" type="presParOf" srcId="{86AA48FB-2189-4953-A96F-C63EDFFED149}" destId="{54360CCA-3EBF-45C7-885B-97ACC50C65AF}" srcOrd="1" destOrd="0" presId="urn:microsoft.com/office/officeart/2005/8/layout/chevron2"/>
    <dgm:cxn modelId="{892D468E-8851-40A9-B65D-2B0778CD3BB2}" type="presParOf" srcId="{CC65A744-DA8B-48E9-8EE9-F80A594AA938}" destId="{89930986-4E3A-48B0-A936-B9B3F10A8437}" srcOrd="1" destOrd="0" presId="urn:microsoft.com/office/officeart/2005/8/layout/chevron2"/>
    <dgm:cxn modelId="{D63E5EBB-53D2-438A-9595-F94DE0559744}" type="presParOf" srcId="{CC65A744-DA8B-48E9-8EE9-F80A594AA938}" destId="{91E72534-65AA-4849-B128-05C1A3B9A9D3}" srcOrd="2" destOrd="0" presId="urn:microsoft.com/office/officeart/2005/8/layout/chevron2"/>
    <dgm:cxn modelId="{B073DA37-3B51-432A-9048-51F8E63E46AD}" type="presParOf" srcId="{91E72534-65AA-4849-B128-05C1A3B9A9D3}" destId="{F0822D13-D8FF-4DB8-9A2D-843B200652B1}" srcOrd="0" destOrd="0" presId="urn:microsoft.com/office/officeart/2005/8/layout/chevron2"/>
    <dgm:cxn modelId="{FFD89240-ECAC-4DCA-911B-B4D25B901DD7}" type="presParOf" srcId="{91E72534-65AA-4849-B128-05C1A3B9A9D3}" destId="{635E560D-87D6-4DC1-87C9-E53810F31009}" srcOrd="1" destOrd="0" presId="urn:microsoft.com/office/officeart/2005/8/layout/chevron2"/>
    <dgm:cxn modelId="{7090A561-87B7-493A-947D-F61A1A10D216}" type="presParOf" srcId="{CC65A744-DA8B-48E9-8EE9-F80A594AA938}" destId="{B0D6C0AD-E7A5-43E6-A132-3263DA2D430F}" srcOrd="3" destOrd="0" presId="urn:microsoft.com/office/officeart/2005/8/layout/chevron2"/>
    <dgm:cxn modelId="{763303F6-2001-4417-993A-C85F408DE463}" type="presParOf" srcId="{CC65A744-DA8B-48E9-8EE9-F80A594AA938}" destId="{B2C55802-18E9-46AC-9DE1-76D7CE051D18}" srcOrd="4" destOrd="0" presId="urn:microsoft.com/office/officeart/2005/8/layout/chevron2"/>
    <dgm:cxn modelId="{9BE8069E-CA35-4FCB-B936-4BECB5B74687}" type="presParOf" srcId="{B2C55802-18E9-46AC-9DE1-76D7CE051D18}" destId="{77E9FE60-32D1-40E9-92C7-CCEE6156708C}" srcOrd="0" destOrd="0" presId="urn:microsoft.com/office/officeart/2005/8/layout/chevron2"/>
    <dgm:cxn modelId="{789F6C7A-8F3F-4CD6-813E-1B10CA573B05}" type="presParOf" srcId="{B2C55802-18E9-46AC-9DE1-76D7CE051D18}" destId="{CC078048-63EC-4261-9398-69CEBBAC6027}" srcOrd="1" destOrd="0" presId="urn:microsoft.com/office/officeart/2005/8/layout/chevron2"/>
    <dgm:cxn modelId="{A889DE91-CD5A-498D-BEC4-6E48C94D22F7}" type="presParOf" srcId="{CC65A744-DA8B-48E9-8EE9-F80A594AA938}" destId="{D8008EC5-290C-4919-B2BF-5EB98EA7BCA5}" srcOrd="5" destOrd="0" presId="urn:microsoft.com/office/officeart/2005/8/layout/chevron2"/>
    <dgm:cxn modelId="{AD349662-4EDF-45F8-A875-C889F139F8D9}" type="presParOf" srcId="{CC65A744-DA8B-48E9-8EE9-F80A594AA938}" destId="{02083015-0CE3-4BA5-9E1D-0079F2ED5133}" srcOrd="6" destOrd="0" presId="urn:microsoft.com/office/officeart/2005/8/layout/chevron2"/>
    <dgm:cxn modelId="{B392948F-BFBB-4498-9BD0-1D5E41075F23}" type="presParOf" srcId="{02083015-0CE3-4BA5-9E1D-0079F2ED5133}" destId="{9A4040A4-5D27-469B-8C4B-F7B7718E6359}" srcOrd="0" destOrd="0" presId="urn:microsoft.com/office/officeart/2005/8/layout/chevron2"/>
    <dgm:cxn modelId="{E68CC41E-BCA7-4B79-8BB7-480111D7A504}" type="presParOf" srcId="{02083015-0CE3-4BA5-9E1D-0079F2ED5133}" destId="{6B4D5B25-A281-44FE-9588-59444FB31D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793277-75E4-43F6-9BC1-2D714C22B2C5}">
      <dsp:nvSpPr>
        <dsp:cNvPr id="0" name=""/>
        <dsp:cNvSpPr/>
      </dsp:nvSpPr>
      <dsp:spPr>
        <a:xfrm rot="5400000">
          <a:off x="-173135" y="174958"/>
          <a:ext cx="1154237" cy="8079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1</a:t>
          </a:r>
          <a:endParaRPr lang="fr-FR" sz="2200" kern="1200" dirty="0"/>
        </a:p>
      </dsp:txBody>
      <dsp:txXfrm rot="5400000">
        <a:off x="-173135" y="174958"/>
        <a:ext cx="1154237" cy="807966"/>
      </dsp:txXfrm>
    </dsp:sp>
    <dsp:sp modelId="{54360CCA-3EBF-45C7-885B-97ACC50C65AF}">
      <dsp:nvSpPr>
        <dsp:cNvPr id="0" name=""/>
        <dsp:cNvSpPr/>
      </dsp:nvSpPr>
      <dsp:spPr>
        <a:xfrm rot="5400000">
          <a:off x="4133311" y="-3324437"/>
          <a:ext cx="750254" cy="74009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b="1" kern="1200" dirty="0" smtClean="0"/>
            <a:t>Socioprofessionnels			</a:t>
          </a:r>
          <a:endParaRPr lang="fr-FR" sz="1800" b="1" kern="1200" dirty="0"/>
        </a:p>
      </dsp:txBody>
      <dsp:txXfrm rot="5400000">
        <a:off x="4133311" y="-3324437"/>
        <a:ext cx="750254" cy="7400945"/>
      </dsp:txXfrm>
    </dsp:sp>
    <dsp:sp modelId="{F0822D13-D8FF-4DB8-9A2D-843B200652B1}">
      <dsp:nvSpPr>
        <dsp:cNvPr id="0" name=""/>
        <dsp:cNvSpPr/>
      </dsp:nvSpPr>
      <dsp:spPr>
        <a:xfrm rot="5400000">
          <a:off x="-173135" y="1181152"/>
          <a:ext cx="1154237" cy="8079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2</a:t>
          </a:r>
          <a:endParaRPr lang="fr-FR" sz="2200" kern="1200" dirty="0"/>
        </a:p>
      </dsp:txBody>
      <dsp:txXfrm rot="5400000">
        <a:off x="-173135" y="1181152"/>
        <a:ext cx="1154237" cy="807966"/>
      </dsp:txXfrm>
    </dsp:sp>
    <dsp:sp modelId="{635E560D-87D6-4DC1-87C9-E53810F31009}">
      <dsp:nvSpPr>
        <dsp:cNvPr id="0" name=""/>
        <dsp:cNvSpPr/>
      </dsp:nvSpPr>
      <dsp:spPr>
        <a:xfrm rot="5400000">
          <a:off x="4133311" y="-2317329"/>
          <a:ext cx="750254" cy="74009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b="1" kern="1200" dirty="0" smtClean="0"/>
            <a:t>Vacanciers sur place</a:t>
          </a:r>
          <a:endParaRPr lang="fr-FR" sz="1800" b="1" kern="1200" dirty="0"/>
        </a:p>
      </dsp:txBody>
      <dsp:txXfrm rot="5400000">
        <a:off x="4133311" y="-2317329"/>
        <a:ext cx="750254" cy="7400945"/>
      </dsp:txXfrm>
    </dsp:sp>
    <dsp:sp modelId="{77E9FE60-32D1-40E9-92C7-CCEE6156708C}">
      <dsp:nvSpPr>
        <dsp:cNvPr id="0" name=""/>
        <dsp:cNvSpPr/>
      </dsp:nvSpPr>
      <dsp:spPr>
        <a:xfrm rot="5400000">
          <a:off x="-173135" y="2187345"/>
          <a:ext cx="1154237" cy="8079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3</a:t>
          </a:r>
          <a:endParaRPr lang="fr-FR" sz="2200" kern="1200" dirty="0"/>
        </a:p>
      </dsp:txBody>
      <dsp:txXfrm rot="5400000">
        <a:off x="-173135" y="2187345"/>
        <a:ext cx="1154237" cy="807966"/>
      </dsp:txXfrm>
    </dsp:sp>
    <dsp:sp modelId="{CC078048-63EC-4261-9398-69CEBBAC6027}">
      <dsp:nvSpPr>
        <dsp:cNvPr id="0" name=""/>
        <dsp:cNvSpPr/>
      </dsp:nvSpPr>
      <dsp:spPr>
        <a:xfrm rot="5400000">
          <a:off x="4133311" y="-1311135"/>
          <a:ext cx="750254" cy="74009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b="1" kern="1200" dirty="0" smtClean="0"/>
            <a:t>Vacanciers à l’extérieur</a:t>
          </a:r>
          <a:endParaRPr lang="fr-FR" sz="1800" b="1" kern="1200" dirty="0"/>
        </a:p>
      </dsp:txBody>
      <dsp:txXfrm rot="5400000">
        <a:off x="4133311" y="-1311135"/>
        <a:ext cx="750254" cy="7400945"/>
      </dsp:txXfrm>
    </dsp:sp>
    <dsp:sp modelId="{9A4040A4-5D27-469B-8C4B-F7B7718E6359}">
      <dsp:nvSpPr>
        <dsp:cNvPr id="0" name=""/>
        <dsp:cNvSpPr/>
      </dsp:nvSpPr>
      <dsp:spPr>
        <a:xfrm rot="5400000">
          <a:off x="-173135" y="3193538"/>
          <a:ext cx="1154237" cy="8079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4</a:t>
          </a:r>
          <a:endParaRPr lang="fr-FR" sz="2200" kern="1200" dirty="0"/>
        </a:p>
      </dsp:txBody>
      <dsp:txXfrm rot="5400000">
        <a:off x="-173135" y="3193538"/>
        <a:ext cx="1154237" cy="807966"/>
      </dsp:txXfrm>
    </dsp:sp>
    <dsp:sp modelId="{6B4D5B25-A281-44FE-9588-59444FB31DF7}">
      <dsp:nvSpPr>
        <dsp:cNvPr id="0" name=""/>
        <dsp:cNvSpPr/>
      </dsp:nvSpPr>
      <dsp:spPr>
        <a:xfrm rot="5400000">
          <a:off x="4133311" y="-304942"/>
          <a:ext cx="750254" cy="74009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b="1" kern="1200" dirty="0" smtClean="0"/>
            <a:t>Habitants permanents</a:t>
          </a:r>
          <a:endParaRPr lang="fr-FR" sz="1800" b="1" kern="1200" dirty="0"/>
        </a:p>
      </dsp:txBody>
      <dsp:txXfrm rot="5400000">
        <a:off x="4133311" y="-304942"/>
        <a:ext cx="750254" cy="7400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85D07-14C7-4540-AB00-DE6FB2D3C2AB}" type="datetimeFigureOut">
              <a:rPr lang="fr-FR" smtClean="0"/>
              <a:pPr/>
              <a:t>14/06/2011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12768-8B83-4727-9794-5BC92E5A8C2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2768-8B83-4727-9794-5BC92E5A8C24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2768-8B83-4727-9794-5BC92E5A8C24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2768-8B83-4727-9794-5BC92E5A8C24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2768-8B83-4727-9794-5BC92E5A8C24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2768-8B83-4727-9794-5BC92E5A8C24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12768-8B83-4727-9794-5BC92E5A8C24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1D69-7A39-4508-8AF2-7EC97145A866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0816-FC60-4446-A448-34883536B2D8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BC08-732E-4ECA-B113-1730E1BDDB65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F3D6-FED8-4ABC-813C-9A772FC3DD33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FF9-2887-4015-BDDD-B82A68C4CBB3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014F-3BC6-458C-A4A9-3B900019704A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832E-F641-48EC-8406-FC6BFF17A587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6C35-E694-4780-8FA3-6BC4F81524FC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7283-E160-4B4F-BB77-2366CF002CB4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867D-7201-4B65-B742-7CF47AA41EC2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59F0E-3497-414B-AF01-ECD0C67C1212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21DBA-3C22-48C9-B3C1-4CD3FA78467A}" type="datetime1">
              <a:rPr lang="fr-FR" smtClean="0"/>
              <a:pPr/>
              <a:t>14/06/2011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93DBB-B570-41B3-9D8E-6C97FA2293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9.png"/><Relationship Id="rId5" Type="http://schemas.openxmlformats.org/officeDocument/2006/relationships/diagramData" Target="../diagrams/data1.xml"/><Relationship Id="rId10" Type="http://schemas.openxmlformats.org/officeDocument/2006/relationships/image" Target="../media/image18.png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jpeg"/><Relationship Id="rId3" Type="http://schemas.openxmlformats.org/officeDocument/2006/relationships/image" Target="../media/image1.jpeg"/><Relationship Id="rId21" Type="http://schemas.openxmlformats.org/officeDocument/2006/relationships/image" Target="../media/image42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33" Type="http://schemas.openxmlformats.org/officeDocument/2006/relationships/image" Target="../media/image54.jpeg"/><Relationship Id="rId2" Type="http://schemas.openxmlformats.org/officeDocument/2006/relationships/image" Target="../media/image25.jpeg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29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32" Type="http://schemas.openxmlformats.org/officeDocument/2006/relationships/image" Target="../media/image53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28" Type="http://schemas.openxmlformats.org/officeDocument/2006/relationships/image" Target="../media/image49.jpe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31" Type="http://schemas.openxmlformats.org/officeDocument/2006/relationships/image" Target="../media/image52.jpeg"/><Relationship Id="rId4" Type="http://schemas.openxmlformats.org/officeDocument/2006/relationships/image" Target="../media/image2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Relationship Id="rId27" Type="http://schemas.openxmlformats.org/officeDocument/2006/relationships/image" Target="../media/image48.jpeg"/><Relationship Id="rId30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-108520" y="-9405665"/>
            <a:ext cx="9361039" cy="25652089"/>
            <a:chOff x="-108520" y="-9405665"/>
            <a:chExt cx="9361039" cy="25652089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79BC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27984" y="27384"/>
              <a:ext cx="4752528" cy="6858000"/>
            </a:xfrm>
            <a:prstGeom prst="rect">
              <a:avLst/>
            </a:prstGeom>
            <a:solidFill>
              <a:srgbClr val="125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7740352" y="537321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56376" y="558924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oupe 25"/>
            <p:cNvGrpSpPr/>
            <p:nvPr/>
          </p:nvGrpSpPr>
          <p:grpSpPr>
            <a:xfrm>
              <a:off x="107504" y="44624"/>
              <a:ext cx="2160240" cy="1152128"/>
              <a:chOff x="755576" y="548680"/>
              <a:chExt cx="2160240" cy="1152128"/>
            </a:xfrm>
          </p:grpSpPr>
          <p:sp>
            <p:nvSpPr>
              <p:cNvPr id="25" name="Ellipse 24"/>
              <p:cNvSpPr>
                <a:spLocks/>
              </p:cNvSpPr>
              <p:nvPr/>
            </p:nvSpPr>
            <p:spPr>
              <a:xfrm>
                <a:off x="755576" y="548680"/>
                <a:ext cx="2160240" cy="11521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027" name="Picture 3" descr="E:\Documents\Sonia\Fichiers Alpine Pearls PRALO\nouveau logo A.P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5439" y="730599"/>
                <a:ext cx="1592345" cy="754185"/>
              </a:xfrm>
              <a:prstGeom prst="rect">
                <a:avLst/>
              </a:prstGeom>
            </p:spPr>
          </p:pic>
        </p:grpSp>
        <p:sp useBgFill="1">
          <p:nvSpPr>
            <p:cNvPr id="27" name="Arc 26"/>
            <p:cNvSpPr/>
            <p:nvPr/>
          </p:nvSpPr>
          <p:spPr>
            <a:xfrm rot="10800000">
              <a:off x="108519" y="-9405665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 useBgFill="1">
          <p:nvSpPr>
            <p:cNvPr id="22" name="Arc 21"/>
            <p:cNvSpPr/>
            <p:nvPr/>
          </p:nvSpPr>
          <p:spPr>
            <a:xfrm>
              <a:off x="-108520" y="-72008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51920" y="-171400"/>
              <a:ext cx="1368152" cy="7272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3203848" y="1412776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smtClean="0"/>
              <a:t>Soutenance du Mémoire </a:t>
            </a:r>
            <a:endParaRPr lang="fr-FR" sz="3200" i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899592" y="4509120"/>
            <a:ext cx="698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i="1" dirty="0" smtClean="0"/>
              <a:t>Master 1 Tourismes, Loisirs et Patrimoines</a:t>
            </a:r>
            <a:endParaRPr lang="fr-FR" sz="3000" i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395536" y="5445224"/>
            <a:ext cx="5688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i="1" dirty="0" smtClean="0"/>
              <a:t>Sonia </a:t>
            </a:r>
            <a:r>
              <a:rPr lang="fr-FR" sz="3000" i="1" dirty="0" err="1" smtClean="0"/>
              <a:t>Moyset</a:t>
            </a:r>
            <a:endParaRPr lang="fr-FR" sz="3000" i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107504" y="6269250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Janvier – Avril 2011</a:t>
            </a:r>
            <a:endParaRPr lang="fr-FR" sz="2000" i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7320" y="319689"/>
            <a:ext cx="1879176" cy="22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ZoneTexte 38"/>
          <p:cNvSpPr txBox="1"/>
          <p:nvPr/>
        </p:nvSpPr>
        <p:spPr>
          <a:xfrm>
            <a:off x="2051720" y="2564904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smtClean="0"/>
              <a:t>Tourisme et respect de l’environnement :</a:t>
            </a:r>
          </a:p>
          <a:p>
            <a:r>
              <a:rPr lang="fr-FR" sz="2800" b="1" i="1" dirty="0" smtClean="0"/>
              <a:t>  la promotion du label éco-touristique </a:t>
            </a:r>
          </a:p>
          <a:p>
            <a:r>
              <a:rPr lang="fr-FR" sz="2800" b="1" i="1" dirty="0" smtClean="0"/>
              <a:t>                    « Alpine </a:t>
            </a:r>
            <a:r>
              <a:rPr lang="fr-FR" sz="2800" b="1" i="1" dirty="0" err="1" smtClean="0"/>
              <a:t>Pearls</a:t>
            </a:r>
            <a:r>
              <a:rPr lang="fr-FR" sz="2800" b="1" i="1" dirty="0" smtClean="0"/>
              <a:t> »</a:t>
            </a:r>
            <a:endParaRPr lang="fr-FR" sz="2800" b="1" i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Photos vidéo Pralognan\SELECTION PHOTOS PRALOGNAN\Paysages\cirque grand marchet3 Eric Langer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100392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7" name="ZoneTexte 16"/>
          <p:cNvSpPr txBox="1"/>
          <p:nvPr/>
        </p:nvSpPr>
        <p:spPr>
          <a:xfrm>
            <a:off x="1835696" y="44624"/>
            <a:ext cx="6516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842BA"/>
                </a:solidFill>
              </a:rPr>
              <a:t>Une stratégie de développement durable établie depuis toujours</a:t>
            </a:r>
            <a:endParaRPr lang="fr-FR" sz="2800" b="1" dirty="0">
              <a:solidFill>
                <a:srgbClr val="1842BA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3528" y="126876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1842BA"/>
                </a:solidFill>
              </a:rPr>
              <a:t>Dans tous les domaines :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51520" y="1772816"/>
            <a:ext cx="9252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i="1" dirty="0" smtClean="0"/>
              <a:t>Patrimoine naturel : </a:t>
            </a:r>
            <a:r>
              <a:rPr lang="fr-FR" b="1" dirty="0" smtClean="0"/>
              <a:t>70 % du territoire communal cédé au PNV </a:t>
            </a:r>
            <a:endParaRPr lang="fr-FR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251520" y="2204864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i="1" dirty="0" smtClean="0"/>
              <a:t> Patrimoine architectural : </a:t>
            </a:r>
            <a:r>
              <a:rPr lang="fr-FR" b="1" dirty="0"/>
              <a:t>P</a:t>
            </a:r>
            <a:r>
              <a:rPr lang="fr-FR" b="1" dirty="0" smtClean="0"/>
              <a:t>artenariat avec PNV </a:t>
            </a:r>
            <a:r>
              <a:rPr lang="fr-FR" b="1" dirty="0" smtClean="0"/>
              <a:t>pour restauration </a:t>
            </a:r>
            <a:r>
              <a:rPr lang="fr-FR" b="1" dirty="0" smtClean="0"/>
              <a:t>toitures traditionnelles</a:t>
            </a:r>
            <a:endParaRPr lang="fr-FR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251520" y="263691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i="1" dirty="0" smtClean="0"/>
              <a:t>Patrimoine culturel</a:t>
            </a:r>
            <a:endParaRPr lang="fr-FR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251520" y="306896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i="1" dirty="0" smtClean="0"/>
              <a:t>L’eau et l’énergie</a:t>
            </a:r>
            <a:endParaRPr lang="fr-FR" b="1" i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251520" y="350100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i="1" dirty="0" smtClean="0"/>
              <a:t> Gestion de la forêt : Bois d’affouage</a:t>
            </a:r>
            <a:endParaRPr lang="fr-FR" b="1" i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251520" y="393305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i="1" dirty="0" smtClean="0"/>
              <a:t>Gestion des pistes</a:t>
            </a:r>
            <a:endParaRPr lang="fr-FR" b="1" i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251520" y="4355812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i="1" dirty="0" smtClean="0"/>
              <a:t>Gestion des déchets : Journée Écolo-</a:t>
            </a:r>
            <a:r>
              <a:rPr lang="fr-FR" b="1" i="1" dirty="0" err="1" smtClean="0"/>
              <a:t>Zik</a:t>
            </a:r>
            <a:r>
              <a:rPr lang="fr-FR" b="1" i="1" dirty="0" smtClean="0"/>
              <a:t> et Tri sélectif   </a:t>
            </a:r>
            <a:endParaRPr lang="fr-FR" b="1" i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251520" y="472514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i="1" dirty="0" smtClean="0"/>
              <a:t>La mobilité</a:t>
            </a:r>
            <a:endParaRPr lang="fr-FR" b="1" i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251520" y="508518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i="1" dirty="0" smtClean="0"/>
              <a:t>Les projets en cours</a:t>
            </a:r>
            <a:endParaRPr lang="fr-FR" b="1" i="1" dirty="0"/>
          </a:p>
        </p:txBody>
      </p:sp>
      <p:pic>
        <p:nvPicPr>
          <p:cNvPr id="3075" name="Picture 3" descr="C:\Users\Michael\Desktop\Photos fin  diaporama\folklo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725144"/>
            <a:ext cx="3456384" cy="2304256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728962"/>
            <a:ext cx="3249404" cy="215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597352" y="1412776"/>
            <a:ext cx="643810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654" y="4581128"/>
            <a:ext cx="3037874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F:\Photos vidéo Pralognan\SELECTION PHOTOS PRALOGNAN\Signalétique\DSCN26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4696" y="4563126"/>
            <a:ext cx="3059832" cy="2294874"/>
          </a:xfrm>
          <a:prstGeom prst="rect">
            <a:avLst/>
          </a:prstGeom>
          <a:noFill/>
        </p:spPr>
      </p:pic>
      <p:sp>
        <p:nvSpPr>
          <p:cNvPr id="27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F:\Photos vidéo Pralognan\SELECTION PHOTOS PRALOGNAN\Paysages\cirque grand marchet3 Eric Langer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100392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7" name="ZoneTexte 16"/>
          <p:cNvSpPr txBox="1"/>
          <p:nvPr/>
        </p:nvSpPr>
        <p:spPr>
          <a:xfrm>
            <a:off x="1835696" y="44624"/>
            <a:ext cx="6516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842BA"/>
                </a:solidFill>
              </a:rPr>
              <a:t>Une stratégie de développement durable établie depuis toujours</a:t>
            </a:r>
            <a:endParaRPr lang="fr-FR" sz="2800" b="1" dirty="0">
              <a:solidFill>
                <a:srgbClr val="1842BA"/>
              </a:solidFill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1583668" y="1864292"/>
            <a:ext cx="5976664" cy="4949084"/>
            <a:chOff x="1691680" y="1296144"/>
            <a:chExt cx="6768752" cy="5497764"/>
          </a:xfrm>
        </p:grpSpPr>
        <p:grpSp>
          <p:nvGrpSpPr>
            <p:cNvPr id="37" name="Groupe 36"/>
            <p:cNvGrpSpPr/>
            <p:nvPr/>
          </p:nvGrpSpPr>
          <p:grpSpPr>
            <a:xfrm>
              <a:off x="1691680" y="1296144"/>
              <a:ext cx="6768752" cy="5497764"/>
              <a:chOff x="1691680" y="1296144"/>
              <a:chExt cx="6768752" cy="5497764"/>
            </a:xfrm>
          </p:grpSpPr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91680" y="1296144"/>
                <a:ext cx="6768752" cy="5497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ZoneTexte 27"/>
              <p:cNvSpPr txBox="1"/>
              <p:nvPr/>
            </p:nvSpPr>
            <p:spPr>
              <a:xfrm rot="19362135">
                <a:off x="4860595" y="3999438"/>
                <a:ext cx="234044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200" b="1" dirty="0" smtClean="0"/>
                  <a:t>Vallée de </a:t>
                </a:r>
                <a:r>
                  <a:rPr lang="fr-FR" sz="2200" b="1" dirty="0" err="1" smtClean="0"/>
                  <a:t>Chavière</a:t>
                </a:r>
                <a:endParaRPr lang="fr-FR" sz="2200" b="1" dirty="0"/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2140212" y="1628800"/>
              <a:ext cx="190167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Cirque de l’</a:t>
              </a:r>
              <a:r>
                <a:rPr lang="fr-FR" b="1" dirty="0" err="1" smtClean="0"/>
                <a:t>Arcelin</a:t>
              </a:r>
              <a:endParaRPr lang="fr-FR" b="1" dirty="0"/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251520" y="508518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i="1" dirty="0" smtClean="0"/>
              <a:t>Les projets en cours</a:t>
            </a:r>
            <a:endParaRPr lang="fr-FR" b="1" i="1" dirty="0"/>
          </a:p>
        </p:txBody>
      </p:sp>
      <p:sp>
        <p:nvSpPr>
          <p:cNvPr id="40" name="Espace réservé du numéro de diapositive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9" name="Espace réservé du numéro de diapositive 18"/>
          <p:cNvSpPr txBox="1">
            <a:spLocks/>
          </p:cNvSpPr>
          <p:nvPr/>
        </p:nvSpPr>
        <p:spPr>
          <a:xfrm>
            <a:off x="7046912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93DBB-B570-41B3-9D8E-6C97FA2293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417 -0.541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F:\Photos vidéo Pralognan\SELECTION PHOTOS PRALOGNAN\Paysages\cirque grand marchet3 Eric Langer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100392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7" name="ZoneTexte 16"/>
          <p:cNvSpPr txBox="1"/>
          <p:nvPr/>
        </p:nvSpPr>
        <p:spPr>
          <a:xfrm>
            <a:off x="1835696" y="44624"/>
            <a:ext cx="651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842BA"/>
                </a:solidFill>
              </a:rPr>
              <a:t>Une volonté d’aller plus loin</a:t>
            </a:r>
            <a:endParaRPr lang="fr-FR" sz="2800" b="1" dirty="0">
              <a:solidFill>
                <a:srgbClr val="1842BA"/>
              </a:solidFill>
            </a:endParaRPr>
          </a:p>
        </p:txBody>
      </p:sp>
      <p:pic>
        <p:nvPicPr>
          <p:cNvPr id="16" name="Image 1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564904"/>
            <a:ext cx="3006725" cy="403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-36512" y="1196752"/>
            <a:ext cx="925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Pour perfectionner son comportement écologique, durable et respectueux de l’environnement, Pralognan-la-Vanoise s’est engagé dans une récente démarche de labellisation.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23528" y="3284984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/>
              <a:t>Ainsi, le 18 octobre 2010 : </a:t>
            </a:r>
            <a:endParaRPr lang="fr-FR" sz="2000" b="1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51520" y="4941168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/>
              <a:t>Pralognan-la-Vanoise est devenu la 2</a:t>
            </a:r>
            <a:r>
              <a:rPr lang="fr-FR" sz="2000" b="1" i="1" baseline="30000" dirty="0" smtClean="0"/>
              <a:t>ème</a:t>
            </a:r>
            <a:r>
              <a:rPr lang="fr-FR" sz="2000" b="1" i="1" dirty="0" smtClean="0"/>
              <a:t> « Perle » française</a:t>
            </a:r>
            <a:endParaRPr lang="fr-FR" sz="2000" b="1" i="1" dirty="0"/>
          </a:p>
        </p:txBody>
      </p:sp>
      <p:sp>
        <p:nvSpPr>
          <p:cNvPr id="15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F:\Photos vidéo Pralognan\SELECTION PHOTOS PRALOGNAN\Paysages\cirque grand marchet3 Eric Langer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100392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7" name="ZoneTexte 16"/>
          <p:cNvSpPr txBox="1"/>
          <p:nvPr/>
        </p:nvSpPr>
        <p:spPr>
          <a:xfrm>
            <a:off x="1835696" y="44624"/>
            <a:ext cx="651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842BA"/>
                </a:solidFill>
              </a:rPr>
              <a:t>« Alpine </a:t>
            </a:r>
            <a:r>
              <a:rPr lang="fr-FR" sz="2800" b="1" dirty="0" err="1" smtClean="0">
                <a:solidFill>
                  <a:srgbClr val="1842BA"/>
                </a:solidFill>
              </a:rPr>
              <a:t>Pearls</a:t>
            </a:r>
            <a:r>
              <a:rPr lang="fr-FR" sz="2800" b="1" dirty="0" smtClean="0">
                <a:solidFill>
                  <a:srgbClr val="1842BA"/>
                </a:solidFill>
              </a:rPr>
              <a:t> » en quelques mots</a:t>
            </a:r>
            <a:endParaRPr lang="fr-FR" sz="2800" b="1" dirty="0">
              <a:solidFill>
                <a:srgbClr val="1842BA"/>
              </a:solidFill>
            </a:endParaRPr>
          </a:p>
        </p:txBody>
      </p:sp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201863" y="3572887"/>
            <a:ext cx="5762625" cy="2962275"/>
            <a:chOff x="1413" y="10933"/>
            <a:chExt cx="9075" cy="4665"/>
          </a:xfrm>
        </p:grpSpPr>
        <p:pic>
          <p:nvPicPr>
            <p:cNvPr id="9219" name="Image 4" descr="Alpine Pearls_Karte_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13" y="10933"/>
              <a:ext cx="9075" cy="4665"/>
            </a:xfrm>
            <a:prstGeom prst="rect">
              <a:avLst/>
            </a:prstGeom>
            <a:noFill/>
          </p:spPr>
        </p:pic>
        <p:sp>
          <p:nvSpPr>
            <p:cNvPr id="9220" name="Oval 4"/>
            <p:cNvSpPr>
              <a:spLocks noChangeArrowheads="1"/>
            </p:cNvSpPr>
            <p:nvPr/>
          </p:nvSpPr>
          <p:spPr bwMode="auto">
            <a:xfrm>
              <a:off x="1802" y="13962"/>
              <a:ext cx="1320" cy="6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323528" y="1412776"/>
            <a:ext cx="43924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1842BA"/>
                </a:solidFill>
              </a:rPr>
              <a:t>Une Association :</a:t>
            </a:r>
          </a:p>
          <a:p>
            <a:endParaRPr lang="fr-FR" sz="1200" b="1" i="1" dirty="0" smtClean="0">
              <a:solidFill>
                <a:srgbClr val="1842BA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2000" b="1" i="1" dirty="0" smtClean="0">
                <a:solidFill>
                  <a:srgbClr val="1842BA"/>
                </a:solidFill>
              </a:rPr>
              <a:t> </a:t>
            </a:r>
            <a:r>
              <a:rPr lang="fr-FR" b="1" dirty="0" smtClean="0">
                <a:solidFill>
                  <a:srgbClr val="1842BA"/>
                </a:solidFill>
              </a:rPr>
              <a:t>Création :</a:t>
            </a:r>
            <a:r>
              <a:rPr lang="fr-FR" b="1" dirty="0" smtClean="0"/>
              <a:t> 29 Janvier 2006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Président :</a:t>
            </a:r>
            <a:r>
              <a:rPr lang="fr-FR" b="1" dirty="0" smtClean="0"/>
              <a:t> Peter </a:t>
            </a:r>
            <a:r>
              <a:rPr lang="fr-FR" b="1" dirty="0" err="1" smtClean="0"/>
              <a:t>Brandauer</a:t>
            </a:r>
            <a:endParaRPr lang="fr-FR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Siège :</a:t>
            </a:r>
            <a:r>
              <a:rPr lang="fr-FR" b="1" dirty="0" smtClean="0"/>
              <a:t> </a:t>
            </a:r>
            <a:r>
              <a:rPr lang="fr-FR" b="1" dirty="0" err="1" smtClean="0"/>
              <a:t>Werfenweng</a:t>
            </a:r>
            <a:r>
              <a:rPr lang="fr-FR" b="1" dirty="0" smtClean="0"/>
              <a:t> (Autriche)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Membres : </a:t>
            </a:r>
            <a:r>
              <a:rPr lang="fr-FR" b="1" dirty="0" smtClean="0"/>
              <a:t>24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Objectif : </a:t>
            </a:r>
            <a:r>
              <a:rPr lang="fr-FR" b="1" dirty="0" smtClean="0"/>
              <a:t>Promouvoir un tourisme durable 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427984" y="4077072"/>
            <a:ext cx="46085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1842BA"/>
                </a:solidFill>
              </a:rPr>
              <a:t>Un label :</a:t>
            </a:r>
          </a:p>
          <a:p>
            <a:endParaRPr lang="fr-FR" sz="1200" b="1" i="1" dirty="0" smtClean="0">
              <a:solidFill>
                <a:srgbClr val="1842BA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2000" b="1" i="1" dirty="0" smtClean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Protection des espaces naturels</a:t>
            </a:r>
          </a:p>
          <a:p>
            <a:pPr>
              <a:buFont typeface="Arial" pitchFamily="34" charset="0"/>
              <a:buChar char="•"/>
            </a:pPr>
            <a:r>
              <a:rPr lang="fr-FR" sz="2000" b="1" i="1" dirty="0" smtClean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Préservation des identités montagnardes</a:t>
            </a:r>
          </a:p>
          <a:p>
            <a:pPr>
              <a:buFont typeface="Arial" pitchFamily="34" charset="0"/>
              <a:buChar char="•"/>
            </a:pPr>
            <a:r>
              <a:rPr lang="fr-FR" sz="2000" b="1" i="1" dirty="0" smtClean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Valorisation du patrimoine architectural</a:t>
            </a:r>
          </a:p>
          <a:p>
            <a:pPr>
              <a:buFont typeface="Arial" pitchFamily="34" charset="0"/>
              <a:buChar char="•"/>
            </a:pPr>
            <a:r>
              <a:rPr lang="fr-FR" sz="2000" b="1" i="1" dirty="0" smtClean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Mode de déplacements « doux » privilégiés</a:t>
            </a:r>
          </a:p>
          <a:p>
            <a:pPr>
              <a:buFont typeface="Arial" pitchFamily="34" charset="0"/>
              <a:buChar char="•"/>
            </a:pPr>
            <a:r>
              <a:rPr lang="fr-FR" sz="2000" b="1" i="1" dirty="0" smtClean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Gestion équilibrée des ressources naturelles</a:t>
            </a:r>
          </a:p>
          <a:p>
            <a:pPr>
              <a:buFont typeface="Arial" pitchFamily="34" charset="0"/>
              <a:buChar char="•"/>
            </a:pPr>
            <a:r>
              <a:rPr lang="fr-FR" sz="2000" b="1" i="1" dirty="0" smtClean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Sensibilisation des usagers.</a:t>
            </a:r>
            <a:endParaRPr lang="fr-FR" sz="2000" b="1" i="1" dirty="0" smtClean="0">
              <a:solidFill>
                <a:srgbClr val="1842BA"/>
              </a:solidFill>
            </a:endParaRPr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:\Photos vidéo Pralognan\SELECTION PHOTOS PRALOGNAN\Paysages\cirque grand marchet3 Eric Langer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100392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7" name="ZoneTexte 16"/>
          <p:cNvSpPr txBox="1"/>
          <p:nvPr/>
        </p:nvSpPr>
        <p:spPr>
          <a:xfrm>
            <a:off x="1799692" y="44624"/>
            <a:ext cx="6516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1842BA"/>
                </a:solidFill>
              </a:rPr>
              <a:t>Les adéquations du village </a:t>
            </a:r>
          </a:p>
          <a:p>
            <a:pPr algn="ctr"/>
            <a:r>
              <a:rPr lang="fr-FR" sz="2800" b="1" dirty="0" smtClean="0">
                <a:solidFill>
                  <a:srgbClr val="1842BA"/>
                </a:solidFill>
              </a:rPr>
              <a:t>avec « Alpine </a:t>
            </a:r>
            <a:r>
              <a:rPr lang="fr-FR" sz="2800" b="1" dirty="0" err="1" smtClean="0">
                <a:solidFill>
                  <a:srgbClr val="1842BA"/>
                </a:solidFill>
              </a:rPr>
              <a:t>Pearls</a:t>
            </a:r>
            <a:r>
              <a:rPr lang="fr-FR" sz="2800" b="1" dirty="0" smtClean="0">
                <a:solidFill>
                  <a:srgbClr val="1842BA"/>
                </a:solidFill>
              </a:rPr>
              <a:t> »</a:t>
            </a:r>
            <a:endParaRPr lang="fr-FR" sz="2800" b="1" dirty="0">
              <a:solidFill>
                <a:srgbClr val="1842BA"/>
              </a:solidFill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395536" y="1700810"/>
          <a:ext cx="8352928" cy="4560036"/>
        </p:xfrm>
        <a:graphic>
          <a:graphicData uri="http://schemas.openxmlformats.org/drawingml/2006/table">
            <a:tbl>
              <a:tblPr/>
              <a:tblGrid>
                <a:gridCol w="5688632"/>
                <a:gridCol w="2664296"/>
              </a:tblGrid>
              <a:tr h="2852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79BC58"/>
                          </a:solidFill>
                          <a:latin typeface="Calibri"/>
                        </a:rPr>
                        <a:t>Principes fondateurs "d'Alpine </a:t>
                      </a:r>
                      <a:r>
                        <a:rPr lang="fr-FR" sz="2000" b="1" i="0" u="none" strike="noStrike" dirty="0" err="1">
                          <a:solidFill>
                            <a:srgbClr val="79BC58"/>
                          </a:solidFill>
                          <a:latin typeface="Calibri"/>
                        </a:rPr>
                        <a:t>Pearls</a:t>
                      </a:r>
                      <a:r>
                        <a:rPr lang="fr-FR" sz="2000" b="1" i="0" u="none" strike="noStrike" dirty="0">
                          <a:solidFill>
                            <a:srgbClr val="79BC58"/>
                          </a:solidFill>
                          <a:latin typeface="Calibri"/>
                        </a:rPr>
                        <a:t>"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1842BA"/>
                          </a:solidFill>
                          <a:latin typeface="Calibri"/>
                        </a:rPr>
                        <a:t>Initiatives du village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07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FR" sz="16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Préserver les paysages et les espaces naturels 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Réduction des ordures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</a:tr>
              <a:tr h="19707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Espaces naturels protégés 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</a:tr>
              <a:tr h="19707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Protection de la faune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</a:tr>
              <a:tr h="19707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Certifications environnementales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</a:tr>
              <a:tr h="2027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Amélioration du cadre de vie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</a:tr>
              <a:tr h="19707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6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Préserver le cadre de vie des populations locales, les traditions, l'identité montagnarde et le patrimoine culturel local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Fêtes traditionnelles et folkloriques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07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Mise en valeur des savoir-faire savoyards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07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Valorisation des produits régionaux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4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Développer une politique durable de l'habitat respectueuse du patrimoine architectural 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Architecture traditionnelle savoyarde respectée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</a:tr>
              <a:tr h="29843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Décisions du PLU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</a:tr>
              <a:tr h="19707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6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Favoriser des modes de déplacements "doux" et respectueux de l'environnement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Transports en commun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07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Circulation limitée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707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Activités de loisir "douces"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415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Projets d'aménagement favorables aux circulations piétonnes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41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Promouvoir une gestion équilibrée des ressources naturelles : eau, énergie, bois…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Préservation des ressources naturelles locales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</a:tr>
              <a:tr h="19707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Recours aux énergies renouvelables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C58"/>
                    </a:solidFill>
                  </a:tcPr>
                </a:tc>
              </a:tr>
              <a:tr h="1970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Sensibiliser les usagers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Communication / Affichage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7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Actions ponctuelles</a:t>
                      </a:r>
                    </a:p>
                  </a:txBody>
                  <a:tcPr marL="3990" marR="3990" marT="39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DBB-B570-41B3-9D8E-6C97FA229305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2" name="Espace réservé du numéro de diapositive 18"/>
          <p:cNvSpPr txBox="1">
            <a:spLocks/>
          </p:cNvSpPr>
          <p:nvPr/>
        </p:nvSpPr>
        <p:spPr>
          <a:xfrm>
            <a:off x="7046912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93DBB-B570-41B3-9D8E-6C97FA2293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31"/>
          <p:cNvGrpSpPr/>
          <p:nvPr/>
        </p:nvGrpSpPr>
        <p:grpSpPr>
          <a:xfrm>
            <a:off x="-108520" y="-9405665"/>
            <a:ext cx="9361039" cy="25652089"/>
            <a:chOff x="-108520" y="-9405665"/>
            <a:chExt cx="9361039" cy="25652089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79BC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27984" y="27384"/>
              <a:ext cx="4752528" cy="6858000"/>
            </a:xfrm>
            <a:prstGeom prst="rect">
              <a:avLst/>
            </a:prstGeom>
            <a:solidFill>
              <a:srgbClr val="125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7740352" y="537321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56376" y="558924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e 25"/>
            <p:cNvGrpSpPr/>
            <p:nvPr/>
          </p:nvGrpSpPr>
          <p:grpSpPr>
            <a:xfrm>
              <a:off x="107504" y="44624"/>
              <a:ext cx="2160240" cy="1152128"/>
              <a:chOff x="755576" y="548680"/>
              <a:chExt cx="2160240" cy="1152128"/>
            </a:xfrm>
          </p:grpSpPr>
          <p:sp>
            <p:nvSpPr>
              <p:cNvPr id="25" name="Ellipse 24"/>
              <p:cNvSpPr>
                <a:spLocks/>
              </p:cNvSpPr>
              <p:nvPr/>
            </p:nvSpPr>
            <p:spPr>
              <a:xfrm>
                <a:off x="755576" y="548680"/>
                <a:ext cx="2160240" cy="11521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027" name="Picture 3" descr="E:\Documents\Sonia\Fichiers Alpine Pearls PRALO\nouveau logo A.P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5439" y="730599"/>
                <a:ext cx="1592345" cy="754185"/>
              </a:xfrm>
              <a:prstGeom prst="rect">
                <a:avLst/>
              </a:prstGeom>
            </p:spPr>
          </p:pic>
        </p:grpSp>
        <p:sp useBgFill="1">
          <p:nvSpPr>
            <p:cNvPr id="27" name="Arc 26"/>
            <p:cNvSpPr/>
            <p:nvPr/>
          </p:nvSpPr>
          <p:spPr>
            <a:xfrm rot="10800000">
              <a:off x="108519" y="-9405665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 useBgFill="1">
          <p:nvSpPr>
            <p:cNvPr id="22" name="Arc 21"/>
            <p:cNvSpPr/>
            <p:nvPr/>
          </p:nvSpPr>
          <p:spPr>
            <a:xfrm>
              <a:off x="-108520" y="-72008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51920" y="-171400"/>
              <a:ext cx="1368152" cy="7272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3095836" y="301350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 smtClean="0"/>
              <a:t>Le Projet</a:t>
            </a:r>
          </a:p>
        </p:txBody>
      </p:sp>
      <p:sp>
        <p:nvSpPr>
          <p:cNvPr id="17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15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hotos vidéo Pralognan\SELECTION PHOTOS PRALOGNAN\Selection trails été 2009\DSC00081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28384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3563888" y="116632"/>
            <a:ext cx="44644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1842BA"/>
                </a:solidFill>
              </a:rPr>
              <a:t>Le contexte</a:t>
            </a:r>
            <a:endParaRPr lang="fr-FR" sz="3000" b="1" dirty="0">
              <a:solidFill>
                <a:srgbClr val="1842BA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39552" y="1124744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1842BA"/>
                </a:solidFill>
              </a:rPr>
              <a:t>La clientèle de Pralognan-la-Vanoise :</a:t>
            </a:r>
            <a:endParaRPr lang="fr-FR" sz="2000" b="1" i="1" dirty="0">
              <a:solidFill>
                <a:srgbClr val="1842BA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043608" y="191683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73 </a:t>
            </a:r>
            <a:r>
              <a:rPr lang="fr-FR" b="1" dirty="0" smtClean="0">
                <a:solidFill>
                  <a:srgbClr val="1842BA"/>
                </a:solidFill>
              </a:rPr>
              <a:t>%</a:t>
            </a:r>
            <a:r>
              <a:rPr lang="fr-FR" b="1" dirty="0" smtClean="0"/>
              <a:t> </a:t>
            </a:r>
            <a:r>
              <a:rPr lang="fr-FR" b="1" dirty="0" smtClean="0"/>
              <a:t>sont venus </a:t>
            </a:r>
            <a:r>
              <a:rPr lang="fr-FR" b="1" dirty="0" smtClean="0"/>
              <a:t>en famille </a:t>
            </a:r>
            <a:endParaRPr lang="fr-FR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1043608" y="450912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79 </a:t>
            </a:r>
            <a:r>
              <a:rPr lang="fr-FR" b="1" dirty="0" smtClean="0">
                <a:solidFill>
                  <a:srgbClr val="1842BA"/>
                </a:solidFill>
              </a:rPr>
              <a:t>% </a:t>
            </a:r>
            <a:r>
              <a:rPr lang="fr-FR" b="1" dirty="0" smtClean="0"/>
              <a:t>pour</a:t>
            </a:r>
            <a:r>
              <a:rPr lang="fr-FR" b="1" dirty="0" smtClean="0"/>
              <a:t> </a:t>
            </a:r>
            <a:r>
              <a:rPr lang="fr-FR" b="1" dirty="0" smtClean="0"/>
              <a:t>retrouver l’ambiance d’un petit village traditionnel</a:t>
            </a:r>
            <a:endParaRPr lang="fr-FR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1043608" y="486916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56 % </a:t>
            </a:r>
            <a:r>
              <a:rPr lang="fr-FR" b="1" dirty="0" smtClean="0"/>
              <a:t>pour </a:t>
            </a:r>
            <a:r>
              <a:rPr lang="fr-FR" b="1" dirty="0" smtClean="0"/>
              <a:t>la beauté de l’ environnement </a:t>
            </a:r>
            <a:endParaRPr lang="fr-FR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1043608" y="335699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44 </a:t>
            </a:r>
            <a:r>
              <a:rPr lang="fr-FR" b="1" dirty="0" smtClean="0">
                <a:solidFill>
                  <a:srgbClr val="1842BA"/>
                </a:solidFill>
              </a:rPr>
              <a:t>%</a:t>
            </a:r>
            <a:r>
              <a:rPr lang="fr-FR" b="1" dirty="0" smtClean="0"/>
              <a:t> </a:t>
            </a:r>
            <a:r>
              <a:rPr lang="fr-FR" b="1" dirty="0" smtClean="0"/>
              <a:t>grâce </a:t>
            </a:r>
            <a:r>
              <a:rPr lang="fr-FR" b="1" dirty="0" smtClean="0"/>
              <a:t>au </a:t>
            </a:r>
            <a:r>
              <a:rPr lang="fr-FR" b="1" dirty="0" smtClean="0"/>
              <a:t>bouche-à-oreille</a:t>
            </a:r>
            <a:endParaRPr lang="fr-FR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1043608" y="364502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3</a:t>
            </a:r>
            <a:r>
              <a:rPr lang="fr-FR" b="1" dirty="0" smtClean="0">
                <a:solidFill>
                  <a:srgbClr val="1842BA"/>
                </a:solidFill>
              </a:rPr>
              <a:t>3 %</a:t>
            </a:r>
            <a:r>
              <a:rPr lang="fr-FR" b="1" dirty="0" smtClean="0"/>
              <a:t> grâce </a:t>
            </a:r>
            <a:r>
              <a:rPr lang="fr-FR" b="1" dirty="0" smtClean="0"/>
              <a:t>à des brochures ou Internet</a:t>
            </a:r>
            <a:endParaRPr lang="fr-FR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1043608" y="220486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47 </a:t>
            </a:r>
            <a:r>
              <a:rPr lang="fr-FR" b="1" dirty="0" smtClean="0">
                <a:solidFill>
                  <a:srgbClr val="1842BA"/>
                </a:solidFill>
              </a:rPr>
              <a:t>%</a:t>
            </a:r>
            <a:r>
              <a:rPr lang="fr-FR" b="1" dirty="0" smtClean="0"/>
              <a:t> </a:t>
            </a:r>
            <a:r>
              <a:rPr lang="fr-FR" b="1" dirty="0" smtClean="0"/>
              <a:t>ont </a:t>
            </a:r>
            <a:r>
              <a:rPr lang="fr-FR" b="1" dirty="0" smtClean="0"/>
              <a:t>entre 25 et 45 ans</a:t>
            </a:r>
            <a:endParaRPr lang="fr-FR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1043608" y="249289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>
                <a:solidFill>
                  <a:srgbClr val="1842BA"/>
                </a:solidFill>
              </a:rPr>
              <a:t>97 %</a:t>
            </a:r>
            <a:r>
              <a:rPr lang="fr-FR" b="1" dirty="0" smtClean="0"/>
              <a:t> de clientèle française</a:t>
            </a:r>
            <a:endParaRPr lang="fr-FR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539552" y="539586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1842BA"/>
                </a:solidFill>
              </a:rPr>
              <a:t>Les socioprofessionnels :</a:t>
            </a:r>
            <a:endParaRPr lang="fr-FR" sz="2000" b="1" i="1" dirty="0">
              <a:solidFill>
                <a:srgbClr val="1842BA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43608" y="5867980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/>
              <a:t>Non impliqués dans la démarche « Alpine </a:t>
            </a:r>
            <a:r>
              <a:rPr lang="fr-FR" b="1" dirty="0" err="1" smtClean="0"/>
              <a:t>Pearls</a:t>
            </a:r>
            <a:r>
              <a:rPr lang="fr-FR" b="1" dirty="0" smtClean="0"/>
              <a:t> » par manque de communication</a:t>
            </a:r>
            <a:endParaRPr lang="fr-FR" b="1" dirty="0"/>
          </a:p>
        </p:txBody>
      </p:sp>
      <p:sp>
        <p:nvSpPr>
          <p:cNvPr id="37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16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39552" y="155679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Wingdings" pitchFamily="2" charset="2"/>
              <a:buChar char="§"/>
            </a:pPr>
            <a:r>
              <a:rPr lang="fr-FR" b="1" dirty="0" smtClean="0"/>
              <a:t> </a:t>
            </a:r>
            <a:r>
              <a:rPr lang="fr-FR" b="1" u="sng" dirty="0" smtClean="0">
                <a:solidFill>
                  <a:srgbClr val="1842BA"/>
                </a:solidFill>
              </a:rPr>
              <a:t>Profil</a:t>
            </a:r>
            <a:endParaRPr lang="fr-FR" b="1" u="sng" dirty="0"/>
          </a:p>
        </p:txBody>
      </p:sp>
      <p:sp>
        <p:nvSpPr>
          <p:cNvPr id="39" name="ZoneTexte 38"/>
          <p:cNvSpPr txBox="1"/>
          <p:nvPr/>
        </p:nvSpPr>
        <p:spPr>
          <a:xfrm>
            <a:off x="539552" y="299695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Wingdings" pitchFamily="2" charset="2"/>
              <a:buChar char="§"/>
            </a:pPr>
            <a:r>
              <a:rPr lang="fr-FR" b="1" dirty="0" smtClean="0"/>
              <a:t> </a:t>
            </a:r>
            <a:r>
              <a:rPr lang="fr-FR" b="1" u="sng" dirty="0" smtClean="0">
                <a:solidFill>
                  <a:srgbClr val="1842BA"/>
                </a:solidFill>
              </a:rPr>
              <a:t>Connaissance de Pralognan</a:t>
            </a:r>
            <a:r>
              <a:rPr lang="fr-FR" b="1" u="sng" dirty="0" smtClean="0">
                <a:solidFill>
                  <a:srgbClr val="1842BA"/>
                </a:solidFill>
              </a:rPr>
              <a:t>-</a:t>
            </a:r>
            <a:r>
              <a:rPr lang="fr-FR" b="1" u="sng" dirty="0" smtClean="0">
                <a:solidFill>
                  <a:srgbClr val="1842BA"/>
                </a:solidFill>
              </a:rPr>
              <a:t>la-Vanoise</a:t>
            </a:r>
            <a:endParaRPr lang="fr-FR" b="1" u="sng" dirty="0"/>
          </a:p>
        </p:txBody>
      </p:sp>
      <p:sp>
        <p:nvSpPr>
          <p:cNvPr id="40" name="ZoneTexte 39"/>
          <p:cNvSpPr txBox="1"/>
          <p:nvPr/>
        </p:nvSpPr>
        <p:spPr>
          <a:xfrm>
            <a:off x="539552" y="414908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Wingdings" pitchFamily="2" charset="2"/>
              <a:buChar char="§"/>
            </a:pPr>
            <a:r>
              <a:rPr lang="fr-FR" b="1" dirty="0" smtClean="0"/>
              <a:t> </a:t>
            </a:r>
            <a:r>
              <a:rPr lang="fr-FR" b="1" u="sng" dirty="0" smtClean="0">
                <a:solidFill>
                  <a:srgbClr val="1842BA"/>
                </a:solidFill>
              </a:rPr>
              <a:t>Critères de choix de cette destination</a:t>
            </a:r>
            <a:endParaRPr lang="fr-FR" b="1" u="sng" dirty="0"/>
          </a:p>
        </p:txBody>
      </p:sp>
      <p:sp>
        <p:nvSpPr>
          <p:cNvPr id="36" name="ZoneTexte 35"/>
          <p:cNvSpPr txBox="1"/>
          <p:nvPr/>
        </p:nvSpPr>
        <p:spPr>
          <a:xfrm rot="19557801">
            <a:off x="459791" y="3044455"/>
            <a:ext cx="8086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</a:rPr>
              <a:t>Manque d’informations communiquées</a:t>
            </a:r>
            <a:endParaRPr lang="fr-FR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30" grpId="0"/>
      <p:bldP spid="34" grpId="0"/>
      <p:bldP spid="35" grpId="0"/>
      <p:bldP spid="39" grpId="0"/>
      <p:bldP spid="40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hotos vidéo Pralognan\SELECTION PHOTOS PRALOGNAN\Selection trails été 2009\DSC00081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28384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37" name="ZoneTexte 36"/>
          <p:cNvSpPr txBox="1"/>
          <p:nvPr/>
        </p:nvSpPr>
        <p:spPr>
          <a:xfrm>
            <a:off x="2915816" y="138698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1842BA"/>
                </a:solidFill>
              </a:rPr>
              <a:t>Définition du Projet</a:t>
            </a:r>
            <a:endParaRPr lang="fr-FR" sz="3000" b="1" dirty="0">
              <a:solidFill>
                <a:srgbClr val="1842BA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95536" y="121126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1842BA"/>
                </a:solidFill>
              </a:rPr>
              <a:t>Communiquer sur le label éco-touristique « Alpine </a:t>
            </a:r>
            <a:r>
              <a:rPr lang="fr-FR" sz="3200" b="1" dirty="0" err="1" smtClean="0">
                <a:solidFill>
                  <a:srgbClr val="1842BA"/>
                </a:solidFill>
              </a:rPr>
              <a:t>Pearls</a:t>
            </a:r>
            <a:r>
              <a:rPr lang="fr-FR" sz="3200" b="1" dirty="0" smtClean="0">
                <a:solidFill>
                  <a:srgbClr val="1842BA"/>
                </a:solidFill>
              </a:rPr>
              <a:t> » pour en faire un nouvel outil de promotion de Pralognan-la-Vanoise</a:t>
            </a:r>
            <a:endParaRPr lang="fr-FR" sz="3200" b="1" dirty="0">
              <a:solidFill>
                <a:srgbClr val="1842BA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539552" y="428380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/>
              <a:t>Véhiculer une image positive de Pralognan-la-Vanoise</a:t>
            </a:r>
            <a:endParaRPr lang="fr-FR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539552" y="579597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Motiver et dynamiser les acteurs locaux du tourisme autour de projets communs</a:t>
            </a:r>
            <a:endParaRPr lang="fr-FR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539552" y="479715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/>
              <a:t>Séduire une nouvelle clientèle française</a:t>
            </a:r>
            <a:endParaRPr lang="fr-FR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539552" y="529191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/>
              <a:t>Séduire </a:t>
            </a:r>
            <a:r>
              <a:rPr lang="fr-FR" b="1" dirty="0" smtClean="0"/>
              <a:t>une </a:t>
            </a:r>
            <a:r>
              <a:rPr lang="fr-FR" b="1" dirty="0" smtClean="0"/>
              <a:t>clientèle étrangère</a:t>
            </a:r>
            <a:endParaRPr lang="fr-FR" b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3095836" y="3451066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1842BA"/>
                </a:solidFill>
              </a:rPr>
              <a:t>Enjeux </a:t>
            </a:r>
            <a:r>
              <a:rPr lang="fr-FR" sz="3000" b="1" dirty="0" smtClean="0">
                <a:solidFill>
                  <a:srgbClr val="1842BA"/>
                </a:solidFill>
              </a:rPr>
              <a:t>du projet</a:t>
            </a:r>
            <a:endParaRPr lang="fr-FR" sz="3000" b="1" dirty="0">
              <a:solidFill>
                <a:srgbClr val="1842BA"/>
              </a:solidFill>
            </a:endParaRPr>
          </a:p>
        </p:txBody>
      </p:sp>
      <p:sp>
        <p:nvSpPr>
          <p:cNvPr id="47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17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hotos vidéo Pralognan\SELECTION PHOTOS PRALOGNAN\Selection trails été 2009\DSC00081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28384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20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18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11560" y="184482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/>
              <a:t>Inventorier, collecter et analyser des données</a:t>
            </a:r>
            <a:endParaRPr lang="fr-FR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11560" y="233958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Réaliser une étude des attentes de la clientèle</a:t>
            </a:r>
            <a:endParaRPr lang="fr-FR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611560" y="285293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/>
              <a:t>Participer à l’élaboration d’une stratégie de développement du label</a:t>
            </a:r>
            <a:endParaRPr lang="fr-FR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611560" y="328498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/>
              <a:t>Concevoir et réaliser des supports de communication interne et externe</a:t>
            </a:r>
            <a:endParaRPr lang="fr-FR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611560" y="371703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/>
              <a:t>Proposer la mise en œuvre d’outils de com. et d’actions touristiques innovants</a:t>
            </a:r>
            <a:endParaRPr lang="fr-FR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611560" y="4221088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Assurer la collaboration des :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1200" b="1" dirty="0" smtClean="0"/>
          </a:p>
          <a:p>
            <a:pPr lvl="2">
              <a:buClr>
                <a:srgbClr val="1842BA"/>
              </a:buClr>
              <a:buFont typeface="Wingdings" pitchFamily="2" charset="2"/>
              <a:buChar char="Ø"/>
            </a:pPr>
            <a:r>
              <a:rPr lang="fr-FR" b="1" dirty="0" smtClean="0"/>
              <a:t> Institutions publiques</a:t>
            </a:r>
          </a:p>
          <a:p>
            <a:pPr lvl="2">
              <a:buClr>
                <a:srgbClr val="1842BA"/>
              </a:buClr>
              <a:buFont typeface="Wingdings" pitchFamily="2" charset="2"/>
              <a:buChar char="Ø"/>
            </a:pPr>
            <a:r>
              <a:rPr lang="fr-FR" b="1" dirty="0" smtClean="0"/>
              <a:t> Entreprises </a:t>
            </a:r>
          </a:p>
          <a:p>
            <a:pPr lvl="2">
              <a:buClr>
                <a:srgbClr val="1842BA"/>
              </a:buClr>
              <a:buFont typeface="Wingdings" pitchFamily="2" charset="2"/>
              <a:buChar char="Ø"/>
            </a:pPr>
            <a:r>
              <a:rPr lang="fr-FR" b="1" dirty="0" smtClean="0"/>
              <a:t> Exploitations touristiques</a:t>
            </a:r>
            <a:endParaRPr lang="fr-FR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3779912" y="138698"/>
            <a:ext cx="158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1842BA"/>
                </a:solidFill>
              </a:rPr>
              <a:t>Missions</a:t>
            </a:r>
            <a:endParaRPr lang="fr-FR" sz="3000" b="1" dirty="0">
              <a:solidFill>
                <a:srgbClr val="1842BA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hotos vidéo Pralognan\SELECTION PHOTOS PRALOGNAN\Selection trails été 2009\DSC00081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F2FF"/>
          </a:solidFill>
          <a:ln>
            <a:solidFill>
              <a:srgbClr val="598CBB"/>
            </a:solidFill>
          </a:ln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28384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2267744" y="210706"/>
            <a:ext cx="5472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rgbClr val="1842BA"/>
                </a:solidFill>
              </a:rPr>
              <a:t>Supports de communication</a:t>
            </a:r>
            <a:endParaRPr lang="fr-FR" sz="3000" b="1" dirty="0">
              <a:solidFill>
                <a:srgbClr val="1842BA"/>
              </a:solidFill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1259632" y="1772816"/>
            <a:ext cx="3384376" cy="432048"/>
          </a:xfrm>
          <a:prstGeom prst="roundRect">
            <a:avLst/>
          </a:prstGeom>
          <a:solidFill>
            <a:srgbClr val="DDF2FF"/>
          </a:solidFill>
          <a:ln>
            <a:solidFill>
              <a:srgbClr val="598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Rectangle à coins arrondis 45"/>
          <p:cNvSpPr/>
          <p:nvPr/>
        </p:nvSpPr>
        <p:spPr>
          <a:xfrm>
            <a:off x="4644008" y="1772816"/>
            <a:ext cx="4032448" cy="432048"/>
          </a:xfrm>
          <a:prstGeom prst="roundRect">
            <a:avLst/>
          </a:prstGeom>
          <a:solidFill>
            <a:srgbClr val="DDF2FF"/>
          </a:solidFill>
          <a:ln>
            <a:solidFill>
              <a:srgbClr val="598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598CBB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2555776" y="18355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1842BA"/>
                </a:solidFill>
                <a:latin typeface="Calibri"/>
                <a:cs typeface="Calibri"/>
              </a:rPr>
              <a:t>Étapes</a:t>
            </a:r>
            <a:endParaRPr lang="fr-FR" b="1" dirty="0">
              <a:solidFill>
                <a:srgbClr val="1842BA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508104" y="18355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1842BA"/>
                </a:solidFill>
                <a:latin typeface="Calibri"/>
                <a:cs typeface="Calibri"/>
              </a:rPr>
              <a:t>Moyens mis en œuvre</a:t>
            </a:r>
            <a:endParaRPr lang="fr-FR" b="1" dirty="0">
              <a:solidFill>
                <a:srgbClr val="1842BA"/>
              </a:solidFill>
            </a:endParaRPr>
          </a:p>
        </p:txBody>
      </p:sp>
      <p:graphicFrame>
        <p:nvGraphicFramePr>
          <p:cNvPr id="30" name="Diagramme 29"/>
          <p:cNvGraphicFramePr/>
          <p:nvPr/>
        </p:nvGraphicFramePr>
        <p:xfrm>
          <a:off x="467544" y="2204864"/>
          <a:ext cx="820891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35" name="Connecteur droit 34"/>
          <p:cNvCxnSpPr/>
          <p:nvPr/>
        </p:nvCxnSpPr>
        <p:spPr>
          <a:xfrm rot="5400000">
            <a:off x="4283968" y="2564904"/>
            <a:ext cx="720080" cy="0"/>
          </a:xfrm>
          <a:prstGeom prst="line">
            <a:avLst/>
          </a:prstGeom>
          <a:ln w="28575">
            <a:solidFill>
              <a:srgbClr val="598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rot="5400000">
            <a:off x="4283968" y="3573016"/>
            <a:ext cx="720080" cy="0"/>
          </a:xfrm>
          <a:prstGeom prst="line">
            <a:avLst/>
          </a:prstGeom>
          <a:ln w="28575">
            <a:solidFill>
              <a:srgbClr val="598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rot="5400000">
            <a:off x="4283968" y="4581128"/>
            <a:ext cx="720080" cy="0"/>
          </a:xfrm>
          <a:prstGeom prst="line">
            <a:avLst/>
          </a:prstGeom>
          <a:ln w="28575">
            <a:solidFill>
              <a:srgbClr val="598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rot="5400000">
            <a:off x="4283968" y="5589240"/>
            <a:ext cx="720080" cy="0"/>
          </a:xfrm>
          <a:prstGeom prst="line">
            <a:avLst/>
          </a:prstGeom>
          <a:ln w="28575">
            <a:solidFill>
              <a:srgbClr val="598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4644008" y="2204864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Réunions d’information</a:t>
            </a:r>
          </a:p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Plaquette</a:t>
            </a:r>
          </a:p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Diaporama</a:t>
            </a:r>
            <a:endParaRPr lang="fr-FR" sz="1400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4644008" y="3194392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Réunions publiques</a:t>
            </a:r>
          </a:p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Plaquette</a:t>
            </a:r>
          </a:p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Diaporama</a:t>
            </a:r>
            <a:endParaRPr lang="fr-FR" sz="14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6300192" y="3193231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Autocollants publicitaires</a:t>
            </a:r>
          </a:p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Autocollants sensibilisation</a:t>
            </a:r>
            <a:endParaRPr lang="fr-FR" sz="1400" b="1" dirty="0"/>
          </a:p>
        </p:txBody>
      </p:sp>
      <p:sp>
        <p:nvSpPr>
          <p:cNvPr id="53" name="ZoneTexte 52"/>
          <p:cNvSpPr txBox="1"/>
          <p:nvPr/>
        </p:nvSpPr>
        <p:spPr>
          <a:xfrm>
            <a:off x="6300192" y="362527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</a:t>
            </a:r>
            <a:r>
              <a:rPr lang="fr-FR" sz="1400" b="1" dirty="0" err="1" smtClean="0"/>
              <a:t>Flyers</a:t>
            </a:r>
            <a:endParaRPr lang="fr-FR" sz="1400" b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7452320" y="3625279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Kakémonos</a:t>
            </a:r>
            <a:endParaRPr lang="fr-FR" sz="1400" b="1" dirty="0"/>
          </a:p>
        </p:txBody>
      </p:sp>
      <p:sp>
        <p:nvSpPr>
          <p:cNvPr id="60" name="ZoneTexte 59"/>
          <p:cNvSpPr txBox="1"/>
          <p:nvPr/>
        </p:nvSpPr>
        <p:spPr>
          <a:xfrm>
            <a:off x="4644008" y="43459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Vidéos</a:t>
            </a:r>
          </a:p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Rubriques site internet</a:t>
            </a:r>
            <a:endParaRPr lang="fr-FR" sz="1400" b="1" dirty="0"/>
          </a:p>
        </p:txBody>
      </p:sp>
      <p:sp>
        <p:nvSpPr>
          <p:cNvPr id="61" name="ZoneTexte 60"/>
          <p:cNvSpPr txBox="1"/>
          <p:nvPr/>
        </p:nvSpPr>
        <p:spPr>
          <a:xfrm>
            <a:off x="4644008" y="544522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8CBB"/>
              </a:buClr>
              <a:buFont typeface="Arial" pitchFamily="34" charset="0"/>
              <a:buChar char="•"/>
            </a:pPr>
            <a:r>
              <a:rPr lang="fr-FR" sz="1400" b="1" dirty="0" smtClean="0"/>
              <a:t> Articles de presse</a:t>
            </a:r>
            <a:endParaRPr lang="fr-FR" sz="1400" b="1" dirty="0"/>
          </a:p>
        </p:txBody>
      </p:sp>
      <p:pic>
        <p:nvPicPr>
          <p:cNvPr id="65" name="Image 6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4184734"/>
            <a:ext cx="3057525" cy="234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Image 65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4149080"/>
            <a:ext cx="1027023" cy="242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Image 67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0066" y="4149080"/>
            <a:ext cx="2614422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19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57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31"/>
          <p:cNvGrpSpPr/>
          <p:nvPr/>
        </p:nvGrpSpPr>
        <p:grpSpPr>
          <a:xfrm>
            <a:off x="-108520" y="-9405665"/>
            <a:ext cx="9361039" cy="25652089"/>
            <a:chOff x="-108520" y="-9405665"/>
            <a:chExt cx="9361039" cy="25652089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79BC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27984" y="27384"/>
              <a:ext cx="4752528" cy="6858000"/>
            </a:xfrm>
            <a:prstGeom prst="rect">
              <a:avLst/>
            </a:prstGeom>
            <a:solidFill>
              <a:srgbClr val="125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7740352" y="537321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56376" y="558924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e 25"/>
            <p:cNvGrpSpPr/>
            <p:nvPr/>
          </p:nvGrpSpPr>
          <p:grpSpPr>
            <a:xfrm>
              <a:off x="107504" y="44624"/>
              <a:ext cx="2160240" cy="1152128"/>
              <a:chOff x="755576" y="548680"/>
              <a:chExt cx="2160240" cy="1152128"/>
            </a:xfrm>
          </p:grpSpPr>
          <p:sp>
            <p:nvSpPr>
              <p:cNvPr id="25" name="Ellipse 24"/>
              <p:cNvSpPr>
                <a:spLocks/>
              </p:cNvSpPr>
              <p:nvPr/>
            </p:nvSpPr>
            <p:spPr>
              <a:xfrm>
                <a:off x="755576" y="548680"/>
                <a:ext cx="2160240" cy="11521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027" name="Picture 3" descr="E:\Documents\Sonia\Fichiers Alpine Pearls PRALO\nouveau logo A.P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5439" y="730599"/>
                <a:ext cx="1592345" cy="754185"/>
              </a:xfrm>
              <a:prstGeom prst="rect">
                <a:avLst/>
              </a:prstGeom>
            </p:spPr>
          </p:pic>
        </p:grpSp>
        <p:sp useBgFill="1">
          <p:nvSpPr>
            <p:cNvPr id="27" name="Arc 26"/>
            <p:cNvSpPr/>
            <p:nvPr/>
          </p:nvSpPr>
          <p:spPr>
            <a:xfrm rot="10800000">
              <a:off x="108519" y="-9405665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 useBgFill="1">
          <p:nvSpPr>
            <p:cNvPr id="22" name="Arc 21"/>
            <p:cNvSpPr/>
            <p:nvPr/>
          </p:nvSpPr>
          <p:spPr>
            <a:xfrm>
              <a:off x="-108520" y="-72008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51920" y="-171400"/>
              <a:ext cx="1368152" cy="7272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3707904" y="1064930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smtClean="0"/>
              <a:t>Sommaire :</a:t>
            </a:r>
            <a:endParaRPr lang="fr-FR" sz="4000" b="1" i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1763688" y="2348880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9BC58"/>
              </a:buClr>
              <a:buFont typeface="Arial" pitchFamily="34" charset="0"/>
              <a:buChar char="•"/>
            </a:pPr>
            <a:r>
              <a:rPr lang="fr-FR" sz="3200" i="1" dirty="0" smtClean="0"/>
              <a:t> Le contexte du stage</a:t>
            </a:r>
            <a:endParaRPr lang="fr-FR" sz="32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259632" y="357301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9BC58"/>
              </a:buClr>
              <a:buFont typeface="Arial" pitchFamily="34" charset="0"/>
              <a:buChar char="•"/>
            </a:pPr>
            <a:r>
              <a:rPr lang="fr-FR" sz="3200" i="1" dirty="0" smtClean="0"/>
              <a:t> La démarche éco-responsable du village</a:t>
            </a:r>
            <a:endParaRPr lang="fr-FR" sz="320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899592" y="4788441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9BC58"/>
              </a:buClr>
              <a:buFont typeface="Arial" pitchFamily="34" charset="0"/>
              <a:buChar char="•"/>
            </a:pPr>
            <a:r>
              <a:rPr lang="fr-FR" sz="3200" i="1" dirty="0" smtClean="0"/>
              <a:t> Le projet</a:t>
            </a:r>
            <a:endParaRPr lang="fr-FR" sz="32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83568" y="5940569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9BC58"/>
              </a:buClr>
              <a:buFont typeface="Arial" pitchFamily="34" charset="0"/>
              <a:buChar char="•"/>
            </a:pPr>
            <a:r>
              <a:rPr lang="fr-FR" sz="3200" i="1" dirty="0" smtClean="0"/>
              <a:t> Bilan</a:t>
            </a:r>
            <a:endParaRPr lang="fr-FR" sz="3200" i="1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hotos vidéo Pralognan\SELECTION PHOTOS PRALOGNAN\Selection trails été 2009\DSC00081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F2FF"/>
          </a:solidFill>
          <a:ln>
            <a:solidFill>
              <a:srgbClr val="598CBB"/>
            </a:solidFill>
          </a:ln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28384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2267744" y="210706"/>
            <a:ext cx="5472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rgbClr val="1842BA"/>
                </a:solidFill>
              </a:rPr>
              <a:t>Propositions d’outils et d’actions</a:t>
            </a:r>
            <a:endParaRPr lang="fr-FR" sz="3000" b="1" dirty="0">
              <a:solidFill>
                <a:srgbClr val="1842BA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67544" y="119675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Wingdings" pitchFamily="2" charset="2"/>
              <a:buChar char="§"/>
            </a:pPr>
            <a:r>
              <a:rPr lang="fr-FR" b="1" dirty="0" smtClean="0"/>
              <a:t> </a:t>
            </a:r>
            <a:r>
              <a:rPr lang="fr-FR" b="1" u="sng" dirty="0" smtClean="0">
                <a:solidFill>
                  <a:srgbClr val="1250AA"/>
                </a:solidFill>
              </a:rPr>
              <a:t>Matrice de décision Outils de Communication</a:t>
            </a:r>
            <a:endParaRPr lang="fr-FR" b="1" u="sng" dirty="0">
              <a:solidFill>
                <a:srgbClr val="1250AA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1043608" y="472514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/>
              <a:t>Analyse du territoire et potentialités</a:t>
            </a:r>
            <a:endParaRPr lang="fr-FR" b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1043608" y="5157192"/>
            <a:ext cx="356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/>
              <a:t>Propositions des vacanciers</a:t>
            </a:r>
            <a:endParaRPr lang="fr-FR" b="1" dirty="0"/>
          </a:p>
        </p:txBody>
      </p:sp>
      <p:sp>
        <p:nvSpPr>
          <p:cNvPr id="62" name="ZoneTexte 61"/>
          <p:cNvSpPr txBox="1"/>
          <p:nvPr/>
        </p:nvSpPr>
        <p:spPr>
          <a:xfrm>
            <a:off x="1043608" y="5589240"/>
            <a:ext cx="356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err="1" smtClean="0"/>
              <a:t>Benchmarking</a:t>
            </a:r>
            <a:endParaRPr lang="fr-FR" b="1" dirty="0" smtClean="0"/>
          </a:p>
          <a:p>
            <a:pPr lvl="1"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smtClean="0"/>
              <a:t>Exemple : </a:t>
            </a:r>
            <a:r>
              <a:rPr lang="fr-FR" dirty="0" err="1" smtClean="0"/>
              <a:t>Werfenweng</a:t>
            </a:r>
            <a:endParaRPr lang="fr-FR" dirty="0"/>
          </a:p>
        </p:txBody>
      </p:sp>
      <p:sp>
        <p:nvSpPr>
          <p:cNvPr id="26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20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288" y="2132856"/>
            <a:ext cx="834919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Groupe 51"/>
          <p:cNvGrpSpPr/>
          <p:nvPr/>
        </p:nvGrpSpPr>
        <p:grpSpPr>
          <a:xfrm>
            <a:off x="323528" y="2060848"/>
            <a:ext cx="3528392" cy="2880320"/>
            <a:chOff x="323528" y="1916832"/>
            <a:chExt cx="3528392" cy="2880320"/>
          </a:xfrm>
        </p:grpSpPr>
        <p:sp>
          <p:nvSpPr>
            <p:cNvPr id="30" name="Rectangle 29"/>
            <p:cNvSpPr/>
            <p:nvPr/>
          </p:nvSpPr>
          <p:spPr>
            <a:xfrm>
              <a:off x="3203848" y="2240968"/>
              <a:ext cx="612000" cy="864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1" name="Groupe 50"/>
            <p:cNvGrpSpPr/>
            <p:nvPr/>
          </p:nvGrpSpPr>
          <p:grpSpPr>
            <a:xfrm>
              <a:off x="323528" y="1916832"/>
              <a:ext cx="3528392" cy="2880320"/>
              <a:chOff x="323528" y="1916832"/>
              <a:chExt cx="3528392" cy="2880320"/>
            </a:xfrm>
          </p:grpSpPr>
          <p:grpSp>
            <p:nvGrpSpPr>
              <p:cNvPr id="45" name="Groupe 44"/>
              <p:cNvGrpSpPr/>
              <p:nvPr/>
            </p:nvGrpSpPr>
            <p:grpSpPr>
              <a:xfrm>
                <a:off x="323528" y="1916832"/>
                <a:ext cx="2066451" cy="2880320"/>
                <a:chOff x="755576" y="2204864"/>
                <a:chExt cx="2066451" cy="2880320"/>
              </a:xfrm>
            </p:grpSpPr>
            <p:pic>
              <p:nvPicPr>
                <p:cNvPr id="4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55576" y="2220044"/>
                  <a:ext cx="2066451" cy="28651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3" name="Rectangle 32"/>
                <p:cNvSpPr/>
                <p:nvPr/>
              </p:nvSpPr>
              <p:spPr>
                <a:xfrm>
                  <a:off x="755576" y="2204864"/>
                  <a:ext cx="2052000" cy="288032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34" name="Connecteur droit 33"/>
              <p:cNvCxnSpPr/>
              <p:nvPr/>
            </p:nvCxnSpPr>
            <p:spPr>
              <a:xfrm rot="10800000">
                <a:off x="2375920" y="1916872"/>
                <a:ext cx="1476000" cy="360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 rot="5400000">
                <a:off x="2231911" y="3249152"/>
                <a:ext cx="1692000" cy="1404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e 67"/>
          <p:cNvGrpSpPr/>
          <p:nvPr/>
        </p:nvGrpSpPr>
        <p:grpSpPr>
          <a:xfrm>
            <a:off x="4283968" y="1052736"/>
            <a:ext cx="3888432" cy="3672408"/>
            <a:chOff x="4283968" y="908720"/>
            <a:chExt cx="3888432" cy="3672408"/>
          </a:xfrm>
        </p:grpSpPr>
        <p:sp>
          <p:nvSpPr>
            <p:cNvPr id="32" name="Rectangle 31"/>
            <p:cNvSpPr/>
            <p:nvPr/>
          </p:nvSpPr>
          <p:spPr>
            <a:xfrm>
              <a:off x="4320040" y="2024968"/>
              <a:ext cx="648000" cy="1116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0152" y="908720"/>
              <a:ext cx="2232248" cy="3669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Rectangle 52"/>
            <p:cNvSpPr/>
            <p:nvPr/>
          </p:nvSpPr>
          <p:spPr>
            <a:xfrm>
              <a:off x="5940152" y="908720"/>
              <a:ext cx="2232248" cy="36724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7" name="Connecteur droit 56"/>
            <p:cNvCxnSpPr/>
            <p:nvPr/>
          </p:nvCxnSpPr>
          <p:spPr>
            <a:xfrm flipV="1">
              <a:off x="4283968" y="908724"/>
              <a:ext cx="1656184" cy="11521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4355976" y="3140968"/>
              <a:ext cx="1584176" cy="14401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ZoneTexte 68"/>
          <p:cNvSpPr txBox="1"/>
          <p:nvPr/>
        </p:nvSpPr>
        <p:spPr>
          <a:xfrm>
            <a:off x="611560" y="162880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dirty="0" smtClean="0"/>
              <a:t>Exemple : Journée « Alpine </a:t>
            </a:r>
            <a:r>
              <a:rPr lang="fr-FR" dirty="0" err="1" smtClean="0"/>
              <a:t>Pearls</a:t>
            </a:r>
            <a:r>
              <a:rPr lang="fr-FR" dirty="0" smtClean="0"/>
              <a:t> »</a:t>
            </a:r>
            <a:endParaRPr lang="fr-FR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467544" y="413978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Wingdings" pitchFamily="2" charset="2"/>
              <a:buChar char="§"/>
            </a:pPr>
            <a:r>
              <a:rPr lang="fr-FR" b="1" dirty="0" smtClean="0"/>
              <a:t> </a:t>
            </a:r>
            <a:r>
              <a:rPr lang="fr-FR" b="1" u="sng" dirty="0" smtClean="0">
                <a:solidFill>
                  <a:srgbClr val="1250AA"/>
                </a:solidFill>
              </a:rPr>
              <a:t>Matrice de décision </a:t>
            </a:r>
            <a:r>
              <a:rPr lang="fr-FR" b="1" u="sng" dirty="0" smtClean="0">
                <a:solidFill>
                  <a:srgbClr val="1250AA"/>
                </a:solidFill>
              </a:rPr>
              <a:t>Actions « Alpine </a:t>
            </a:r>
            <a:r>
              <a:rPr lang="fr-FR" b="1" u="sng" dirty="0" err="1" smtClean="0">
                <a:solidFill>
                  <a:srgbClr val="1250AA"/>
                </a:solidFill>
              </a:rPr>
              <a:t>Pearls</a:t>
            </a:r>
            <a:r>
              <a:rPr lang="fr-FR" b="1" u="sng" dirty="0" smtClean="0">
                <a:solidFill>
                  <a:srgbClr val="1250AA"/>
                </a:solidFill>
              </a:rPr>
              <a:t> »</a:t>
            </a:r>
            <a:endParaRPr lang="fr-FR" b="1" u="sng" dirty="0">
              <a:solidFill>
                <a:srgbClr val="1250AA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3589890"/>
            <a:ext cx="7488832" cy="191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2" grpId="0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31"/>
          <p:cNvGrpSpPr/>
          <p:nvPr/>
        </p:nvGrpSpPr>
        <p:grpSpPr>
          <a:xfrm>
            <a:off x="-108520" y="-9405665"/>
            <a:ext cx="9361039" cy="25652089"/>
            <a:chOff x="-108520" y="-9405665"/>
            <a:chExt cx="9361039" cy="25652089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79BC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27984" y="27384"/>
              <a:ext cx="4752528" cy="6858000"/>
            </a:xfrm>
            <a:prstGeom prst="rect">
              <a:avLst/>
            </a:prstGeom>
            <a:solidFill>
              <a:srgbClr val="125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7740352" y="537321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56376" y="558924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e 25"/>
            <p:cNvGrpSpPr/>
            <p:nvPr/>
          </p:nvGrpSpPr>
          <p:grpSpPr>
            <a:xfrm>
              <a:off x="107504" y="44624"/>
              <a:ext cx="2160240" cy="1152128"/>
              <a:chOff x="755576" y="548680"/>
              <a:chExt cx="2160240" cy="1152128"/>
            </a:xfrm>
          </p:grpSpPr>
          <p:sp>
            <p:nvSpPr>
              <p:cNvPr id="25" name="Ellipse 24"/>
              <p:cNvSpPr>
                <a:spLocks/>
              </p:cNvSpPr>
              <p:nvPr/>
            </p:nvSpPr>
            <p:spPr>
              <a:xfrm>
                <a:off x="755576" y="548680"/>
                <a:ext cx="2160240" cy="11521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027" name="Picture 3" descr="E:\Documents\Sonia\Fichiers Alpine Pearls PRALO\nouveau logo A.P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5439" y="730599"/>
                <a:ext cx="1592345" cy="754185"/>
              </a:xfrm>
              <a:prstGeom prst="rect">
                <a:avLst/>
              </a:prstGeom>
            </p:spPr>
          </p:pic>
        </p:grpSp>
        <p:sp useBgFill="1">
          <p:nvSpPr>
            <p:cNvPr id="27" name="Arc 26"/>
            <p:cNvSpPr/>
            <p:nvPr/>
          </p:nvSpPr>
          <p:spPr>
            <a:xfrm rot="10800000">
              <a:off x="108519" y="-9405665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 useBgFill="1">
          <p:nvSpPr>
            <p:cNvPr id="22" name="Arc 21"/>
            <p:cNvSpPr/>
            <p:nvPr/>
          </p:nvSpPr>
          <p:spPr>
            <a:xfrm>
              <a:off x="-108520" y="-72008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51920" y="-171400"/>
              <a:ext cx="1368152" cy="7272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1187624" y="3013502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i="1" dirty="0" smtClean="0"/>
              <a:t>Bilan du stage</a:t>
            </a:r>
          </a:p>
        </p:txBody>
      </p:sp>
      <p:sp>
        <p:nvSpPr>
          <p:cNvPr id="17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21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Photos vidéo Pralognan\SELECTION PHOTOS PRALOGNAN\Vues du village, rues\DSC_0361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540568" y="-27385"/>
            <a:ext cx="10297144" cy="6893129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28384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3923928" y="260648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rgbClr val="1842BA"/>
                </a:solidFill>
              </a:rPr>
              <a:t>Bilan</a:t>
            </a:r>
            <a:endParaRPr lang="fr-FR" sz="3000" b="1" dirty="0">
              <a:solidFill>
                <a:srgbClr val="1842BA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23528" y="1484784"/>
            <a:ext cx="74888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1842BA"/>
                </a:solidFill>
              </a:rPr>
              <a:t>Résultats du projet de communication :</a:t>
            </a:r>
          </a:p>
          <a:p>
            <a:endParaRPr lang="fr-FR" b="1" dirty="0" smtClean="0">
              <a:solidFill>
                <a:srgbClr val="1842BA"/>
              </a:solidFill>
            </a:endParaRP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20 % </a:t>
            </a:r>
            <a:r>
              <a:rPr lang="fr-FR" b="1" dirty="0" smtClean="0"/>
              <a:t>des </a:t>
            </a:r>
            <a:r>
              <a:rPr lang="fr-FR" b="1" dirty="0" smtClean="0"/>
              <a:t>230 vacanciers interrogés connaissent le label « Alpine </a:t>
            </a:r>
            <a:r>
              <a:rPr lang="fr-FR" b="1" dirty="0" err="1" smtClean="0"/>
              <a:t>Pearls</a:t>
            </a:r>
            <a:r>
              <a:rPr lang="fr-FR" b="1" dirty="0" smtClean="0"/>
              <a:t> </a:t>
            </a:r>
            <a:r>
              <a:rPr lang="fr-FR" b="1" dirty="0" smtClean="0"/>
              <a:t>»</a:t>
            </a: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/>
              <a:t>Le </a:t>
            </a:r>
            <a:r>
              <a:rPr lang="fr-FR" b="1" dirty="0" smtClean="0"/>
              <a:t>soutien important des socioprofessionnels </a:t>
            </a:r>
            <a:endParaRPr lang="fr-FR" b="1" dirty="0" smtClean="0"/>
          </a:p>
          <a:p>
            <a:pPr>
              <a:buClr>
                <a:srgbClr val="1842BA"/>
              </a:buClr>
            </a:pPr>
            <a:r>
              <a:rPr lang="fr-FR" sz="1200" b="1" dirty="0" smtClean="0">
                <a:solidFill>
                  <a:srgbClr val="1842BA"/>
                </a:solidFill>
              </a:rPr>
              <a:t> 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Difficultés </a:t>
            </a:r>
            <a:r>
              <a:rPr lang="fr-FR" b="1" dirty="0" smtClean="0"/>
              <a:t>à susciter l’intérêt sur le thème de l’environnement</a:t>
            </a:r>
          </a:p>
          <a:p>
            <a:pPr>
              <a:buClr>
                <a:srgbClr val="1842BA"/>
              </a:buClr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/>
              <a:t>Des habitants toujours réticents au projet </a:t>
            </a:r>
          </a:p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23528" y="4077072"/>
            <a:ext cx="48245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1842BA"/>
                </a:solidFill>
              </a:rPr>
              <a:t>Retour sur les enjeux :</a:t>
            </a:r>
          </a:p>
          <a:p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323528" y="4566027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Véhiculer une image positive de Pralognan-la-Vanoise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Motiver et dynamiser les acteurs locaux du tourisme autour de  projets communs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Séduire une nouvelle clientèle française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Séduire la clientèle étrangère</a:t>
            </a:r>
          </a:p>
          <a:p>
            <a:pPr>
              <a:buClr>
                <a:srgbClr val="FF0000"/>
              </a:buClr>
            </a:pPr>
            <a:endParaRPr lang="fr-FR" b="1" dirty="0"/>
          </a:p>
        </p:txBody>
      </p:sp>
      <p:sp>
        <p:nvSpPr>
          <p:cNvPr id="26" name="Rectangle 25"/>
          <p:cNvSpPr/>
          <p:nvPr/>
        </p:nvSpPr>
        <p:spPr>
          <a:xfrm>
            <a:off x="90263" y="4643844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>
            <a:off x="90263" y="5085184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90263" y="5517232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3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22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6" grpId="0"/>
      <p:bldP spid="30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Photos vidéo Pralognan\SELECTION PHOTOS PRALOGNAN\Vues du village, rues\DSC_0361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540568" y="-27385"/>
            <a:ext cx="10297144" cy="6893129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28384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23" name="ZoneTexte 22"/>
          <p:cNvSpPr txBox="1"/>
          <p:nvPr/>
        </p:nvSpPr>
        <p:spPr>
          <a:xfrm>
            <a:off x="251520" y="4797152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1842BA"/>
                </a:solidFill>
              </a:rPr>
              <a:t>Projet Professionnel : </a:t>
            </a:r>
          </a:p>
          <a:p>
            <a:endParaRPr lang="fr-FR" sz="1200" b="1" dirty="0" smtClean="0">
              <a:solidFill>
                <a:srgbClr val="1842BA"/>
              </a:solidFill>
            </a:endParaRP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/>
              <a:t>Management </a:t>
            </a:r>
            <a:r>
              <a:rPr lang="fr-FR" b="1" dirty="0" smtClean="0"/>
              <a:t>de </a:t>
            </a:r>
            <a:r>
              <a:rPr lang="fr-FR" b="1" dirty="0" smtClean="0"/>
              <a:t>mission </a:t>
            </a:r>
            <a:r>
              <a:rPr lang="fr-FR" b="1" dirty="0" smtClean="0"/>
              <a:t>de communication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1200" b="1" dirty="0" smtClean="0">
              <a:solidFill>
                <a:srgbClr val="1842BA"/>
              </a:solidFill>
            </a:endParaRP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Réalisation </a:t>
            </a:r>
            <a:r>
              <a:rPr lang="fr-FR" b="1" dirty="0" smtClean="0"/>
              <a:t>diagnostic du territoire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</a:t>
            </a:r>
            <a:r>
              <a:rPr lang="fr-FR" b="1" dirty="0" smtClean="0"/>
              <a:t>Conception et analyse</a:t>
            </a:r>
            <a:r>
              <a:rPr lang="fr-FR" b="1" dirty="0" smtClean="0"/>
              <a:t> </a:t>
            </a:r>
            <a:r>
              <a:rPr lang="fr-FR" b="1" dirty="0" smtClean="0"/>
              <a:t>d’études statistiques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b="1" dirty="0" smtClean="0">
              <a:solidFill>
                <a:srgbClr val="1842BA"/>
              </a:solidFill>
            </a:endParaRPr>
          </a:p>
          <a:p>
            <a:endParaRPr lang="fr-FR" b="1" dirty="0">
              <a:solidFill>
                <a:srgbClr val="1842BA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1520" y="1196752"/>
            <a:ext cx="91450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1842BA"/>
                </a:solidFill>
              </a:rPr>
              <a:t>Bilan Personnel : </a:t>
            </a:r>
            <a:endParaRPr lang="fr-FR" sz="2000" b="1" dirty="0" smtClean="0">
              <a:solidFill>
                <a:srgbClr val="1842BA"/>
              </a:solidFill>
            </a:endParaRPr>
          </a:p>
          <a:p>
            <a:endParaRPr lang="fr-FR" sz="1200" b="1" dirty="0" smtClean="0">
              <a:solidFill>
                <a:srgbClr val="1842BA"/>
              </a:solidFill>
            </a:endParaRP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Découverte de l’environnement montagnard et de l’ambiance dans un « village-station »</a:t>
            </a:r>
          </a:p>
          <a:p>
            <a:pPr>
              <a:buClr>
                <a:srgbClr val="1842BA"/>
              </a:buClr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Compréhension fonctionnement OT et des relations avec les acteurs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Création de support de communication, conception et évaluation d’une enquête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Initiation aux logiciels de création graphique</a:t>
            </a:r>
          </a:p>
          <a:p>
            <a:pPr>
              <a:buClr>
                <a:srgbClr val="1842BA"/>
              </a:buClr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Grande autonomie et prise d’initiatives</a:t>
            </a:r>
          </a:p>
          <a:p>
            <a:pPr>
              <a:buClr>
                <a:srgbClr val="1842BA"/>
              </a:buClr>
            </a:pPr>
            <a:endParaRPr lang="fr-FR" sz="1200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Réflexion sur la place du tourisme durable et les labels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b="1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1200" b="1" dirty="0" smtClean="0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23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923928" y="260648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rgbClr val="1842BA"/>
                </a:solidFill>
              </a:rPr>
              <a:t>Bilan</a:t>
            </a:r>
            <a:endParaRPr lang="fr-FR" sz="3000" b="1" dirty="0">
              <a:solidFill>
                <a:srgbClr val="1842BA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Photos vidéo Pralognan\SELECTION PHOTOS PRALOGNAN\Vues du village, rues\DSC_0361.JPG"/>
          <p:cNvPicPr>
            <a:picLocks noChangeAspect="1" noChangeArrowheads="1"/>
          </p:cNvPicPr>
          <p:nvPr/>
        </p:nvPicPr>
        <p:blipFill>
          <a:blip r:embed="rId2" cstate="print">
            <a:lum bright="25000"/>
          </a:blip>
          <a:srcRect/>
          <a:stretch>
            <a:fillRect/>
          </a:stretch>
        </p:blipFill>
        <p:spPr bwMode="auto">
          <a:xfrm>
            <a:off x="-540568" y="-27385"/>
            <a:ext cx="10297144" cy="6893129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28384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2528428" y="1412776"/>
            <a:ext cx="4087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solidFill>
                  <a:srgbClr val="1842BA"/>
                </a:solidFill>
              </a:rPr>
              <a:t>Merci de votre attention</a:t>
            </a:r>
            <a:endParaRPr lang="fr-FR" sz="3000" b="1" dirty="0">
              <a:solidFill>
                <a:srgbClr val="1842BA"/>
              </a:solidFill>
            </a:endParaRPr>
          </a:p>
        </p:txBody>
      </p:sp>
      <p:pic>
        <p:nvPicPr>
          <p:cNvPr id="38914" name="Picture 2" descr="C:\Users\Michael\Desktop\Photos fin  diaporama\Maison Bario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49553">
            <a:off x="4991600" y="2873033"/>
            <a:ext cx="4791456" cy="3017520"/>
          </a:xfrm>
          <a:prstGeom prst="rect">
            <a:avLst/>
          </a:prstGeom>
          <a:noFill/>
        </p:spPr>
      </p:pic>
      <p:pic>
        <p:nvPicPr>
          <p:cNvPr id="38925" name="Picture 13" descr="F:\Photos vidéo Pralognan\Photos Grande Casse en déf 3-4 mo\DOMMET GDE CASSE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79561">
            <a:off x="847374" y="3117080"/>
            <a:ext cx="2728113" cy="2374822"/>
          </a:xfrm>
          <a:prstGeom prst="rect">
            <a:avLst/>
          </a:prstGeom>
          <a:noFill/>
        </p:spPr>
      </p:pic>
      <p:pic>
        <p:nvPicPr>
          <p:cNvPr id="38926" name="Picture 14" descr="F:\Photos vidéo Pralognan\SELECTION PHOTOS PRALOGNAN\PHOTOS EPOQUE\télérouge_vu desso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8721">
            <a:off x="1919969" y="4215701"/>
            <a:ext cx="4887468" cy="3058668"/>
          </a:xfrm>
          <a:prstGeom prst="rect">
            <a:avLst/>
          </a:prstGeom>
          <a:noFill/>
        </p:spPr>
      </p:pic>
      <p:pic>
        <p:nvPicPr>
          <p:cNvPr id="38927" name="Picture 15" descr="C:\Users\Michael\Desktop\Photos fin  diaporama\chiens de trainea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10952">
            <a:off x="-458887" y="1740096"/>
            <a:ext cx="5689174" cy="3792783"/>
          </a:xfrm>
          <a:prstGeom prst="rect">
            <a:avLst/>
          </a:prstGeom>
          <a:noFill/>
        </p:spPr>
      </p:pic>
      <p:pic>
        <p:nvPicPr>
          <p:cNvPr id="38928" name="Picture 16" descr="C:\Users\Michael\Desktop\Photos fin  diaporama\grande casse+grand marchet depuis cholièr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50062">
            <a:off x="4874410" y="734849"/>
            <a:ext cx="3323861" cy="2492896"/>
          </a:xfrm>
          <a:prstGeom prst="rect">
            <a:avLst/>
          </a:prstGeom>
          <a:noFill/>
        </p:spPr>
      </p:pic>
      <p:pic>
        <p:nvPicPr>
          <p:cNvPr id="38929" name="Picture 17" descr="C:\Users\Michael\Desktop\Photos fin  diaporama\Col Ross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407145">
            <a:off x="-192817" y="471431"/>
            <a:ext cx="4640064" cy="3480048"/>
          </a:xfrm>
          <a:prstGeom prst="rect">
            <a:avLst/>
          </a:prstGeom>
          <a:noFill/>
        </p:spPr>
      </p:pic>
      <p:pic>
        <p:nvPicPr>
          <p:cNvPr id="38930" name="Picture 18" descr="C:\Users\Michael\Desktop\Photos fin  diaporama\soup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26506">
            <a:off x="4520255" y="3818834"/>
            <a:ext cx="4735318" cy="3178680"/>
          </a:xfrm>
          <a:prstGeom prst="rect">
            <a:avLst/>
          </a:prstGeom>
          <a:noFill/>
        </p:spPr>
      </p:pic>
      <p:pic>
        <p:nvPicPr>
          <p:cNvPr id="38931" name="Picture 19" descr="C:\Users\Michael\Desktop\Photos fin  diaporama\téléphérique bochor+napremont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884023">
            <a:off x="24317" y="3642831"/>
            <a:ext cx="4211960" cy="3158970"/>
          </a:xfrm>
          <a:prstGeom prst="rect">
            <a:avLst/>
          </a:prstGeom>
          <a:noFill/>
        </p:spPr>
      </p:pic>
      <p:pic>
        <p:nvPicPr>
          <p:cNvPr id="38932" name="Picture 20" descr="C:\Users\Michael\Desktop\Photos fin  diaporama\XR6P005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85109">
            <a:off x="6151899" y="3100378"/>
            <a:ext cx="4355976" cy="2903984"/>
          </a:xfrm>
          <a:prstGeom prst="rect">
            <a:avLst/>
          </a:prstGeom>
          <a:noFill/>
        </p:spPr>
      </p:pic>
      <p:pic>
        <p:nvPicPr>
          <p:cNvPr id="38933" name="Picture 21" descr="C:\Users\Michael\Desktop\Photos fin  diaporama\DSC_947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31432">
            <a:off x="5665502" y="463943"/>
            <a:ext cx="3993269" cy="2673180"/>
          </a:xfrm>
          <a:prstGeom prst="rect">
            <a:avLst/>
          </a:prstGeom>
          <a:noFill/>
        </p:spPr>
      </p:pic>
      <p:pic>
        <p:nvPicPr>
          <p:cNvPr id="38934" name="Picture 22" descr="F:\Photos vidéo Pralognan\SELECTION PHOTOS PRALOGNAN\Paysages\cirque gd marchet eric langer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415488">
            <a:off x="497030" y="-105358"/>
            <a:ext cx="2565538" cy="3852656"/>
          </a:xfrm>
          <a:prstGeom prst="rect">
            <a:avLst/>
          </a:prstGeom>
          <a:noFill/>
        </p:spPr>
      </p:pic>
      <p:pic>
        <p:nvPicPr>
          <p:cNvPr id="38935" name="Picture 23" descr="F:\Photos vidéo Pralognan\SELECTION PHOTOS PRALOGNAN\Paysages\DSC_013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15816" y="-171400"/>
            <a:ext cx="3528392" cy="2361981"/>
          </a:xfrm>
          <a:prstGeom prst="rect">
            <a:avLst/>
          </a:prstGeom>
          <a:noFill/>
        </p:spPr>
      </p:pic>
      <p:pic>
        <p:nvPicPr>
          <p:cNvPr id="38936" name="Picture 24" descr="F:\Photos vidéo Pralognan\SELECTION PHOTOS PRALOGNAN\Paysages\roc vallette et meule de foin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74683">
            <a:off x="3756931" y="4793407"/>
            <a:ext cx="2664296" cy="1998222"/>
          </a:xfrm>
          <a:prstGeom prst="rect">
            <a:avLst/>
          </a:prstGeom>
          <a:noFill/>
        </p:spPr>
      </p:pic>
      <p:pic>
        <p:nvPicPr>
          <p:cNvPr id="38937" name="Picture 25" descr="F:\Photos vidéo Pralognan\SELECTION PHOTOS PRALOGNAN\Habitations, récentes, murs, portes, toits\DSC_0439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21228982">
            <a:off x="-241451" y="2303765"/>
            <a:ext cx="4679568" cy="3132603"/>
          </a:xfrm>
          <a:prstGeom prst="rect">
            <a:avLst/>
          </a:prstGeom>
          <a:noFill/>
        </p:spPr>
      </p:pic>
      <p:pic>
        <p:nvPicPr>
          <p:cNvPr id="38939" name="Picture 27" descr="F:\Photos vidéo Pralognan\SELECTION PHOTOS PRALOGNAN\Faune, Flore, Animaux\Pralognan%2007%202005%20014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296097">
            <a:off x="6329676" y="-25251"/>
            <a:ext cx="1828800" cy="2438400"/>
          </a:xfrm>
          <a:prstGeom prst="rect">
            <a:avLst/>
          </a:prstGeom>
          <a:noFill/>
        </p:spPr>
      </p:pic>
      <p:pic>
        <p:nvPicPr>
          <p:cNvPr id="38940" name="Picture 28" descr="F:\Photos vidéo Pralognan\SELECTION PHOTOS PRALOGNAN\ETE 2009\Sélection Fêtes des Guides 2009\DSC0108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21196184">
            <a:off x="2287564" y="4195540"/>
            <a:ext cx="2193708" cy="2924944"/>
          </a:xfrm>
          <a:prstGeom prst="rect">
            <a:avLst/>
          </a:prstGeom>
          <a:noFill/>
        </p:spPr>
      </p:pic>
      <p:pic>
        <p:nvPicPr>
          <p:cNvPr id="38941" name="Picture 29" descr="F:\Photos vidéo Pralognan\Photos Transvanoise 2011\Photos  Pierrot descotes Transvanoise 2011\DSC_2983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21163957">
            <a:off x="0" y="384829"/>
            <a:ext cx="3707904" cy="2468831"/>
          </a:xfrm>
          <a:prstGeom prst="rect">
            <a:avLst/>
          </a:prstGeom>
          <a:noFill/>
        </p:spPr>
      </p:pic>
      <p:pic>
        <p:nvPicPr>
          <p:cNvPr id="38942" name="Picture 30" descr="F:\Photos vidéo Pralognan\Photos Transvanoise 2011\Photos Zato\transvanoise 2011-8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204992">
            <a:off x="5403915" y="3002312"/>
            <a:ext cx="2718048" cy="4077072"/>
          </a:xfrm>
          <a:prstGeom prst="rect">
            <a:avLst/>
          </a:prstGeom>
          <a:noFill/>
        </p:spPr>
      </p:pic>
      <p:pic>
        <p:nvPicPr>
          <p:cNvPr id="38943" name="Picture 31" descr="F:\Photos vidéo Pralognan\Photos Transvanoise 2011\Photos Zato\transvanoise 2011-30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21372451">
            <a:off x="755576" y="2132856"/>
            <a:ext cx="2286000" cy="3429000"/>
          </a:xfrm>
          <a:prstGeom prst="rect">
            <a:avLst/>
          </a:prstGeom>
          <a:noFill/>
        </p:spPr>
      </p:pic>
      <p:pic>
        <p:nvPicPr>
          <p:cNvPr id="38944" name="Picture 32" descr="F:\Photos vidéo Pralognan\Photos Transvanoise 2011\Photos Zato\transvanoise 2011-55-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 rot="412005">
            <a:off x="3550356" y="127964"/>
            <a:ext cx="2352262" cy="3528392"/>
          </a:xfrm>
          <a:prstGeom prst="rect">
            <a:avLst/>
          </a:prstGeom>
          <a:noFill/>
        </p:spPr>
      </p:pic>
      <p:pic>
        <p:nvPicPr>
          <p:cNvPr id="38945" name="Picture 33" descr="F:\Photos vidéo Pralognan\Présentation de Pralognan pour salon paris\Casse 10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555776" y="4077072"/>
            <a:ext cx="2312928" cy="1743731"/>
          </a:xfrm>
          <a:prstGeom prst="rect">
            <a:avLst/>
          </a:prstGeom>
          <a:noFill/>
        </p:spPr>
      </p:pic>
      <p:pic>
        <p:nvPicPr>
          <p:cNvPr id="38946" name="Picture 34" descr="F:\Photos vidéo Pralognan\Présentation de Pralognan pour salon paris\Casse 13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725585" y="2161156"/>
            <a:ext cx="2171897" cy="1637407"/>
          </a:xfrm>
          <a:prstGeom prst="rect">
            <a:avLst/>
          </a:prstGeom>
          <a:noFill/>
        </p:spPr>
      </p:pic>
      <p:pic>
        <p:nvPicPr>
          <p:cNvPr id="38947" name="Picture 35" descr="F:\Photos vidéo Pralognan\Présentation de Pralognan pour salon paris\Casse 31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20917497">
            <a:off x="2843808" y="332656"/>
            <a:ext cx="2027881" cy="1528832"/>
          </a:xfrm>
          <a:prstGeom prst="rect">
            <a:avLst/>
          </a:prstGeom>
          <a:noFill/>
        </p:spPr>
      </p:pic>
      <p:pic>
        <p:nvPicPr>
          <p:cNvPr id="38948" name="Picture 36" descr="F:\Photos vidéo Pralognan\Présentation de Pralognan pour salon paris\CORDEE HISTORIQUE AU SOMMET TRES HTE DEF CREDIT DIDIER GIVOIS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rot="224120">
            <a:off x="4194441" y="4852743"/>
            <a:ext cx="2322323" cy="1548215"/>
          </a:xfrm>
          <a:prstGeom prst="rect">
            <a:avLst/>
          </a:prstGeom>
          <a:noFill/>
        </p:spPr>
      </p:pic>
      <p:pic>
        <p:nvPicPr>
          <p:cNvPr id="38949" name="Picture 37" descr="F:\Photos vidéo Pralognan\Présentation de Pralognan pour salon paris\depart pistes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 rot="738650">
            <a:off x="6725811" y="128596"/>
            <a:ext cx="3061653" cy="2296240"/>
          </a:xfrm>
          <a:prstGeom prst="rect">
            <a:avLst/>
          </a:prstGeom>
          <a:noFill/>
        </p:spPr>
      </p:pic>
      <p:pic>
        <p:nvPicPr>
          <p:cNvPr id="38950" name="Picture 38" descr="F:\Photos vidéo Pralognan\Présentation de Pralognan pour salon paris\DSC_0098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 rot="21256307">
            <a:off x="296352" y="1307062"/>
            <a:ext cx="3779912" cy="2530354"/>
          </a:xfrm>
          <a:prstGeom prst="rect">
            <a:avLst/>
          </a:prstGeom>
          <a:noFill/>
        </p:spPr>
      </p:pic>
      <p:pic>
        <p:nvPicPr>
          <p:cNvPr id="38951" name="Picture 39" descr="F:\Photos vidéo Pralognan\Présentation de Pralognan pour salon paris\DSC_0194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 rot="375119">
            <a:off x="6580994" y="3169084"/>
            <a:ext cx="3281190" cy="2196499"/>
          </a:xfrm>
          <a:prstGeom prst="rect">
            <a:avLst/>
          </a:prstGeom>
          <a:noFill/>
        </p:spPr>
      </p:pic>
      <p:pic>
        <p:nvPicPr>
          <p:cNvPr id="38952" name="Picture 40" descr="F:\Photos vidéo Pralognan\Présentation de Pralognan pour salon paris\DSC_9477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 rot="20689558">
            <a:off x="-637893" y="3878344"/>
            <a:ext cx="4067944" cy="2723169"/>
          </a:xfrm>
          <a:prstGeom prst="rect">
            <a:avLst/>
          </a:prstGeom>
          <a:noFill/>
        </p:spPr>
      </p:pic>
      <p:pic>
        <p:nvPicPr>
          <p:cNvPr id="38953" name="Picture 41" descr="C:\Users\Michael\Desktop\Photos fin  diaporama\Bouquetin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270956" y="1628800"/>
            <a:ext cx="4602088" cy="3451566"/>
          </a:xfrm>
          <a:prstGeom prst="rect">
            <a:avLst/>
          </a:prstGeom>
          <a:noFill/>
        </p:spPr>
      </p:pic>
      <p:sp>
        <p:nvSpPr>
          <p:cNvPr id="45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24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8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00"/>
                            </p:stCondLst>
                            <p:childTnLst>
                              <p:par>
                                <p:cTn id="85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8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38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500"/>
                            </p:stCondLst>
                            <p:childTnLst>
                              <p:par>
                                <p:cTn id="93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8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0"/>
                            </p:stCondLst>
                            <p:childTnLst>
                              <p:par>
                                <p:cTn id="97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38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1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38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38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38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38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2000"/>
                                        <p:tgtEl>
                                          <p:spTgt spid="38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31"/>
          <p:cNvGrpSpPr/>
          <p:nvPr/>
        </p:nvGrpSpPr>
        <p:grpSpPr>
          <a:xfrm>
            <a:off x="-108520" y="-9405665"/>
            <a:ext cx="9361039" cy="25652089"/>
            <a:chOff x="-108520" y="-9405665"/>
            <a:chExt cx="9361039" cy="25652089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79BC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27984" y="27384"/>
              <a:ext cx="4752528" cy="6858000"/>
            </a:xfrm>
            <a:prstGeom prst="rect">
              <a:avLst/>
            </a:prstGeom>
            <a:solidFill>
              <a:srgbClr val="125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7740352" y="537321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56376" y="558924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e 25"/>
            <p:cNvGrpSpPr/>
            <p:nvPr/>
          </p:nvGrpSpPr>
          <p:grpSpPr>
            <a:xfrm>
              <a:off x="107504" y="44624"/>
              <a:ext cx="2160240" cy="1152128"/>
              <a:chOff x="755576" y="548680"/>
              <a:chExt cx="2160240" cy="1152128"/>
            </a:xfrm>
          </p:grpSpPr>
          <p:sp>
            <p:nvSpPr>
              <p:cNvPr id="25" name="Ellipse 24"/>
              <p:cNvSpPr>
                <a:spLocks/>
              </p:cNvSpPr>
              <p:nvPr/>
            </p:nvSpPr>
            <p:spPr>
              <a:xfrm>
                <a:off x="755576" y="548680"/>
                <a:ext cx="2160240" cy="11521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027" name="Picture 3" descr="E:\Documents\Sonia\Fichiers Alpine Pearls PRALO\nouveau logo A.P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5439" y="730599"/>
                <a:ext cx="1592345" cy="754185"/>
              </a:xfrm>
              <a:prstGeom prst="rect">
                <a:avLst/>
              </a:prstGeom>
            </p:spPr>
          </p:pic>
        </p:grpSp>
        <p:sp useBgFill="1">
          <p:nvSpPr>
            <p:cNvPr id="27" name="Arc 26"/>
            <p:cNvSpPr/>
            <p:nvPr/>
          </p:nvSpPr>
          <p:spPr>
            <a:xfrm rot="10800000">
              <a:off x="108519" y="-9405665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 useBgFill="1">
          <p:nvSpPr>
            <p:cNvPr id="22" name="Arc 21"/>
            <p:cNvSpPr/>
            <p:nvPr/>
          </p:nvSpPr>
          <p:spPr>
            <a:xfrm>
              <a:off x="-108520" y="-72008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51920" y="-171400"/>
              <a:ext cx="1368152" cy="7272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1979712" y="292494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 smtClean="0"/>
              <a:t>Le contexte du stage</a:t>
            </a:r>
            <a:endParaRPr lang="fr-FR" sz="4800" b="1" i="1" dirty="0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3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s\Sonia\Fichiers Alpine Pearls PRALO\Alpine Pearls 3 mois\Faune, Flore, Animaux\Photos de Pralognan\Palognan Ian Dawson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-108520" y="-171400"/>
            <a:ext cx="9665977" cy="7272808"/>
          </a:xfrm>
          <a:prstGeom prst="rect">
            <a:avLst/>
          </a:prstGeom>
          <a:noFill/>
        </p:spPr>
      </p:pic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8064896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2195736" y="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79BC58"/>
                </a:solidFill>
              </a:rPr>
              <a:t>Le village de Pralognan-la-Vanoise</a:t>
            </a:r>
            <a:endParaRPr lang="fr-FR" sz="2800" b="1" dirty="0">
              <a:solidFill>
                <a:srgbClr val="79BC58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51520" y="1052736"/>
            <a:ext cx="41044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1250AA"/>
                </a:solidFill>
              </a:rPr>
              <a:t>Situation géographique :</a:t>
            </a:r>
          </a:p>
          <a:p>
            <a:endParaRPr lang="fr-FR" sz="1200" dirty="0" smtClean="0"/>
          </a:p>
          <a:p>
            <a:pPr>
              <a:buClr>
                <a:srgbClr val="1250AA"/>
              </a:buClr>
              <a:buFont typeface="Arial" pitchFamily="34" charset="0"/>
              <a:buChar char="•"/>
            </a:pPr>
            <a:r>
              <a:rPr lang="fr-FR" b="1" dirty="0" smtClean="0"/>
              <a:t> Village des Alpes</a:t>
            </a:r>
          </a:p>
          <a:p>
            <a:pPr>
              <a:buClr>
                <a:srgbClr val="1250AA"/>
              </a:buClr>
              <a:buFont typeface="Arial" pitchFamily="34" charset="0"/>
              <a:buChar char="•"/>
            </a:pPr>
            <a:r>
              <a:rPr lang="fr-FR" b="1" dirty="0" smtClean="0"/>
              <a:t> Département de la Savoie</a:t>
            </a:r>
          </a:p>
          <a:p>
            <a:pPr>
              <a:buClr>
                <a:srgbClr val="1250AA"/>
              </a:buClr>
              <a:buFont typeface="Arial" pitchFamily="34" charset="0"/>
              <a:buChar char="•"/>
            </a:pPr>
            <a:r>
              <a:rPr lang="fr-FR" b="1" dirty="0" smtClean="0"/>
              <a:t> Vallée de la Tarentaise</a:t>
            </a:r>
          </a:p>
          <a:p>
            <a:pPr>
              <a:buClr>
                <a:srgbClr val="1250AA"/>
              </a:buCl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Capitale du Parc National de la Vanoise</a:t>
            </a:r>
            <a:endParaRPr lang="fr-FR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3743400" y="3964900"/>
            <a:ext cx="5400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1842BA"/>
                </a:solidFill>
              </a:rPr>
              <a:t>Quelques chiffres :</a:t>
            </a:r>
          </a:p>
          <a:p>
            <a:endParaRPr lang="fr-FR" sz="1200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753 habitants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7 hameaux : Le Centre, Le </a:t>
            </a:r>
            <a:r>
              <a:rPr lang="fr-FR" b="1" dirty="0" err="1" smtClean="0"/>
              <a:t>Barioz</a:t>
            </a:r>
            <a:r>
              <a:rPr lang="fr-FR" b="1" dirty="0" smtClean="0"/>
              <a:t>, Les </a:t>
            </a:r>
            <a:r>
              <a:rPr lang="fr-FR" b="1" dirty="0" err="1" smtClean="0"/>
              <a:t>Bieux</a:t>
            </a:r>
            <a:r>
              <a:rPr lang="fr-FR" b="1" dirty="0" smtClean="0"/>
              <a:t>, Le Plan, Les </a:t>
            </a:r>
            <a:r>
              <a:rPr lang="fr-FR" b="1" dirty="0" err="1" smtClean="0"/>
              <a:t>Darbelays</a:t>
            </a:r>
            <a:r>
              <a:rPr lang="fr-FR" b="1" dirty="0" smtClean="0"/>
              <a:t>, La Croix, Les Granges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Étendue du village : 1,8 km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Le Centre : 1410 m d’altitude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 smtClean="0"/>
              <a:t> 35 km de pistes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250 km de sentiers balisés : principal centre de randonnée de la Savoie.</a:t>
            </a:r>
            <a:endParaRPr lang="fr-F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3194974"/>
            <a:ext cx="4824536" cy="361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numéro de diapositive 18"/>
          <p:cNvSpPr txBox="1">
            <a:spLocks/>
          </p:cNvSpPr>
          <p:nvPr/>
        </p:nvSpPr>
        <p:spPr>
          <a:xfrm>
            <a:off x="7046912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93DBB-B570-41B3-9D8E-6C97FA2293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s\Sonia\Fichiers Alpine Pearls PRALO\Alpine Pearls 3 mois\Faune, Flore, Animaux\Photos de Pralognan\Palognan Ian Dawson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-108520" y="-171400"/>
            <a:ext cx="9665977" cy="7272808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64896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2195736" y="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79BC58"/>
                </a:solidFill>
              </a:rPr>
              <a:t>Le village de Pralognan-la-Vanoise</a:t>
            </a:r>
            <a:endParaRPr lang="fr-FR" sz="2800" b="1" dirty="0">
              <a:solidFill>
                <a:srgbClr val="79BC58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3528" y="1196752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1842BA"/>
                </a:solidFill>
              </a:rPr>
              <a:t>Un « village station » :</a:t>
            </a:r>
          </a:p>
          <a:p>
            <a:endParaRPr lang="fr-FR" sz="2600" dirty="0" smtClean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sz="2000" b="1" i="1" dirty="0" smtClean="0"/>
              <a:t> Sur le plan territorial : </a:t>
            </a:r>
            <a:r>
              <a:rPr lang="fr-FR" b="1" dirty="0" smtClean="0"/>
              <a:t>le village a précédé la station.</a:t>
            </a:r>
            <a:endParaRPr lang="fr-FR" sz="2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288032" y="2708920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sz="2000" b="1" i="1" dirty="0" smtClean="0"/>
              <a:t> Sur le plan architectural et patrimonial </a:t>
            </a:r>
            <a:r>
              <a:rPr lang="fr-FR" b="1" i="1" dirty="0" smtClean="0"/>
              <a:t>: </a:t>
            </a:r>
            <a:r>
              <a:rPr lang="fr-FR" b="1" dirty="0" smtClean="0"/>
              <a:t>grande richesse du bâti.</a:t>
            </a:r>
            <a:endParaRPr lang="fr-FR" sz="2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51520" y="3543980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sz="2000" b="1" i="1" dirty="0" smtClean="0"/>
              <a:t> Sur le plan économique : </a:t>
            </a:r>
            <a:r>
              <a:rPr lang="fr-FR" b="1" dirty="0" smtClean="0"/>
              <a:t>une station « </a:t>
            </a:r>
            <a:r>
              <a:rPr lang="fr-FR" b="1" dirty="0" err="1" smtClean="0"/>
              <a:t>polyactive</a:t>
            </a:r>
            <a:r>
              <a:rPr lang="fr-FR" b="1" dirty="0" smtClean="0"/>
              <a:t> ».</a:t>
            </a:r>
            <a:endParaRPr lang="fr-FR" b="1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251520" y="4293096"/>
            <a:ext cx="88204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sz="2000" b="1" i="1" dirty="0" smtClean="0"/>
              <a:t> Sur le plan de la gouvernance </a:t>
            </a:r>
            <a:r>
              <a:rPr lang="fr-FR" b="1" i="1" dirty="0" smtClean="0"/>
              <a:t>: </a:t>
            </a:r>
            <a:r>
              <a:rPr lang="fr-FR" b="1" dirty="0" smtClean="0"/>
              <a:t>la population locale contribue à la gestion de l’activité touristique.</a:t>
            </a:r>
            <a:endParaRPr lang="fr-FR" sz="2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79512" y="5661248"/>
            <a:ext cx="88204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i="1" dirty="0" smtClean="0">
                <a:solidFill>
                  <a:srgbClr val="1842BA"/>
                </a:solidFill>
              </a:rPr>
              <a:t>1920 -1940 : Apogée des « villages-stations » sans concurrence</a:t>
            </a:r>
            <a:endParaRPr lang="fr-FR" sz="2600" dirty="0"/>
          </a:p>
        </p:txBody>
      </p:sp>
      <p:pic>
        <p:nvPicPr>
          <p:cNvPr id="6146" name="Picture 2" descr="F:\Photos vidéo Pralognan\SELECTION PHOTOS PRALOGNAN\Habitations, récentes, murs, portes, toits\bariozété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1592" y="3573016"/>
            <a:ext cx="3672408" cy="2862899"/>
          </a:xfrm>
          <a:prstGeom prst="rect">
            <a:avLst/>
          </a:prstGeom>
          <a:noFill/>
        </p:spPr>
      </p:pic>
      <p:sp>
        <p:nvSpPr>
          <p:cNvPr id="17" name="Espace réservé du numéro de diapositive 18"/>
          <p:cNvSpPr txBox="1">
            <a:spLocks/>
          </p:cNvSpPr>
          <p:nvPr/>
        </p:nvSpPr>
        <p:spPr>
          <a:xfrm>
            <a:off x="7046912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93DBB-B570-41B3-9D8E-6C97FA22930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s\Sonia\Fichiers Alpine Pearls PRALO\Alpine Pearls 3 mois\Faune, Flore, Animaux\Photos de Pralognan\Palognan Ian Dawson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-108520" y="-171400"/>
            <a:ext cx="9665977" cy="7272808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64896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1907704" y="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79BC58"/>
                </a:solidFill>
              </a:rPr>
              <a:t>L’Office de Tourisme</a:t>
            </a:r>
            <a:endParaRPr lang="fr-FR" sz="2800" b="1" dirty="0">
              <a:solidFill>
                <a:srgbClr val="79BC58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9552" y="5201905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sz="2600" dirty="0"/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fr-FR" b="1" dirty="0" smtClean="0"/>
              <a:t>Concevoir, animer, coordonner le développement touristique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Assurer la coordination et participation des socio-pros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Créer et organiser des festivités  </a:t>
            </a:r>
            <a:endParaRPr lang="fr-FR" b="1" dirty="0"/>
          </a:p>
        </p:txBody>
      </p:sp>
      <p:sp>
        <p:nvSpPr>
          <p:cNvPr id="53" name="ZoneTexte 52"/>
          <p:cNvSpPr txBox="1"/>
          <p:nvPr/>
        </p:nvSpPr>
        <p:spPr>
          <a:xfrm>
            <a:off x="323528" y="1477233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1842BA"/>
                </a:solidFill>
              </a:rPr>
              <a:t>Statut : </a:t>
            </a:r>
            <a:r>
              <a:rPr lang="fr-FR" b="1" dirty="0" smtClean="0"/>
              <a:t>Établissement Public à caractère Industriel et Commercial</a:t>
            </a:r>
          </a:p>
          <a:p>
            <a:r>
              <a:rPr lang="fr-FR" sz="2000" b="1" i="1" dirty="0" smtClean="0">
                <a:solidFill>
                  <a:srgbClr val="1842BA"/>
                </a:solidFill>
              </a:rPr>
              <a:t>Nombre d’employés : </a:t>
            </a:r>
            <a:r>
              <a:rPr lang="fr-FR" b="1" dirty="0" smtClean="0"/>
              <a:t>7</a:t>
            </a:r>
          </a:p>
          <a:p>
            <a:r>
              <a:rPr lang="fr-FR" sz="2000" b="1" i="1" dirty="0" smtClean="0">
                <a:solidFill>
                  <a:srgbClr val="1842BA"/>
                </a:solidFill>
              </a:rPr>
              <a:t>Budget 2011 :  </a:t>
            </a:r>
            <a:r>
              <a:rPr lang="fr-FR" b="1" dirty="0" smtClean="0"/>
              <a:t>853 000 €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539552" y="3933056"/>
            <a:ext cx="86044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1842BA"/>
                </a:solidFill>
              </a:rPr>
              <a:t>Fonctions :</a:t>
            </a:r>
          </a:p>
          <a:p>
            <a:endParaRPr lang="fr-FR" sz="1200" b="1" i="1" dirty="0" smtClean="0">
              <a:solidFill>
                <a:srgbClr val="1842BA"/>
              </a:solidFill>
            </a:endParaRP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sz="2000" b="1" i="1" dirty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Accueil et information des touristes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Structurer et organiser la promotion de la commune et des activités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Commercialisation des produits touristiques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endParaRPr lang="fr-FR" b="1" dirty="0"/>
          </a:p>
        </p:txBody>
      </p:sp>
      <p:sp>
        <p:nvSpPr>
          <p:cNvPr id="55" name="Accolade fermante 54"/>
          <p:cNvSpPr/>
          <p:nvPr/>
        </p:nvSpPr>
        <p:spPr>
          <a:xfrm>
            <a:off x="7308304" y="4437112"/>
            <a:ext cx="432048" cy="1008112"/>
          </a:xfrm>
          <a:prstGeom prst="rightBrace">
            <a:avLst>
              <a:gd name="adj1" fmla="val 38316"/>
              <a:gd name="adj2" fmla="val 50000"/>
            </a:avLst>
          </a:prstGeom>
          <a:ln w="25400">
            <a:solidFill>
              <a:srgbClr val="184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 b="1" dirty="0"/>
          </a:p>
        </p:txBody>
      </p:sp>
      <p:sp>
        <p:nvSpPr>
          <p:cNvPr id="56" name="ZoneTexte 55"/>
          <p:cNvSpPr txBox="1"/>
          <p:nvPr/>
        </p:nvSpPr>
        <p:spPr>
          <a:xfrm>
            <a:off x="7812360" y="4581128"/>
            <a:ext cx="16561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1842BA"/>
                </a:solidFill>
              </a:rPr>
              <a:t>Service Accueil</a:t>
            </a:r>
          </a:p>
          <a:p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7812360" y="5733256"/>
            <a:ext cx="1331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1842BA"/>
                </a:solidFill>
              </a:rPr>
              <a:t>Service </a:t>
            </a:r>
          </a:p>
          <a:p>
            <a:r>
              <a:rPr lang="fr-FR" sz="2000" b="1" dirty="0" smtClean="0">
                <a:solidFill>
                  <a:srgbClr val="1842BA"/>
                </a:solidFill>
              </a:rPr>
              <a:t>Animation</a:t>
            </a:r>
          </a:p>
          <a:p>
            <a:endParaRPr lang="fr-FR" dirty="0"/>
          </a:p>
        </p:txBody>
      </p:sp>
      <p:pic>
        <p:nvPicPr>
          <p:cNvPr id="60" name="Image 5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348880"/>
            <a:ext cx="4464496" cy="273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Accolade fermante 60"/>
          <p:cNvSpPr/>
          <p:nvPr/>
        </p:nvSpPr>
        <p:spPr>
          <a:xfrm>
            <a:off x="7308304" y="5589240"/>
            <a:ext cx="432048" cy="1008112"/>
          </a:xfrm>
          <a:prstGeom prst="rightBrace">
            <a:avLst>
              <a:gd name="adj1" fmla="val 38316"/>
              <a:gd name="adj2" fmla="val 50000"/>
            </a:avLst>
          </a:prstGeom>
          <a:ln w="25400">
            <a:solidFill>
              <a:srgbClr val="1842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 b="1" dirty="0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6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4" grpId="0"/>
      <p:bldP spid="55" grpId="0" animBg="1"/>
      <p:bldP spid="56" grpId="0"/>
      <p:bldP spid="58" grpId="0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s\Sonia\Fichiers Alpine Pearls PRALO\Alpine Pearls 3 mois\Faune, Flore, Animaux\Photos de Pralognan\Palognan Ian Dawson.jpg"/>
          <p:cNvPicPr>
            <a:picLocks noChangeAspect="1" noChangeArrowheads="1"/>
          </p:cNvPicPr>
          <p:nvPr/>
        </p:nvPicPr>
        <p:blipFill>
          <a:blip r:embed="rId2" cstate="print">
            <a:lum bright="45000"/>
          </a:blip>
          <a:srcRect/>
          <a:stretch>
            <a:fillRect/>
          </a:stretch>
        </p:blipFill>
        <p:spPr bwMode="auto">
          <a:xfrm>
            <a:off x="-108520" y="-171400"/>
            <a:ext cx="9665977" cy="7272808"/>
          </a:xfrm>
          <a:prstGeom prst="rect">
            <a:avLst/>
          </a:prstGeom>
          <a:noFill/>
        </p:spPr>
      </p:pic>
      <p:grpSp>
        <p:nvGrpSpPr>
          <p:cNvPr id="2" name="Groupe 12"/>
          <p:cNvGrpSpPr>
            <a:grpSpLocks noChangeAspect="1"/>
          </p:cNvGrpSpPr>
          <p:nvPr/>
        </p:nvGrpSpPr>
        <p:grpSpPr>
          <a:xfrm>
            <a:off x="8064896" y="51252"/>
            <a:ext cx="971600" cy="1001484"/>
            <a:chOff x="-5509120" y="332656"/>
            <a:chExt cx="1296128" cy="1295984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-5509120" y="33265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293096" y="54868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25"/>
          <p:cNvGrpSpPr/>
          <p:nvPr/>
        </p:nvGrpSpPr>
        <p:grpSpPr>
          <a:xfrm>
            <a:off x="72008" y="44624"/>
            <a:ext cx="2051720" cy="1052736"/>
            <a:chOff x="755576" y="548680"/>
            <a:chExt cx="2160240" cy="1152128"/>
          </a:xfrm>
        </p:grpSpPr>
        <p:sp>
          <p:nvSpPr>
            <p:cNvPr id="25" name="Ellipse 24"/>
            <p:cNvSpPr>
              <a:spLocks/>
            </p:cNvSpPr>
            <p:nvPr/>
          </p:nvSpPr>
          <p:spPr>
            <a:xfrm>
              <a:off x="755576" y="548680"/>
              <a:ext cx="2160240" cy="1152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7" name="Picture 3" descr="E:\Documents\Sonia\Fichiers Alpine Pearls PRALO\nouveau logo A.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5439" y="730599"/>
              <a:ext cx="1592345" cy="754185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1907704" y="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79BC58"/>
                </a:solidFill>
              </a:rPr>
              <a:t>L’Office de Tourisme</a:t>
            </a:r>
            <a:endParaRPr lang="fr-FR" sz="2800" b="1" dirty="0">
              <a:solidFill>
                <a:srgbClr val="79BC58"/>
              </a:solidFill>
            </a:endParaRPr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35496" y="2777108"/>
            <a:ext cx="1080120" cy="723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Président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M. Le Maire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1763688" y="3641204"/>
            <a:ext cx="1152128" cy="723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Directeur</a:t>
            </a:r>
            <a:endParaRPr kumimoji="0" 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M. Régis SALEMBIER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6" name="AutoShape 18"/>
          <p:cNvSpPr>
            <a:spLocks noChangeArrowheads="1"/>
          </p:cNvSpPr>
          <p:nvPr/>
        </p:nvSpPr>
        <p:spPr bwMode="auto">
          <a:xfrm>
            <a:off x="1763688" y="1700808"/>
            <a:ext cx="2880320" cy="10081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Comité de direction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- Membres titulaires du Conseil Municipal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Membres Catégories Socioprofessionnelles</a:t>
            </a:r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auto">
          <a:xfrm>
            <a:off x="3563888" y="3068960"/>
            <a:ext cx="2160240" cy="10081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Service Animation</a:t>
            </a:r>
            <a:endParaRPr kumimoji="0" 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Chargée de communication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Responsable animation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88" name="AutoShape 20"/>
          <p:cNvSpPr>
            <a:spLocks noChangeArrowheads="1"/>
          </p:cNvSpPr>
          <p:nvPr/>
        </p:nvSpPr>
        <p:spPr bwMode="auto">
          <a:xfrm>
            <a:off x="5868144" y="3602409"/>
            <a:ext cx="1347986" cy="4746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Service Accueil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89" name="AutoShape 21"/>
          <p:cNvCxnSpPr>
            <a:cxnSpLocks noChangeShapeType="1"/>
            <a:stCxn id="7184" idx="3"/>
            <a:endCxn id="7186" idx="1"/>
          </p:cNvCxnSpPr>
          <p:nvPr/>
        </p:nvCxnSpPr>
        <p:spPr bwMode="auto">
          <a:xfrm flipV="1">
            <a:off x="1115616" y="2204864"/>
            <a:ext cx="648072" cy="934194"/>
          </a:xfrm>
          <a:prstGeom prst="straightConnector1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</p:spPr>
      </p:cxnSp>
      <p:cxnSp>
        <p:nvCxnSpPr>
          <p:cNvPr id="7190" name="AutoShape 22"/>
          <p:cNvCxnSpPr>
            <a:cxnSpLocks noChangeShapeType="1"/>
            <a:stCxn id="7184" idx="3"/>
            <a:endCxn id="7185" idx="1"/>
          </p:cNvCxnSpPr>
          <p:nvPr/>
        </p:nvCxnSpPr>
        <p:spPr bwMode="auto">
          <a:xfrm>
            <a:off x="1115616" y="3139058"/>
            <a:ext cx="648072" cy="864096"/>
          </a:xfrm>
          <a:prstGeom prst="straightConnector1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</p:spPr>
      </p:cxnSp>
      <p:cxnSp>
        <p:nvCxnSpPr>
          <p:cNvPr id="7191" name="AutoShape 23"/>
          <p:cNvCxnSpPr>
            <a:cxnSpLocks noChangeShapeType="1"/>
          </p:cNvCxnSpPr>
          <p:nvPr/>
        </p:nvCxnSpPr>
        <p:spPr bwMode="auto">
          <a:xfrm>
            <a:off x="2915816" y="4293096"/>
            <a:ext cx="5472608" cy="158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2289448" y="2952750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Force de proposition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93" name="AutoShape 25"/>
          <p:cNvCxnSpPr>
            <a:cxnSpLocks noChangeShapeType="1"/>
            <a:stCxn id="7185" idx="0"/>
          </p:cNvCxnSpPr>
          <p:nvPr/>
        </p:nvCxnSpPr>
        <p:spPr bwMode="auto">
          <a:xfrm rot="5400000" flipH="1" flipV="1">
            <a:off x="1873610" y="3175062"/>
            <a:ext cx="932284" cy="1588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7194" name="AutoShape 26"/>
          <p:cNvSpPr>
            <a:spLocks noChangeArrowheads="1"/>
          </p:cNvSpPr>
          <p:nvPr/>
        </p:nvSpPr>
        <p:spPr bwMode="auto">
          <a:xfrm>
            <a:off x="7415808" y="3356992"/>
            <a:ext cx="1728192" cy="723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Services supports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Comptabilité, Webmaster</a:t>
            </a: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97" name="AutoShape 29"/>
          <p:cNvCxnSpPr>
            <a:cxnSpLocks noChangeShapeType="1"/>
          </p:cNvCxnSpPr>
          <p:nvPr/>
        </p:nvCxnSpPr>
        <p:spPr bwMode="auto">
          <a:xfrm rot="5400000" flipH="1" flipV="1">
            <a:off x="8280412" y="4185084"/>
            <a:ext cx="216024" cy="158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4" name="ZoneTexte 53"/>
          <p:cNvSpPr txBox="1"/>
          <p:nvPr/>
        </p:nvSpPr>
        <p:spPr>
          <a:xfrm>
            <a:off x="539552" y="5229200"/>
            <a:ext cx="8604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1842BA"/>
                </a:solidFill>
              </a:rPr>
              <a:t>Enjeux :</a:t>
            </a:r>
          </a:p>
          <a:p>
            <a:endParaRPr lang="fr-FR" sz="1200" b="1" i="1" dirty="0" smtClean="0">
              <a:solidFill>
                <a:srgbClr val="1842BA"/>
              </a:solidFill>
            </a:endParaRP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sz="2000" b="1" i="1" dirty="0">
                <a:solidFill>
                  <a:srgbClr val="1842BA"/>
                </a:solidFill>
              </a:rPr>
              <a:t> </a:t>
            </a:r>
            <a:r>
              <a:rPr lang="fr-FR" b="1" dirty="0" smtClean="0"/>
              <a:t>Répartir la fréquentation touristique du village sur toute l’année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Accroître la fréquentation touristique</a:t>
            </a:r>
          </a:p>
          <a:p>
            <a:pPr>
              <a:buClr>
                <a:srgbClr val="1842BA"/>
              </a:buClr>
              <a:buFont typeface="Arial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Garantir une bonne gestion des flux touristiques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1520" y="119675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i="1" dirty="0" smtClean="0">
                <a:solidFill>
                  <a:srgbClr val="1842BA"/>
                </a:solidFill>
              </a:rPr>
              <a:t>Organigramme de l’EPIC:</a:t>
            </a:r>
          </a:p>
        </p:txBody>
      </p:sp>
      <p:cxnSp>
        <p:nvCxnSpPr>
          <p:cNvPr id="51" name="AutoShape 29"/>
          <p:cNvCxnSpPr>
            <a:cxnSpLocks noChangeShapeType="1"/>
          </p:cNvCxnSpPr>
          <p:nvPr/>
        </p:nvCxnSpPr>
        <p:spPr bwMode="auto">
          <a:xfrm rot="5400000" flipH="1" flipV="1">
            <a:off x="6408998" y="4184290"/>
            <a:ext cx="216024" cy="158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52" name="AutoShape 29"/>
          <p:cNvCxnSpPr>
            <a:cxnSpLocks noChangeShapeType="1"/>
          </p:cNvCxnSpPr>
          <p:nvPr/>
        </p:nvCxnSpPr>
        <p:spPr bwMode="auto">
          <a:xfrm rot="5400000" flipH="1" flipV="1">
            <a:off x="4536790" y="4184290"/>
            <a:ext cx="216024" cy="158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7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7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e 152"/>
          <p:cNvGrpSpPr/>
          <p:nvPr/>
        </p:nvGrpSpPr>
        <p:grpSpPr>
          <a:xfrm>
            <a:off x="-36512" y="271264"/>
            <a:ext cx="9186370" cy="6182072"/>
            <a:chOff x="-36512" y="271264"/>
            <a:chExt cx="9186370" cy="6182072"/>
          </a:xfrm>
        </p:grpSpPr>
        <p:pic>
          <p:nvPicPr>
            <p:cNvPr id="8340" name="Picture 14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512" y="271264"/>
              <a:ext cx="9186370" cy="6182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1" name="Rectangle 150"/>
            <p:cNvSpPr/>
            <p:nvPr/>
          </p:nvSpPr>
          <p:spPr>
            <a:xfrm>
              <a:off x="0" y="476672"/>
              <a:ext cx="34918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8460432" y="5949280"/>
              <a:ext cx="46754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7" name="Groupe 156"/>
          <p:cNvGrpSpPr/>
          <p:nvPr/>
        </p:nvGrpSpPr>
        <p:grpSpPr>
          <a:xfrm>
            <a:off x="3851920" y="4158000"/>
            <a:ext cx="1296144" cy="1728192"/>
            <a:chOff x="3851920" y="4149080"/>
            <a:chExt cx="1296144" cy="1728192"/>
          </a:xfrm>
        </p:grpSpPr>
        <p:sp>
          <p:nvSpPr>
            <p:cNvPr id="154" name="Rectangle 153"/>
            <p:cNvSpPr/>
            <p:nvPr/>
          </p:nvSpPr>
          <p:spPr>
            <a:xfrm>
              <a:off x="3851920" y="5076264"/>
              <a:ext cx="1044000" cy="801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4211960" y="4149080"/>
              <a:ext cx="288032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499992" y="4293096"/>
              <a:ext cx="648072" cy="512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3" name="Groupe 162"/>
          <p:cNvGrpSpPr/>
          <p:nvPr/>
        </p:nvGrpSpPr>
        <p:grpSpPr>
          <a:xfrm>
            <a:off x="0" y="1556792"/>
            <a:ext cx="4067944" cy="4176464"/>
            <a:chOff x="0" y="1556792"/>
            <a:chExt cx="4067944" cy="4176464"/>
          </a:xfrm>
        </p:grpSpPr>
        <p:sp>
          <p:nvSpPr>
            <p:cNvPr id="159" name="Rectangle 158"/>
            <p:cNvSpPr/>
            <p:nvPr/>
          </p:nvSpPr>
          <p:spPr>
            <a:xfrm>
              <a:off x="0" y="1556792"/>
              <a:ext cx="3779912" cy="3816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419872" y="2132856"/>
              <a:ext cx="576064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3923928" y="2060848"/>
              <a:ext cx="14401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3275856" y="5157192"/>
              <a:ext cx="57606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4" name="Rectangle 173"/>
          <p:cNvSpPr/>
          <p:nvPr/>
        </p:nvSpPr>
        <p:spPr>
          <a:xfrm>
            <a:off x="4932040" y="5373216"/>
            <a:ext cx="381642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6" name="Groupe 195"/>
          <p:cNvGrpSpPr/>
          <p:nvPr/>
        </p:nvGrpSpPr>
        <p:grpSpPr>
          <a:xfrm>
            <a:off x="3932529" y="2492896"/>
            <a:ext cx="4120115" cy="2505102"/>
            <a:chOff x="3932529" y="2492896"/>
            <a:chExt cx="4120115" cy="2505102"/>
          </a:xfrm>
        </p:grpSpPr>
        <p:sp>
          <p:nvSpPr>
            <p:cNvPr id="170" name="Rectangle 169"/>
            <p:cNvSpPr/>
            <p:nvPr/>
          </p:nvSpPr>
          <p:spPr>
            <a:xfrm rot="17186968">
              <a:off x="4779422" y="2427495"/>
              <a:ext cx="14401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5" name="Groupe 194"/>
            <p:cNvGrpSpPr/>
            <p:nvPr/>
          </p:nvGrpSpPr>
          <p:grpSpPr>
            <a:xfrm>
              <a:off x="3932529" y="2492896"/>
              <a:ext cx="4120115" cy="2505102"/>
              <a:chOff x="3932529" y="2492896"/>
              <a:chExt cx="4120115" cy="2505102"/>
            </a:xfrm>
          </p:grpSpPr>
          <p:sp>
            <p:nvSpPr>
              <p:cNvPr id="169" name="Rectangle 168"/>
              <p:cNvSpPr/>
              <p:nvPr/>
            </p:nvSpPr>
            <p:spPr>
              <a:xfrm rot="17186968">
                <a:off x="4148553" y="2283479"/>
                <a:ext cx="14401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4644008" y="2492896"/>
                <a:ext cx="1584176" cy="504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91" name="Groupe 190"/>
              <p:cNvGrpSpPr/>
              <p:nvPr/>
            </p:nvGrpSpPr>
            <p:grpSpPr>
              <a:xfrm>
                <a:off x="4754099" y="2780928"/>
                <a:ext cx="3298545" cy="2217070"/>
                <a:chOff x="4754099" y="2780928"/>
                <a:chExt cx="3298545" cy="2217070"/>
              </a:xfrm>
            </p:grpSpPr>
            <p:grpSp>
              <p:nvGrpSpPr>
                <p:cNvPr id="167" name="Groupe 166"/>
                <p:cNvGrpSpPr/>
                <p:nvPr/>
              </p:nvGrpSpPr>
              <p:grpSpPr>
                <a:xfrm>
                  <a:off x="4932040" y="2780928"/>
                  <a:ext cx="3024336" cy="1512168"/>
                  <a:chOff x="4932040" y="2780928"/>
                  <a:chExt cx="3024336" cy="2592288"/>
                </a:xfrm>
              </p:grpSpPr>
              <p:sp>
                <p:nvSpPr>
                  <p:cNvPr id="164" name="Rectangle 163"/>
                  <p:cNvSpPr/>
                  <p:nvPr/>
                </p:nvSpPr>
                <p:spPr>
                  <a:xfrm>
                    <a:off x="4932040" y="2780928"/>
                    <a:ext cx="2520280" cy="25922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7236296" y="3068960"/>
                    <a:ext cx="504056" cy="16561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7668344" y="3212976"/>
                    <a:ext cx="288032" cy="15121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72" name="Rectangle 171"/>
                <p:cNvSpPr/>
                <p:nvPr/>
              </p:nvSpPr>
              <p:spPr>
                <a:xfrm>
                  <a:off x="4885200" y="3286800"/>
                  <a:ext cx="72008" cy="720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83" name="Groupe 182"/>
                <p:cNvGrpSpPr/>
                <p:nvPr/>
              </p:nvGrpSpPr>
              <p:grpSpPr>
                <a:xfrm rot="20268863">
                  <a:off x="4754099" y="4248788"/>
                  <a:ext cx="3024336" cy="749210"/>
                  <a:chOff x="4932040" y="2780928"/>
                  <a:chExt cx="3024336" cy="2592288"/>
                </a:xfrm>
              </p:grpSpPr>
              <p:sp>
                <p:nvSpPr>
                  <p:cNvPr id="184" name="Rectangle 183"/>
                  <p:cNvSpPr/>
                  <p:nvPr/>
                </p:nvSpPr>
                <p:spPr>
                  <a:xfrm>
                    <a:off x="4932040" y="2780928"/>
                    <a:ext cx="2520280" cy="25922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5" name="Rectangle 184"/>
                  <p:cNvSpPr/>
                  <p:nvPr/>
                </p:nvSpPr>
                <p:spPr>
                  <a:xfrm>
                    <a:off x="7236296" y="3068960"/>
                    <a:ext cx="504056" cy="16561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Rectangle 185"/>
                  <p:cNvSpPr/>
                  <p:nvPr/>
                </p:nvSpPr>
                <p:spPr>
                  <a:xfrm>
                    <a:off x="7668344" y="3212976"/>
                    <a:ext cx="288032" cy="15121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87" name="Groupe 186"/>
                <p:cNvGrpSpPr/>
                <p:nvPr/>
              </p:nvGrpSpPr>
              <p:grpSpPr>
                <a:xfrm>
                  <a:off x="7225368" y="3785838"/>
                  <a:ext cx="827276" cy="867298"/>
                  <a:chOff x="4932040" y="2780928"/>
                  <a:chExt cx="3024336" cy="2592288"/>
                </a:xfrm>
              </p:grpSpPr>
              <p:sp>
                <p:nvSpPr>
                  <p:cNvPr id="188" name="Rectangle 187"/>
                  <p:cNvSpPr/>
                  <p:nvPr/>
                </p:nvSpPr>
                <p:spPr>
                  <a:xfrm>
                    <a:off x="4932040" y="2780928"/>
                    <a:ext cx="2520280" cy="25922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9" name="Rectangle 188"/>
                  <p:cNvSpPr/>
                  <p:nvPr/>
                </p:nvSpPr>
                <p:spPr>
                  <a:xfrm>
                    <a:off x="7236296" y="3068960"/>
                    <a:ext cx="504056" cy="16561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0" name="Rectangle 189"/>
                  <p:cNvSpPr/>
                  <p:nvPr/>
                </p:nvSpPr>
                <p:spPr>
                  <a:xfrm>
                    <a:off x="7668344" y="3212976"/>
                    <a:ext cx="288032" cy="15121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</p:grpSp>
      </p:grpSp>
      <p:grpSp>
        <p:nvGrpSpPr>
          <p:cNvPr id="208" name="Groupe 207"/>
          <p:cNvGrpSpPr/>
          <p:nvPr/>
        </p:nvGrpSpPr>
        <p:grpSpPr>
          <a:xfrm>
            <a:off x="3721432" y="548679"/>
            <a:ext cx="5422568" cy="3240361"/>
            <a:chOff x="3721432" y="548679"/>
            <a:chExt cx="5422568" cy="3240361"/>
          </a:xfrm>
        </p:grpSpPr>
        <p:sp>
          <p:nvSpPr>
            <p:cNvPr id="178" name="Rectangle 177"/>
            <p:cNvSpPr/>
            <p:nvPr/>
          </p:nvSpPr>
          <p:spPr>
            <a:xfrm rot="17160000">
              <a:off x="3700400" y="1965887"/>
              <a:ext cx="2014074" cy="9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7" name="Groupe 206"/>
            <p:cNvGrpSpPr/>
            <p:nvPr/>
          </p:nvGrpSpPr>
          <p:grpSpPr>
            <a:xfrm>
              <a:off x="3721432" y="548679"/>
              <a:ext cx="5422568" cy="3240361"/>
              <a:chOff x="3721432" y="548679"/>
              <a:chExt cx="5422568" cy="3240361"/>
            </a:xfrm>
          </p:grpSpPr>
          <p:sp>
            <p:nvSpPr>
              <p:cNvPr id="198" name="Rectangle 197"/>
              <p:cNvSpPr/>
              <p:nvPr/>
            </p:nvSpPr>
            <p:spPr>
              <a:xfrm rot="17593963">
                <a:off x="5744306" y="1098833"/>
                <a:ext cx="492710" cy="1308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06" name="Groupe 205"/>
              <p:cNvGrpSpPr/>
              <p:nvPr/>
            </p:nvGrpSpPr>
            <p:grpSpPr>
              <a:xfrm>
                <a:off x="3721432" y="548679"/>
                <a:ext cx="5422568" cy="3240361"/>
                <a:chOff x="3721432" y="548679"/>
                <a:chExt cx="5422568" cy="3240361"/>
              </a:xfrm>
            </p:grpSpPr>
            <p:sp>
              <p:nvSpPr>
                <p:cNvPr id="200" name="Rectangle 199"/>
                <p:cNvSpPr/>
                <p:nvPr/>
              </p:nvSpPr>
              <p:spPr>
                <a:xfrm rot="16200000">
                  <a:off x="5002580" y="1424045"/>
                  <a:ext cx="384149" cy="9376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205" name="Groupe 204"/>
                <p:cNvGrpSpPr/>
                <p:nvPr/>
              </p:nvGrpSpPr>
              <p:grpSpPr>
                <a:xfrm>
                  <a:off x="3721432" y="548679"/>
                  <a:ext cx="5422568" cy="3240361"/>
                  <a:chOff x="3721432" y="548679"/>
                  <a:chExt cx="5422568" cy="3240361"/>
                </a:xfrm>
              </p:grpSpPr>
              <p:sp>
                <p:nvSpPr>
                  <p:cNvPr id="180" name="Rectangle 179"/>
                  <p:cNvSpPr/>
                  <p:nvPr/>
                </p:nvSpPr>
                <p:spPr>
                  <a:xfrm rot="18960299">
                    <a:off x="7748205" y="2305438"/>
                    <a:ext cx="492710" cy="130894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7" name="Rectangle 196"/>
                  <p:cNvSpPr/>
                  <p:nvPr/>
                </p:nvSpPr>
                <p:spPr>
                  <a:xfrm rot="18385022">
                    <a:off x="6726753" y="1705122"/>
                    <a:ext cx="492710" cy="130894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9" name="Rectangle 198"/>
                  <p:cNvSpPr/>
                  <p:nvPr/>
                </p:nvSpPr>
                <p:spPr>
                  <a:xfrm rot="16551332">
                    <a:off x="5537927" y="-553832"/>
                    <a:ext cx="508410" cy="41413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 rot="16200000">
                    <a:off x="6408204" y="-1071501"/>
                    <a:ext cx="792088" cy="40324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2" name="Rectangle 201"/>
                  <p:cNvSpPr/>
                  <p:nvPr/>
                </p:nvSpPr>
                <p:spPr>
                  <a:xfrm rot="16200000">
                    <a:off x="7506072" y="494928"/>
                    <a:ext cx="792088" cy="219573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3" name="Rectangle 202"/>
                  <p:cNvSpPr/>
                  <p:nvPr/>
                </p:nvSpPr>
                <p:spPr>
                  <a:xfrm rot="16200000">
                    <a:off x="7848364" y="1736812"/>
                    <a:ext cx="1008112" cy="9361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4" name="Rectangle 203"/>
                  <p:cNvSpPr/>
                  <p:nvPr/>
                </p:nvSpPr>
                <p:spPr>
                  <a:xfrm rot="16200000">
                    <a:off x="7938120" y="2583160"/>
                    <a:ext cx="1440160" cy="971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</p:grpSp>
      </p:grpSp>
      <p:sp>
        <p:nvSpPr>
          <p:cNvPr id="209" name="ZoneTexte 208"/>
          <p:cNvSpPr txBox="1"/>
          <p:nvPr/>
        </p:nvSpPr>
        <p:spPr>
          <a:xfrm>
            <a:off x="1907704" y="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79BC58"/>
                </a:solidFill>
              </a:rPr>
              <a:t>L’Office de Tourisme</a:t>
            </a:r>
            <a:endParaRPr lang="fr-FR" sz="2800" b="1" dirty="0">
              <a:solidFill>
                <a:srgbClr val="79BC58"/>
              </a:solidFill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251520" y="548680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1" dirty="0" smtClean="0">
                <a:solidFill>
                  <a:srgbClr val="1842BA"/>
                </a:solidFill>
              </a:rPr>
              <a:t>Organigramme des interactions entre les acteurs</a:t>
            </a:r>
          </a:p>
        </p:txBody>
      </p:sp>
      <p:sp>
        <p:nvSpPr>
          <p:cNvPr id="52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31"/>
          <p:cNvGrpSpPr/>
          <p:nvPr/>
        </p:nvGrpSpPr>
        <p:grpSpPr>
          <a:xfrm>
            <a:off x="-108520" y="-9405665"/>
            <a:ext cx="9361039" cy="25652089"/>
            <a:chOff x="-108520" y="-9405665"/>
            <a:chExt cx="9361039" cy="25652089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79BC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27984" y="27384"/>
              <a:ext cx="4752528" cy="6858000"/>
            </a:xfrm>
            <a:prstGeom prst="rect">
              <a:avLst/>
            </a:prstGeom>
            <a:solidFill>
              <a:srgbClr val="125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7740352" y="5373216"/>
              <a:ext cx="1296128" cy="129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F:\pralogna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56376" y="5589240"/>
              <a:ext cx="868172" cy="884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e 25"/>
            <p:cNvGrpSpPr/>
            <p:nvPr/>
          </p:nvGrpSpPr>
          <p:grpSpPr>
            <a:xfrm>
              <a:off x="107504" y="44624"/>
              <a:ext cx="2160240" cy="1152128"/>
              <a:chOff x="755576" y="548680"/>
              <a:chExt cx="2160240" cy="1152128"/>
            </a:xfrm>
          </p:grpSpPr>
          <p:sp>
            <p:nvSpPr>
              <p:cNvPr id="25" name="Ellipse 24"/>
              <p:cNvSpPr>
                <a:spLocks/>
              </p:cNvSpPr>
              <p:nvPr/>
            </p:nvSpPr>
            <p:spPr>
              <a:xfrm>
                <a:off x="755576" y="548680"/>
                <a:ext cx="2160240" cy="11521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027" name="Picture 3" descr="E:\Documents\Sonia\Fichiers Alpine Pearls PRALO\nouveau logo A.P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5439" y="730599"/>
                <a:ext cx="1592345" cy="754185"/>
              </a:xfrm>
              <a:prstGeom prst="rect">
                <a:avLst/>
              </a:prstGeom>
            </p:spPr>
          </p:pic>
        </p:grpSp>
        <p:sp useBgFill="1">
          <p:nvSpPr>
            <p:cNvPr id="27" name="Arc 26"/>
            <p:cNvSpPr/>
            <p:nvPr/>
          </p:nvSpPr>
          <p:spPr>
            <a:xfrm rot="10800000">
              <a:off x="108519" y="-9405665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 useBgFill="1">
          <p:nvSpPr>
            <p:cNvPr id="22" name="Arc 21"/>
            <p:cNvSpPr/>
            <p:nvPr/>
          </p:nvSpPr>
          <p:spPr>
            <a:xfrm>
              <a:off x="-108520" y="-72008"/>
              <a:ext cx="9144000" cy="16318432"/>
            </a:xfrm>
            <a:prstGeom prst="arc">
              <a:avLst>
                <a:gd name="adj1" fmla="val 10789097"/>
                <a:gd name="adj2" fmla="val 16212581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51920" y="-171400"/>
              <a:ext cx="1368152" cy="7272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467544" y="2274839"/>
            <a:ext cx="8352928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4800" b="1" i="1" dirty="0" smtClean="0"/>
              <a:t>La démarche </a:t>
            </a:r>
          </a:p>
          <a:p>
            <a:pPr algn="ctr"/>
            <a:r>
              <a:rPr lang="fr-FR" sz="4800" b="1" i="1" dirty="0" smtClean="0"/>
              <a:t>éco-responsable</a:t>
            </a:r>
          </a:p>
          <a:p>
            <a:pPr algn="ctr"/>
            <a:r>
              <a:rPr lang="fr-FR" sz="4800" b="1" i="1" dirty="0" smtClean="0"/>
              <a:t>du village</a:t>
            </a:r>
          </a:p>
        </p:txBody>
      </p:sp>
      <p:sp>
        <p:nvSpPr>
          <p:cNvPr id="17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6E493DBB-B570-41B3-9D8E-6C97FA229305}" type="slidenum">
              <a:rPr lang="fr-FR" smtClean="0">
                <a:solidFill>
                  <a:schemeClr val="tx1"/>
                </a:solidFill>
              </a:rPr>
              <a:pPr/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1120</Words>
  <Application>Microsoft Office PowerPoint</Application>
  <PresentationFormat>Affichage à l'écran (4:3)</PresentationFormat>
  <Paragraphs>284</Paragraphs>
  <Slides>24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Michael</dc:creator>
  <cp:lastModifiedBy>Michael</cp:lastModifiedBy>
  <cp:revision>15</cp:revision>
  <dcterms:created xsi:type="dcterms:W3CDTF">2011-06-13T11:09:11Z</dcterms:created>
  <dcterms:modified xsi:type="dcterms:W3CDTF">2011-06-14T23:14:42Z</dcterms:modified>
</cp:coreProperties>
</file>