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80" r:id="rId13"/>
    <p:sldId id="266" r:id="rId14"/>
    <p:sldId id="267" r:id="rId15"/>
    <p:sldId id="268" r:id="rId16"/>
    <p:sldId id="281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82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163A"/>
    <a:srgbClr val="7AE494"/>
    <a:srgbClr val="FF4876"/>
    <a:srgbClr val="536689"/>
    <a:srgbClr val="DDC197"/>
    <a:srgbClr val="FF765A"/>
    <a:srgbClr val="D1B389"/>
    <a:srgbClr val="CEE4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FC866-ABF6-304E-B970-2C0549CC413A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0396F-FAFB-4342-BB30-F7A1B5F26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0396F-FAFB-4342-BB30-F7A1B5F264F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912-80CD-3743-944A-86F74F32AA78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2EAA-6C66-7B46-BD62-B1F847F9B4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912-80CD-3743-944A-86F74F32AA78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2EAA-6C66-7B46-BD62-B1F847F9B4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912-80CD-3743-944A-86F74F32AA78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2EAA-6C66-7B46-BD62-B1F847F9B4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912-80CD-3743-944A-86F74F32AA78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2EAA-6C66-7B46-BD62-B1F847F9B4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912-80CD-3743-944A-86F74F32AA78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2EAA-6C66-7B46-BD62-B1F847F9B4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912-80CD-3743-944A-86F74F32AA78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2EAA-6C66-7B46-BD62-B1F847F9B4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912-80CD-3743-944A-86F74F32AA78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2EAA-6C66-7B46-BD62-B1F847F9B4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912-80CD-3743-944A-86F74F32AA78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2EAA-6C66-7B46-BD62-B1F847F9B4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912-80CD-3743-944A-86F74F32AA78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2EAA-6C66-7B46-BD62-B1F847F9B4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912-80CD-3743-944A-86F74F32AA78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2EAA-6C66-7B46-BD62-B1F847F9B4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912-80CD-3743-944A-86F74F32AA78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2EAA-6C66-7B46-BD62-B1F847F9B4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1B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FB912-80CD-3743-944A-86F74F32AA78}" type="datetimeFigureOut">
              <a:rPr lang="fr-FR" smtClean="0"/>
              <a:pPr/>
              <a:t>21/04/11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E2EAA-6C66-7B46-BD62-B1F847F9B4B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8000" dirty="0" smtClean="0">
                <a:solidFill>
                  <a:schemeClr val="bg1"/>
                </a:solidFill>
                <a:latin typeface="Impact"/>
                <a:cs typeface="Impact"/>
              </a:rPr>
              <a:t>L’existentialisme est un humanisme</a:t>
            </a:r>
            <a:endParaRPr lang="fr-FR" sz="80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536689"/>
                </a:solidFill>
                <a:latin typeface="Impact"/>
                <a:cs typeface="Impact"/>
              </a:rPr>
              <a:t>SARTRE - 1946</a:t>
            </a:r>
            <a:endParaRPr lang="fr-FR" sz="4000" dirty="0">
              <a:solidFill>
                <a:srgbClr val="536689"/>
              </a:solidFill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r>
              <a:rPr lang="fr-FR" b="1" dirty="0" smtClean="0">
                <a:solidFill>
                  <a:srgbClr val="FFFFFF"/>
                </a:solidFill>
              </a:rPr>
              <a:t>Pas de nature humaine</a:t>
            </a:r>
          </a:p>
          <a:p>
            <a:r>
              <a:rPr lang="fr-FR" b="1" dirty="0" smtClean="0">
                <a:solidFill>
                  <a:srgbClr val="FFFFFF"/>
                </a:solidFill>
              </a:rPr>
              <a:t>Pas de déterminisme</a:t>
            </a:r>
          </a:p>
          <a:p>
            <a:r>
              <a:rPr lang="fr-FR" b="1" dirty="0" smtClean="0">
                <a:solidFill>
                  <a:srgbClr val="FFFFFF"/>
                </a:solidFill>
              </a:rPr>
              <a:t>L’homme est condamné à être libre</a:t>
            </a:r>
            <a:r>
              <a:rPr lang="fr-FR" dirty="0" smtClean="0">
                <a:solidFill>
                  <a:srgbClr val="FFFFFF"/>
                </a:solidFill>
              </a:rPr>
              <a:t>. </a:t>
            </a:r>
          </a:p>
          <a:p>
            <a:endParaRPr lang="fr-FR" dirty="0" smtClean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b="1" dirty="0" smtClean="0">
                <a:solidFill>
                  <a:srgbClr val="536689"/>
                </a:solidFill>
              </a:rPr>
              <a:t>désespoir</a:t>
            </a:r>
            <a:r>
              <a:rPr lang="fr-FR" dirty="0" smtClean="0">
                <a:solidFill>
                  <a:srgbClr val="536689"/>
                </a:solidFill>
              </a:rPr>
              <a:t> : </a:t>
            </a:r>
            <a:r>
              <a:rPr lang="fr-FR" dirty="0" smtClean="0">
                <a:solidFill>
                  <a:srgbClr val="FFFFFF"/>
                </a:solidFill>
              </a:rPr>
              <a:t>nous nous bornerons à compter sur ce qui dépend de notre volonté, ou sur l’ensemble des probabilités qui rendent notre action possible</a:t>
            </a:r>
          </a:p>
          <a:p>
            <a:pPr algn="just"/>
            <a:endParaRPr lang="fr-FR" b="1" dirty="0" smtClean="0">
              <a:solidFill>
                <a:srgbClr val="FFFFFF"/>
              </a:solidFill>
            </a:endParaRPr>
          </a:p>
          <a:p>
            <a:pPr algn="just"/>
            <a:r>
              <a:rPr lang="fr-FR" b="1" dirty="0" smtClean="0">
                <a:solidFill>
                  <a:srgbClr val="FFFFFF"/>
                </a:solidFill>
              </a:rPr>
              <a:t>MAIS</a:t>
            </a:r>
            <a:r>
              <a:rPr lang="fr-FR" dirty="0" smtClean="0">
                <a:solidFill>
                  <a:srgbClr val="FFFFFF"/>
                </a:solidFill>
              </a:rPr>
              <a:t> il n’est pas besoin d’espérer pour entreprendre, donc pas de </a:t>
            </a:r>
            <a:r>
              <a:rPr lang="fr-FR" u="sng" dirty="0" smtClean="0">
                <a:solidFill>
                  <a:srgbClr val="FFFFFF"/>
                </a:solidFill>
              </a:rPr>
              <a:t>quiétisme</a:t>
            </a:r>
            <a:r>
              <a:rPr lang="fr-FR" dirty="0" smtClean="0">
                <a:solidFill>
                  <a:srgbClr val="FFFFFF"/>
                </a:solidFill>
              </a:rPr>
              <a:t>. Au contraire, l’homme n’est rien d’autre que son projet, donc l’ensemble de ses </a:t>
            </a:r>
            <a:r>
              <a:rPr lang="fr-FR" b="1" dirty="0" smtClean="0">
                <a:solidFill>
                  <a:srgbClr val="FFFFFF"/>
                </a:solidFill>
              </a:rPr>
              <a:t>actes </a:t>
            </a:r>
            <a:r>
              <a:rPr lang="fr-FR" dirty="0" smtClean="0">
                <a:solidFill>
                  <a:srgbClr val="FFFFFF"/>
                </a:solidFill>
              </a:rPr>
              <a:t>; </a:t>
            </a:r>
            <a:r>
              <a:rPr lang="fr-FR" b="1" dirty="0" smtClean="0">
                <a:solidFill>
                  <a:srgbClr val="FFFFFF"/>
                </a:solidFill>
              </a:rPr>
              <a:t>l’homme n’est rien d’autre que sa vie</a:t>
            </a:r>
            <a:r>
              <a:rPr lang="fr-FR" dirty="0" smtClean="0">
                <a:solidFill>
                  <a:srgbClr val="FFFFFF"/>
                </a:solidFill>
              </a:rPr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rgbClr val="FFFFFF"/>
                </a:solidFill>
              </a:rPr>
              <a:t>	Il n’y a pas de nature humaine MAIS l’</a:t>
            </a:r>
            <a:r>
              <a:rPr lang="fr-FR" u="sng" dirty="0" smtClean="0">
                <a:solidFill>
                  <a:srgbClr val="FFFFFF"/>
                </a:solidFill>
              </a:rPr>
              <a:t>universalité</a:t>
            </a:r>
            <a:r>
              <a:rPr lang="fr-FR" dirty="0" smtClean="0">
                <a:solidFill>
                  <a:srgbClr val="FFFFFF"/>
                </a:solidFill>
              </a:rPr>
              <a:t> humaine de notre </a:t>
            </a:r>
            <a:r>
              <a:rPr lang="fr-FR" b="1" dirty="0" smtClean="0">
                <a:solidFill>
                  <a:srgbClr val="FFFFFF"/>
                </a:solidFill>
              </a:rPr>
              <a:t>condition</a:t>
            </a:r>
          </a:p>
          <a:p>
            <a:pPr algn="ctr">
              <a:buNone/>
            </a:pPr>
            <a:endParaRPr lang="fr-FR" b="1" dirty="0" smtClean="0">
              <a:solidFill>
                <a:srgbClr val="FFFFFF"/>
              </a:solidFill>
            </a:endParaRPr>
          </a:p>
          <a:p>
            <a:pPr algn="ctr">
              <a:buNone/>
            </a:pP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" name="Image 3" descr="200235995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710" y="3277538"/>
            <a:ext cx="3121025" cy="312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  <a:t>Reproches au subjectivisme</a:t>
            </a:r>
            <a:endParaRPr lang="fr-FR" dirty="0">
              <a:solidFill>
                <a:srgbClr val="536689"/>
              </a:solidFill>
              <a:latin typeface="Impact"/>
              <a:cs typeface="Impac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>
                <a:solidFill>
                  <a:srgbClr val="FF765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fr-FR" dirty="0" smtClean="0">
                <a:solidFill>
                  <a:schemeClr val="bg1"/>
                </a:solidFill>
              </a:rPr>
              <a:t> – alors on peut faire n’importe quoi &gt; anarchie</a:t>
            </a:r>
          </a:p>
          <a:p>
            <a:pPr algn="just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fr-FR" dirty="0" smtClean="0">
                <a:solidFill>
                  <a:srgbClr val="CEE44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 – on ne peut pas juger les autres, car il n’y a pas de raison pour préférer un projet à un autre.</a:t>
            </a:r>
          </a:p>
          <a:p>
            <a:pPr algn="just">
              <a:buNone/>
            </a:pPr>
            <a:r>
              <a:rPr lang="fr-FR" dirty="0" smtClean="0">
                <a:solidFill>
                  <a:schemeClr val="bg1"/>
                </a:solidFill>
              </a:rPr>
              <a:t> </a:t>
            </a:r>
          </a:p>
          <a:p>
            <a:pPr algn="just">
              <a:buNone/>
            </a:pPr>
            <a:r>
              <a:rPr lang="fr-FR" dirty="0" smtClean="0">
                <a:solidFill>
                  <a:srgbClr val="FF487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fr-FR" dirty="0" smtClean="0">
                <a:solidFill>
                  <a:schemeClr val="bg1"/>
                </a:solidFill>
              </a:rPr>
              <a:t> – les valeurs ne sont pas sérieuses si on les choisit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  <a:t>Les réponses de Sartre</a:t>
            </a:r>
            <a:endParaRPr lang="fr-FR" dirty="0">
              <a:solidFill>
                <a:srgbClr val="536689"/>
              </a:solidFill>
              <a:latin typeface="Impact"/>
              <a:cs typeface="Impac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sz="4400" dirty="0" smtClean="0">
                <a:solidFill>
                  <a:srgbClr val="FF765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 </a:t>
            </a:r>
            <a:r>
              <a:rPr lang="fr-FR" sz="4400" dirty="0" smtClean="0">
                <a:solidFill>
                  <a:schemeClr val="bg1"/>
                </a:solidFill>
              </a:rPr>
              <a:t>– ce qui n’est pas possible, c’est de ne pas choisir</a:t>
            </a:r>
          </a:p>
          <a:p>
            <a:pPr lvl="1" algn="just">
              <a:buFont typeface="Wingdings" charset="2"/>
              <a:buChar char="Ø"/>
            </a:pPr>
            <a:r>
              <a:rPr lang="fr-FR" sz="4400" dirty="0" smtClean="0">
                <a:solidFill>
                  <a:schemeClr val="bg1"/>
                </a:solidFill>
              </a:rPr>
              <a:t>Ne pas choisir, c’est aussi un choix !</a:t>
            </a:r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≠ avec la théorie de </a:t>
            </a:r>
            <a:r>
              <a:rPr lang="fr-FR" b="1" dirty="0" smtClean="0">
                <a:solidFill>
                  <a:srgbClr val="FFFFFF"/>
                </a:solidFill>
              </a:rPr>
              <a:t>Gide</a:t>
            </a:r>
            <a:r>
              <a:rPr lang="fr-FR" dirty="0" smtClean="0">
                <a:solidFill>
                  <a:srgbClr val="FFFFFF"/>
                </a:solidFill>
              </a:rPr>
              <a:t> de :</a:t>
            </a:r>
            <a:br>
              <a:rPr lang="fr-FR" dirty="0" smtClean="0">
                <a:solidFill>
                  <a:srgbClr val="FFFFFF"/>
                </a:solidFill>
              </a:rPr>
            </a:br>
            <a:r>
              <a:rPr lang="fr-FR" dirty="0" smtClean="0">
                <a:solidFill>
                  <a:srgbClr val="FFFFFF"/>
                </a:solidFill>
              </a:rPr>
              <a:t>l'</a:t>
            </a:r>
            <a:r>
              <a:rPr lang="fr-FR" u="sng" dirty="0" smtClean="0">
                <a:solidFill>
                  <a:srgbClr val="FFFFFF"/>
                </a:solidFill>
              </a:rPr>
              <a:t>acte gratuit </a:t>
            </a:r>
            <a:endParaRPr lang="fr-FR" u="sng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fr-FR" dirty="0" smtClean="0">
                <a:solidFill>
                  <a:srgbClr val="FFFFFF"/>
                </a:solidFill>
              </a:rPr>
              <a:t>Simple caprice</a:t>
            </a:r>
          </a:p>
          <a:p>
            <a:pPr algn="just">
              <a:buFont typeface="Wingdings" charset="2"/>
              <a:buChar char="Ø"/>
            </a:pPr>
            <a:r>
              <a:rPr lang="fr-FR" dirty="0" smtClean="0">
                <a:solidFill>
                  <a:srgbClr val="FFFFFF"/>
                </a:solidFill>
              </a:rPr>
              <a:t>Choix sans se référer a des valeurs préétablies </a:t>
            </a:r>
          </a:p>
          <a:p>
            <a:pPr algn="just">
              <a:buFont typeface="Wingdings" charset="2"/>
              <a:buChar char="Ø"/>
            </a:pPr>
            <a:r>
              <a:rPr lang="fr-FR" dirty="0" smtClean="0">
                <a:solidFill>
                  <a:srgbClr val="FFFFFF"/>
                </a:solidFill>
              </a:rPr>
              <a:t>L'homme se fait en choisissant sa morale, tout comme l'artiste ne s'inspire pas des règles </a:t>
            </a:r>
            <a:r>
              <a:rPr lang="fr-FR" i="1" dirty="0" smtClean="0">
                <a:solidFill>
                  <a:srgbClr val="FFFFFF"/>
                </a:solidFill>
              </a:rPr>
              <a:t>a priori</a:t>
            </a:r>
            <a:r>
              <a:rPr lang="fr-FR" dirty="0" smtClean="0">
                <a:solidFill>
                  <a:srgbClr val="FFFFFF"/>
                </a:solidFill>
              </a:rPr>
              <a:t>. </a:t>
            </a:r>
            <a:endParaRPr lang="fr-FR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  <a:t/>
            </a:r>
            <a:b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</a:br>
            <a: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  <a:t>L'insuffisance des morales classiques</a:t>
            </a:r>
            <a:b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</a:br>
            <a:endParaRPr lang="fr-FR" dirty="0">
              <a:solidFill>
                <a:srgbClr val="536689"/>
              </a:solidFill>
              <a:latin typeface="Impact"/>
              <a:cs typeface="Impac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endParaRPr lang="fr-FR" dirty="0" smtClean="0">
              <a:solidFill>
                <a:schemeClr val="bg1"/>
              </a:solidFill>
            </a:endParaRPr>
          </a:p>
          <a:p>
            <a:pPr algn="just"/>
            <a:r>
              <a:rPr lang="fr-FR" b="1" dirty="0" smtClean="0">
                <a:solidFill>
                  <a:schemeClr val="bg1"/>
                </a:solidFill>
              </a:rPr>
              <a:t>morale abstraite : </a:t>
            </a:r>
            <a:r>
              <a:rPr lang="fr-FR" dirty="0" smtClean="0">
                <a:solidFill>
                  <a:schemeClr val="bg1"/>
                </a:solidFill>
              </a:rPr>
              <a:t>principes trop abstraits → impuissantes à trancher, que ce soit la morale chrétienne qui dit d'aimer son prochain, la morale utilitariste…</a:t>
            </a:r>
          </a:p>
          <a:p>
            <a:pPr algn="just"/>
            <a:endParaRPr lang="fr-FR" dirty="0" smtClean="0">
              <a:solidFill>
                <a:schemeClr val="bg1"/>
              </a:solidFill>
            </a:endParaRPr>
          </a:p>
          <a:p>
            <a:pPr algn="just"/>
            <a:r>
              <a:rPr lang="fr-FR" b="1" dirty="0" smtClean="0">
                <a:solidFill>
                  <a:schemeClr val="bg1"/>
                </a:solidFill>
              </a:rPr>
              <a:t>morale concrète </a:t>
            </a:r>
            <a:r>
              <a:rPr lang="fr-FR" dirty="0" smtClean="0">
                <a:solidFill>
                  <a:schemeClr val="bg1"/>
                </a:solidFill>
              </a:rPr>
              <a:t>: choix imprévisibles → invention</a:t>
            </a:r>
          </a:p>
          <a:p>
            <a:pPr algn="just"/>
            <a:endParaRPr lang="fr-FR" dirty="0" smtClean="0">
              <a:solidFill>
                <a:schemeClr val="bg1"/>
              </a:solidFill>
            </a:endParaRPr>
          </a:p>
          <a:p>
            <a:pPr algn="just"/>
            <a:r>
              <a:rPr lang="fr-FR" dirty="0" smtClean="0">
                <a:solidFill>
                  <a:schemeClr val="bg1"/>
                </a:solidFill>
              </a:rPr>
              <a:t>En fait, la seule chose qui compte c'est de savoir si cette invention se fait on nom de la liberté. Si oui, on ne peut pas juger.</a:t>
            </a:r>
          </a:p>
          <a:p>
            <a:pPr algn="just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06256"/>
          </a:xfrm>
        </p:spPr>
        <p:txBody>
          <a:bodyPr wrap="square">
            <a:noAutofit/>
          </a:bodyPr>
          <a:lstStyle/>
          <a:p>
            <a:pPr>
              <a:buNone/>
            </a:pPr>
            <a:r>
              <a:rPr lang="fr-FR" sz="4400" dirty="0" smtClean="0">
                <a:solidFill>
                  <a:srgbClr val="CEE44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fr-FR" sz="4400" dirty="0" smtClean="0"/>
              <a:t> </a:t>
            </a:r>
            <a:r>
              <a:rPr lang="fr-FR" sz="4400" dirty="0" smtClean="0">
                <a:solidFill>
                  <a:srgbClr val="FFFFFF"/>
                </a:solidFill>
              </a:rPr>
              <a:t>–  Objection vraie et fausse:</a:t>
            </a:r>
          </a:p>
          <a:p>
            <a:pPr>
              <a:buNone/>
            </a:pPr>
            <a:endParaRPr lang="fr-FR" b="1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FFFFFF"/>
                </a:solidFill>
              </a:rPr>
              <a:t>VRAI</a:t>
            </a:r>
            <a:r>
              <a:rPr lang="fr-FR" dirty="0" smtClean="0">
                <a:solidFill>
                  <a:srgbClr val="FFFFFF"/>
                </a:solidFill>
              </a:rPr>
              <a:t>: car,</a:t>
            </a:r>
          </a:p>
          <a:p>
            <a:pPr algn="just">
              <a:buNone/>
            </a:pPr>
            <a:r>
              <a:rPr lang="fr-FR" sz="2595" dirty="0" smtClean="0">
                <a:solidFill>
                  <a:srgbClr val="FFFFFF"/>
                </a:solidFill>
              </a:rPr>
              <a:t>- engagement choisi en toute lucidité </a:t>
            </a:r>
          </a:p>
          <a:p>
            <a:pPr algn="just">
              <a:buFontTx/>
              <a:buChar char="-"/>
            </a:pPr>
            <a:r>
              <a:rPr lang="fr-FR" sz="2595" dirty="0" smtClean="0">
                <a:solidFill>
                  <a:srgbClr val="FFFFFF"/>
                </a:solidFill>
              </a:rPr>
              <a:t>les existentialistes ne croient pas au progrès car tout choix reste toujours un choix dans une situation. </a:t>
            </a:r>
          </a:p>
          <a:p>
            <a:pPr>
              <a:buNone/>
            </a:pPr>
            <a:endParaRPr lang="fr-FR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FFFF"/>
                </a:solidFill>
              </a:rPr>
              <a:t>FAUX</a:t>
            </a:r>
            <a:r>
              <a:rPr lang="fr-FR" dirty="0" smtClean="0">
                <a:solidFill>
                  <a:srgbClr val="FFFFFF"/>
                </a:solidFill>
              </a:rPr>
              <a:t>: car,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on peut juger que certains choix sont fondés sur l'erreur, et d'autres sur la vérité.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Pour Sartre, être de </a:t>
            </a:r>
            <a:r>
              <a:rPr lang="fr-FR" sz="4800" dirty="0" smtClean="0">
                <a:solidFill>
                  <a:srgbClr val="CEE44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mauvaise foi</a:t>
            </a:r>
            <a:r>
              <a:rPr lang="fr-FR" dirty="0" smtClean="0">
                <a:solidFill>
                  <a:srgbClr val="FFFFFF"/>
                </a:solidFill>
              </a:rPr>
              <a:t>, c'est ne pas assumer notre plein engagement dans chacun de nos actes</a:t>
            </a:r>
          </a:p>
          <a:p>
            <a:pPr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FFFFFF"/>
                </a:solidFill>
              </a:rPr>
              <a:t>&gt; Trouver des excuses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sz="6000" b="1" dirty="0" smtClean="0">
                <a:solidFill>
                  <a:srgbClr val="FFFFFF"/>
                </a:solidFill>
              </a:rPr>
              <a:t>La solitude du commandement</a:t>
            </a:r>
            <a:endParaRPr lang="fr-FR" sz="6000" dirty="0" smtClean="0">
              <a:solidFill>
                <a:srgbClr val="FFFFFF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FF765A"/>
                </a:solidFill>
                <a:effectLst>
                  <a:outerShdw blurRad="50800" dist="38100" dir="2700000">
                    <a:schemeClr val="tx1">
                      <a:lumMod val="85000"/>
                      <a:lumOff val="15000"/>
                      <a:alpha val="43000"/>
                    </a:schemeClr>
                  </a:outerShdw>
                </a:effectLst>
                <a:latin typeface="Impact"/>
                <a:cs typeface="Impact"/>
              </a:rPr>
              <a:t>Jean-Paul SARTRE</a:t>
            </a:r>
            <a:endParaRPr lang="fr-FR" sz="6600" dirty="0">
              <a:solidFill>
                <a:srgbClr val="FF765A"/>
              </a:solidFill>
              <a:effectLst>
                <a:outerShdw blurRad="50800" dist="38100" dir="2700000">
                  <a:schemeClr val="tx1">
                    <a:lumMod val="85000"/>
                    <a:lumOff val="15000"/>
                    <a:alpha val="43000"/>
                  </a:scheme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>
            <a:noAutofit/>
          </a:bodyPr>
          <a:lstStyle/>
          <a:p>
            <a:pPr algn="ctr"/>
            <a:endParaRPr lang="fr-FR" sz="12000" dirty="0" smtClean="0">
              <a:solidFill>
                <a:schemeClr val="bg1">
                  <a:lumMod val="95000"/>
                </a:schemeClr>
              </a:solidFill>
              <a:latin typeface="Impact"/>
              <a:cs typeface="Impact"/>
            </a:endParaRPr>
          </a:p>
          <a:p>
            <a:pPr algn="ctr"/>
            <a:endParaRPr lang="fr-FR" sz="4800" dirty="0" smtClean="0">
              <a:solidFill>
                <a:schemeClr val="bg1">
                  <a:lumMod val="95000"/>
                </a:schemeClr>
              </a:solidFill>
              <a:latin typeface="Impact"/>
              <a:cs typeface="Impact"/>
            </a:endParaRPr>
          </a:p>
          <a:p>
            <a:pPr algn="ctr"/>
            <a:endParaRPr lang="fr-FR" sz="4800" dirty="0" smtClean="0">
              <a:solidFill>
                <a:schemeClr val="bg1">
                  <a:lumMod val="95000"/>
                </a:schemeClr>
              </a:solidFill>
              <a:latin typeface="Impact"/>
              <a:cs typeface="Impact"/>
            </a:endParaRPr>
          </a:p>
          <a:p>
            <a:pPr algn="ctr"/>
            <a:endParaRPr lang="fr-FR" sz="4800" dirty="0" smtClean="0">
              <a:solidFill>
                <a:schemeClr val="bg1">
                  <a:lumMod val="95000"/>
                </a:schemeClr>
              </a:solidFill>
              <a:latin typeface="Impact"/>
              <a:cs typeface="Impact"/>
            </a:endParaRPr>
          </a:p>
          <a:p>
            <a:pPr algn="ctr"/>
            <a:endParaRPr lang="fr-FR" sz="4800" dirty="0" smtClean="0">
              <a:solidFill>
                <a:srgbClr val="F2F2F2"/>
              </a:solidFill>
              <a:latin typeface="Impact"/>
              <a:cs typeface="Impact"/>
            </a:endParaRPr>
          </a:p>
          <a:p>
            <a:pPr algn="ctr"/>
            <a:endParaRPr lang="fr-FR" sz="4800" dirty="0">
              <a:solidFill>
                <a:srgbClr val="F2F2F2"/>
              </a:solidFill>
              <a:latin typeface="Impact"/>
              <a:cs typeface="Impact"/>
            </a:endParaRPr>
          </a:p>
          <a:p>
            <a:pPr algn="ctr"/>
            <a:r>
              <a:rPr lang="fr-FR" sz="4800" dirty="0" smtClean="0">
                <a:solidFill>
                  <a:srgbClr val="F2F2F2"/>
                </a:solidFill>
                <a:latin typeface="Impact"/>
                <a:cs typeface="Impact"/>
              </a:rPr>
              <a:t>1905 - 1980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fr-FR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fr-FR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fr-FR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Philosophe et écrivain français</a:t>
            </a:r>
          </a:p>
          <a:p>
            <a:pPr>
              <a:buNone/>
            </a:pPr>
            <a:endParaRPr lang="fr-FR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Engagement politique:</a:t>
            </a:r>
          </a:p>
          <a:p>
            <a:pPr>
              <a:buNone/>
            </a:pP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      communiste, résistant</a:t>
            </a:r>
          </a:p>
          <a:p>
            <a:pPr>
              <a:buNone/>
            </a:pPr>
            <a:endParaRPr lang="fr-FR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Sa conception philosophique: </a:t>
            </a:r>
            <a:r>
              <a:rPr lang="fr-FR" sz="2000" b="1" dirty="0" smtClean="0">
                <a:solidFill>
                  <a:srgbClr val="536689"/>
                </a:solidFill>
              </a:rPr>
              <a:t>l’existentialisme</a:t>
            </a:r>
          </a:p>
          <a:p>
            <a:pPr>
              <a:buFont typeface="Wingdings" charset="2"/>
              <a:buChar char="Ø"/>
            </a:pPr>
            <a:endParaRPr lang="fr-FR" sz="20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800" dirty="0" smtClean="0">
                <a:solidFill>
                  <a:srgbClr val="DDC197"/>
                </a:solidFill>
                <a:latin typeface="Impact"/>
                <a:cs typeface="Impact"/>
              </a:rPr>
              <a:t>p</a:t>
            </a:r>
            <a:endParaRPr lang="fr-FR" sz="4800" dirty="0">
              <a:solidFill>
                <a:srgbClr val="DDC197"/>
              </a:solidFill>
              <a:latin typeface="Impact"/>
              <a:cs typeface="Impact"/>
            </a:endParaRPr>
          </a:p>
        </p:txBody>
      </p:sp>
      <p:pic>
        <p:nvPicPr>
          <p:cNvPr id="11" name="Espace réservé du contenu 10" descr="sartre500500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77222" y="1935770"/>
            <a:ext cx="3186084" cy="4190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solidFill>
                  <a:srgbClr val="FF487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fr-FR" dirty="0" smtClean="0">
                <a:solidFill>
                  <a:schemeClr val="bg1"/>
                </a:solidFill>
              </a:rPr>
              <a:t> – </a:t>
            </a:r>
            <a:r>
              <a:rPr lang="fr-FR" dirty="0" smtClean="0">
                <a:solidFill>
                  <a:srgbClr val="FFFFFF"/>
                </a:solidFill>
              </a:rPr>
              <a:t>Sartre dit que la vie n'a pas de sens, a priori. </a:t>
            </a:r>
          </a:p>
          <a:p>
            <a:pPr>
              <a:buNone/>
            </a:pPr>
            <a:r>
              <a:rPr lang="fr-FR" dirty="0" smtClean="0">
                <a:solidFill>
                  <a:srgbClr val="FFFFFF"/>
                </a:solidFill>
              </a:rPr>
              <a:t>	C'est à l'homme de donner un sens à sa vie, la valeur est ce sens que l'on choisit.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  <a:t>Lucidité du réalisme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dirty="0" smtClean="0">
                <a:solidFill>
                  <a:srgbClr val="FFFFFF"/>
                </a:solidFill>
              </a:rPr>
              <a:t>→ seule compte la réalité des actes. Philosophie sévère, </a:t>
            </a:r>
            <a:r>
              <a:rPr lang="fr-FR" u="sng" dirty="0" smtClean="0">
                <a:solidFill>
                  <a:srgbClr val="FFFFFF"/>
                </a:solidFill>
              </a:rPr>
              <a:t>exigeante</a:t>
            </a:r>
            <a:r>
              <a:rPr lang="fr-FR" dirty="0" smtClean="0">
                <a:solidFill>
                  <a:srgbClr val="FFFFFF"/>
                </a:solidFill>
              </a:rPr>
              <a:t>, sans complaisance pour l'orgueil humain et pour ceux qui se bercent d'illusions.</a:t>
            </a:r>
          </a:p>
          <a:p>
            <a:pPr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FFFFFF"/>
                </a:solidFill>
              </a:rPr>
              <a:t>→ il est de mauvaise foi de prétendre que je valais + que ce que je n'ai été; c'est ainsi que certains hommes supportent la médiocrité de leur vie. </a:t>
            </a:r>
          </a:p>
          <a:p>
            <a:pPr>
              <a:buNone/>
            </a:pPr>
            <a:r>
              <a:rPr lang="fr-FR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>
                <a:solidFill>
                  <a:schemeClr val="bg1"/>
                </a:solidFill>
              </a:rPr>
              <a:t>Exemple</a:t>
            </a:r>
            <a:r>
              <a:rPr lang="fr-FR" dirty="0" smtClean="0">
                <a:solidFill>
                  <a:schemeClr val="bg1"/>
                </a:solidFill>
              </a:rPr>
              <a:t> :</a:t>
            </a:r>
          </a:p>
          <a:p>
            <a:pPr algn="just"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Pas de tempérament lâche, c’est l’acte qui fait le lâche.</a:t>
            </a:r>
          </a:p>
          <a:p>
            <a:pPr algn="just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On ne naît ni lâche ni héros, on se fait lâche ou héros.</a:t>
            </a:r>
          </a:p>
          <a:p>
            <a:pPr algn="just"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	→ philosophie </a:t>
            </a:r>
            <a:r>
              <a:rPr lang="fr-FR" sz="2400" u="sng" dirty="0" smtClean="0">
                <a:solidFill>
                  <a:schemeClr val="bg1"/>
                </a:solidFill>
              </a:rPr>
              <a:t>exigeante mais aussi optimiste</a:t>
            </a:r>
            <a:r>
              <a:rPr lang="fr-FR" sz="2400" dirty="0" smtClean="0">
                <a:solidFill>
                  <a:schemeClr val="bg1"/>
                </a:solidFill>
              </a:rPr>
              <a:t>: ouvre sur des projets de construction individuelle et collective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  <a:t> </a:t>
            </a:r>
            <a:b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</a:br>
            <a:r>
              <a:rPr lang="fr-FR" b="1" dirty="0" smtClean="0">
                <a:solidFill>
                  <a:srgbClr val="536689"/>
                </a:solidFill>
                <a:latin typeface="Impact"/>
                <a:cs typeface="Impact"/>
              </a:rPr>
              <a:t>En quel sens l'existentialisme est-il un humanisme? </a:t>
            </a:r>
            <a:endParaRPr lang="fr-FR" dirty="0">
              <a:solidFill>
                <a:srgbClr val="536689"/>
              </a:solidFill>
              <a:latin typeface="Impact"/>
              <a:cs typeface="Impac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Il y a deux types d’humanisme.</a:t>
            </a:r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b="1" dirty="0" smtClean="0">
                <a:solidFill>
                  <a:schemeClr val="bg1"/>
                </a:solidFill>
              </a:rPr>
              <a:t>l'humanisme classique</a:t>
            </a:r>
          </a:p>
          <a:p>
            <a:pPr>
              <a:buFont typeface="Wingdings" charset="2"/>
              <a:buChar char="Ø"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b="1" dirty="0" smtClean="0">
                <a:solidFill>
                  <a:schemeClr val="bg1"/>
                </a:solidFill>
              </a:rPr>
              <a:t>l'humanisme existentialiste</a:t>
            </a:r>
            <a:endParaRPr lang="fr-FR" dirty="0"/>
          </a:p>
        </p:txBody>
      </p:sp>
      <p:pic>
        <p:nvPicPr>
          <p:cNvPr id="4" name="Image 3" descr="AA0496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175" y="2434798"/>
            <a:ext cx="2621525" cy="2345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536689"/>
                </a:solidFill>
                <a:latin typeface="Impact"/>
                <a:cs typeface="Impact"/>
              </a:rPr>
              <a:t/>
            </a:r>
            <a:br>
              <a:rPr lang="fr-FR" b="1" dirty="0" smtClean="0">
                <a:solidFill>
                  <a:srgbClr val="536689"/>
                </a:solidFill>
                <a:latin typeface="Impact"/>
                <a:cs typeface="Impact"/>
              </a:rPr>
            </a:br>
            <a: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  <a:t>Au delà des différences, l’homme est compréhensible à l’homme</a:t>
            </a:r>
            <a:b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</a:br>
            <a:endParaRPr lang="fr-FR" dirty="0">
              <a:solidFill>
                <a:srgbClr val="536689"/>
              </a:solidFill>
              <a:latin typeface="Impact"/>
              <a:cs typeface="Impac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	L’autre est indispensable à mon existence, pour me connaître je dois passer par l’autre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&gt; liberté posée en face de moi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&gt; </a:t>
            </a:r>
            <a:r>
              <a:rPr lang="fr-FR" b="1" dirty="0" smtClean="0">
                <a:solidFill>
                  <a:schemeClr val="bg1"/>
                </a:solidFill>
              </a:rPr>
              <a:t>intersubjectivité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FR" sz="1400" dirty="0" smtClean="0">
                <a:solidFill>
                  <a:schemeClr val="bg1"/>
                </a:solidFill>
              </a:rPr>
              <a:t>       Copyright Johanna Tasset et Estelle Debès - 2011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4" name="Image 3" descr="AA0282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723" y="4695668"/>
            <a:ext cx="985766" cy="1122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  <a:t>Origine de l’ouvrage</a:t>
            </a:r>
            <a:endParaRPr lang="fr-FR" dirty="0">
              <a:solidFill>
                <a:srgbClr val="536689"/>
              </a:solidFill>
              <a:latin typeface="Impact"/>
              <a:cs typeface="Impact"/>
            </a:endParaRPr>
          </a:p>
        </p:txBody>
      </p:sp>
      <p:sp>
        <p:nvSpPr>
          <p:cNvPr id="24" name="Espace réservé du contenu 23"/>
          <p:cNvSpPr>
            <a:spLocks noGrp="1"/>
          </p:cNvSpPr>
          <p:nvPr>
            <p:ph idx="1"/>
          </p:nvPr>
        </p:nvSpPr>
        <p:spPr/>
        <p:txBody>
          <a:bodyPr vert="horz" anchor="ctr">
            <a:noAutofit/>
          </a:bodyPr>
          <a:lstStyle/>
          <a:p>
            <a:pPr algn="just"/>
            <a:r>
              <a:rPr lang="fr-FR" sz="2800" dirty="0" smtClean="0">
                <a:solidFill>
                  <a:schemeClr val="bg1"/>
                </a:solidFill>
              </a:rPr>
              <a:t>Conférence (= effort de vulgarisation)</a:t>
            </a:r>
          </a:p>
          <a:p>
            <a:pPr algn="just"/>
            <a:r>
              <a:rPr lang="fr-FR" sz="2800" dirty="0" smtClean="0">
                <a:solidFill>
                  <a:schemeClr val="bg1"/>
                </a:solidFill>
              </a:rPr>
              <a:t>PARIS, le 29 octobre 1945 </a:t>
            </a:r>
          </a:p>
          <a:p>
            <a:pPr algn="just"/>
            <a:r>
              <a:rPr lang="fr-FR" sz="2800" dirty="0" smtClean="0">
                <a:solidFill>
                  <a:schemeClr val="bg1"/>
                </a:solidFill>
              </a:rPr>
              <a:t>But : </a:t>
            </a:r>
          </a:p>
          <a:p>
            <a:pPr lvl="1">
              <a:buFont typeface="Wingdings" charset="2"/>
              <a:buChar char="Ø"/>
            </a:pPr>
            <a:r>
              <a:rPr lang="fr-FR" dirty="0" smtClean="0">
                <a:solidFill>
                  <a:schemeClr val="bg1"/>
                </a:solidFill>
              </a:rPr>
              <a:t> se défendre des objections des communistes et des chrétiens,</a:t>
            </a:r>
          </a:p>
          <a:p>
            <a:pPr lvl="1">
              <a:buFont typeface="Wingdings" charset="2"/>
              <a:buChar char="Ø"/>
            </a:pPr>
            <a:r>
              <a:rPr lang="fr-FR" dirty="0" smtClean="0">
                <a:solidFill>
                  <a:schemeClr val="bg1"/>
                </a:solidFill>
              </a:rPr>
              <a:t> convaincre du caractère humaniste de sa doctrine.</a:t>
            </a:r>
          </a:p>
          <a:p>
            <a:pPr algn="just"/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  <a:t>Critiques de l’existentialisme</a:t>
            </a:r>
            <a:endParaRPr lang="fr-FR" dirty="0">
              <a:solidFill>
                <a:srgbClr val="536689"/>
              </a:solidFill>
              <a:latin typeface="Impact"/>
              <a:cs typeface="Impac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Verdana"/>
                <a:cs typeface="Verdana"/>
              </a:rPr>
              <a:t>Marxistes (communistes) : 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  <a:latin typeface="Verdana"/>
                <a:cs typeface="Verdana"/>
              </a:rPr>
              <a:t>Quiétisme du désespoir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  <a:latin typeface="Verdana"/>
                <a:cs typeface="Verdana"/>
              </a:rPr>
              <a:t>Philosophie contemplative = bourgeoise</a:t>
            </a:r>
          </a:p>
          <a:p>
            <a:pPr lvl="1">
              <a:buNone/>
            </a:pPr>
            <a:endParaRPr lang="fr-FR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Verdana"/>
                <a:cs typeface="Verdana"/>
              </a:rPr>
              <a:t>Chrétiens :</a:t>
            </a:r>
            <a:r>
              <a:rPr lang="fr-FR" dirty="0" smtClean="0"/>
              <a:t>	</a:t>
            </a:r>
            <a:endParaRPr lang="fr-FR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1"/>
            <a:r>
              <a:rPr lang="fr-FR" dirty="0" smtClean="0">
                <a:solidFill>
                  <a:schemeClr val="bg1"/>
                </a:solidFill>
                <a:latin typeface="Verdana"/>
                <a:cs typeface="Verdana"/>
              </a:rPr>
              <a:t>Gratuité des actes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  <a:latin typeface="Verdana"/>
                <a:cs typeface="Verdana"/>
              </a:rPr>
              <a:t>Pessimisme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  <a:t>Fondement de l’existentialisme</a:t>
            </a:r>
            <a:endParaRPr lang="fr-FR" dirty="0">
              <a:solidFill>
                <a:srgbClr val="536689"/>
              </a:solidFill>
              <a:latin typeface="Impact"/>
              <a:cs typeface="Impac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4842"/>
            <a:ext cx="8229600" cy="25092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6600" b="1" dirty="0" smtClean="0">
                <a:solidFill>
                  <a:schemeClr val="bg1"/>
                </a:solidFill>
              </a:rPr>
              <a:t>« l’existence précède l’essence »</a:t>
            </a:r>
            <a:r>
              <a:rPr lang="fr-FR" sz="66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84684" y="5211556"/>
            <a:ext cx="420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</a:rPr>
              <a:t>Pas de nature humaine</a:t>
            </a:r>
          </a:p>
          <a:p>
            <a:pPr algn="just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</a:rPr>
              <a:t>Subjectivité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	Si Dieu n’existe pas, il n’y a aucun projet divin, aucune intention transcendante qui détermine ce que devrait être l’homme. </a:t>
            </a:r>
          </a:p>
          <a:p>
            <a:pPr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algn="just">
              <a:buNone/>
            </a:pP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alphaModFix/>
          </a:blip>
          <a:srcRect l="41267" t="19200" r="36946" b="21412"/>
          <a:stretch>
            <a:fillRect/>
          </a:stretch>
        </p:blipFill>
        <p:spPr>
          <a:xfrm>
            <a:off x="4252680" y="3381926"/>
            <a:ext cx="1210832" cy="2988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Nuage 4"/>
          <p:cNvSpPr/>
          <p:nvPr/>
        </p:nvSpPr>
        <p:spPr>
          <a:xfrm>
            <a:off x="3814807" y="5331334"/>
            <a:ext cx="1963911" cy="1270067"/>
          </a:xfrm>
          <a:prstGeom prst="cloud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Interdiction 5"/>
          <p:cNvSpPr/>
          <p:nvPr/>
        </p:nvSpPr>
        <p:spPr>
          <a:xfrm>
            <a:off x="4190474" y="3381926"/>
            <a:ext cx="1273038" cy="1280775"/>
          </a:xfrm>
          <a:prstGeom prst="noSmoking">
            <a:avLst/>
          </a:prstGeom>
          <a:solidFill>
            <a:srgbClr val="FF16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536689"/>
                </a:solidFill>
                <a:latin typeface="Impact"/>
                <a:cs typeface="Impact"/>
              </a:rPr>
              <a:t>Chacun est responsable de tous</a:t>
            </a:r>
            <a:endParaRPr lang="fr-FR" b="1" dirty="0">
              <a:solidFill>
                <a:srgbClr val="536689"/>
              </a:solidFill>
              <a:latin typeface="Impact"/>
              <a:cs typeface="Impac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dirty="0" smtClean="0">
                <a:solidFill>
                  <a:schemeClr val="bg1"/>
                </a:solidFill>
              </a:rPr>
              <a:t>	Par ses choix l’homme engage l’humanité tout entière = responsabilité</a:t>
            </a:r>
          </a:p>
          <a:p>
            <a:pPr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	</a:t>
            </a:r>
            <a:r>
              <a:rPr lang="fr-FR" sz="2400" u="sng" dirty="0" smtClean="0">
                <a:solidFill>
                  <a:srgbClr val="FFFFFF"/>
                </a:solidFill>
              </a:rPr>
              <a:t>EX</a:t>
            </a:r>
            <a:r>
              <a:rPr lang="fr-FR" sz="2400" dirty="0" smtClean="0">
                <a:solidFill>
                  <a:srgbClr val="FFFFFF"/>
                </a:solidFill>
              </a:rPr>
              <a:t>: choix du mariage &gt; engage </a:t>
            </a:r>
            <a:r>
              <a:rPr lang="fr-FR" sz="2400" b="1" dirty="0" smtClean="0">
                <a:solidFill>
                  <a:srgbClr val="FFFFFF"/>
                </a:solidFill>
              </a:rPr>
              <a:t>l’humanité tout entière</a:t>
            </a:r>
            <a:r>
              <a:rPr lang="fr-FR" sz="2400" dirty="0" smtClean="0">
                <a:solidFill>
                  <a:srgbClr val="FFFFFF"/>
                </a:solidFill>
              </a:rPr>
              <a:t> sur la voix de la monogamie</a:t>
            </a:r>
          </a:p>
          <a:p>
            <a:pPr algn="ctr">
              <a:buNone/>
            </a:pPr>
            <a:r>
              <a:rPr lang="fr-FR" dirty="0" smtClean="0">
                <a:solidFill>
                  <a:srgbClr val="FFFFFF"/>
                </a:solidFill>
              </a:rPr>
              <a:t> 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" name="Image 3" descr="AA04988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97" y="3862612"/>
            <a:ext cx="861678" cy="2706166"/>
          </a:xfrm>
          <a:prstGeom prst="rect">
            <a:avLst/>
          </a:prstGeom>
        </p:spPr>
      </p:pic>
      <p:pic>
        <p:nvPicPr>
          <p:cNvPr id="7" name="Image 6" descr="AA0445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940" y="3795682"/>
            <a:ext cx="1653137" cy="2773096"/>
          </a:xfrm>
          <a:prstGeom prst="rect">
            <a:avLst/>
          </a:prstGeom>
        </p:spPr>
      </p:pic>
      <p:sp>
        <p:nvSpPr>
          <p:cNvPr id="9" name="Coeur 8"/>
          <p:cNvSpPr/>
          <p:nvPr/>
        </p:nvSpPr>
        <p:spPr>
          <a:xfrm>
            <a:off x="3539153" y="4594592"/>
            <a:ext cx="1170202" cy="1013096"/>
          </a:xfrm>
          <a:prstGeom prst="heart">
            <a:avLst/>
          </a:prstGeom>
          <a:solidFill>
            <a:srgbClr val="FF4876"/>
          </a:solidFill>
          <a:ln>
            <a:solidFill>
              <a:srgbClr val="FF487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6557E-6 0.00833 L -0.49931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536689"/>
                </a:solidFill>
                <a:latin typeface="Impact"/>
                <a:cs typeface="Impact"/>
              </a:rPr>
              <a:t>Conséquences</a:t>
            </a:r>
            <a:endParaRPr lang="fr-FR" dirty="0">
              <a:solidFill>
                <a:srgbClr val="536689"/>
              </a:solidFill>
              <a:latin typeface="Impact"/>
              <a:cs typeface="Impac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536689"/>
                </a:solidFill>
              </a:rPr>
              <a:t>angoisse</a:t>
            </a:r>
            <a:r>
              <a:rPr lang="fr-FR" dirty="0" smtClean="0">
                <a:solidFill>
                  <a:schemeClr val="bg1"/>
                </a:solidFill>
              </a:rPr>
              <a:t> : sentiment de responsabilité (si tout le monde faisait comme ça ?)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6" name="Image 5" descr="angois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859" y="2853210"/>
            <a:ext cx="3898427" cy="3898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smtClean="0">
                <a:solidFill>
                  <a:srgbClr val="536689"/>
                </a:solidFill>
              </a:rPr>
              <a:t>délaissement</a:t>
            </a:r>
            <a:r>
              <a:rPr lang="fr-FR" dirty="0" smtClean="0">
                <a:solidFill>
                  <a:srgbClr val="536689"/>
                </a:solidFill>
              </a:rPr>
              <a:t> </a:t>
            </a:r>
            <a:r>
              <a:rPr lang="fr-FR" dirty="0" smtClean="0">
                <a:solidFill>
                  <a:srgbClr val="FFFFFF"/>
                </a:solidFill>
              </a:rPr>
              <a:t>: opposition de l’existentialisme à la </a:t>
            </a:r>
            <a:r>
              <a:rPr lang="fr-FR" b="1" dirty="0" smtClean="0">
                <a:solidFill>
                  <a:srgbClr val="FFFFFF"/>
                </a:solidFill>
              </a:rPr>
              <a:t>morale laïque </a:t>
            </a:r>
            <a:r>
              <a:rPr lang="fr-FR" dirty="0" smtClean="0">
                <a:solidFill>
                  <a:srgbClr val="FFFFFF"/>
                </a:solidFill>
              </a:rPr>
              <a:t>(Dieu n’existe pas, mais certaines valeurs existent tout de même, cela ne change rien). </a:t>
            </a:r>
          </a:p>
          <a:p>
            <a:pPr algn="just"/>
            <a:endParaRPr lang="fr-FR" dirty="0" smtClean="0">
              <a:solidFill>
                <a:srgbClr val="FFFFFF"/>
              </a:solidFill>
            </a:endParaRPr>
          </a:p>
          <a:p>
            <a:pPr algn="just"/>
            <a:r>
              <a:rPr lang="fr-FR" dirty="0" smtClean="0">
                <a:solidFill>
                  <a:srgbClr val="FFFFFF"/>
                </a:solidFill>
              </a:rPr>
              <a:t>Existentialisme &gt; tout est permis si Dieu n’existe pas, homme délaissé.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808</Words>
  <Application>Microsoft Macintosh PowerPoint</Application>
  <PresentationFormat>Présentation à l'écran (4:3)</PresentationFormat>
  <Paragraphs>133</Paragraphs>
  <Slides>25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L’existentialisme est un humanisme</vt:lpstr>
      <vt:lpstr>Jean-Paul SARTRE</vt:lpstr>
      <vt:lpstr>Origine de l’ouvrage</vt:lpstr>
      <vt:lpstr>Critiques de l’existentialisme</vt:lpstr>
      <vt:lpstr>Fondement de l’existentialisme</vt:lpstr>
      <vt:lpstr>Diapositive 6</vt:lpstr>
      <vt:lpstr>Chacun est responsable de tous</vt:lpstr>
      <vt:lpstr>Conséquences</vt:lpstr>
      <vt:lpstr>Diapositive 9</vt:lpstr>
      <vt:lpstr>Diapositive 10</vt:lpstr>
      <vt:lpstr>Diapositive 11</vt:lpstr>
      <vt:lpstr>Diapositive 12</vt:lpstr>
      <vt:lpstr>Reproches au subjectivisme</vt:lpstr>
      <vt:lpstr>Les réponses de Sartre</vt:lpstr>
      <vt:lpstr>≠ avec la théorie de Gide de : l'acte gratuit </vt:lpstr>
      <vt:lpstr> L'insuffisance des morales classiques </vt:lpstr>
      <vt:lpstr>Diapositive 17</vt:lpstr>
      <vt:lpstr>Diapositive 18</vt:lpstr>
      <vt:lpstr>Diapositive 19</vt:lpstr>
      <vt:lpstr>Diapositive 20</vt:lpstr>
      <vt:lpstr>Lucidité du réalisme</vt:lpstr>
      <vt:lpstr>Diapositive 22</vt:lpstr>
      <vt:lpstr>  En quel sens l'existentialisme est-il un humanisme? </vt:lpstr>
      <vt:lpstr> Au delà des différences, l’homme est compréhensible à l’homme </vt:lpstr>
      <vt:lpstr>Diapositive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L’existentialisme est un humanisme</dc:title>
  <dc:creator>Estelle Debès</dc:creator>
  <cp:lastModifiedBy>Estelle Debès</cp:lastModifiedBy>
  <cp:revision>38</cp:revision>
  <dcterms:created xsi:type="dcterms:W3CDTF">2011-04-21T19:21:14Z</dcterms:created>
  <dcterms:modified xsi:type="dcterms:W3CDTF">2011-04-21T19:22:46Z</dcterms:modified>
</cp:coreProperties>
</file>