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A460E-D608-479A-96CF-D9F44193A513}" type="datetimeFigureOut">
              <a:rPr lang="fr-FR" smtClean="0"/>
              <a:t>18/05/2011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C5064-2E87-4CF4-B41E-4825420102B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8000" b="1" u="sng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fr-FR" sz="8000" b="1" u="sng" dirty="0" smtClean="0">
                <a:solidFill>
                  <a:schemeClr val="accent6">
                    <a:lumMod val="75000"/>
                  </a:schemeClr>
                </a:solidFill>
              </a:rPr>
              <a:t>énéalogie de la morale</a:t>
            </a:r>
            <a:endParaRPr lang="fr-FR" sz="8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48064" y="4293096"/>
            <a:ext cx="2840360" cy="622920"/>
          </a:xfrm>
        </p:spPr>
        <p:txBody>
          <a:bodyPr>
            <a:noAutofit/>
          </a:bodyPr>
          <a:lstStyle/>
          <a:p>
            <a:r>
              <a:rPr lang="fr-FR" sz="4000" b="1" dirty="0" smtClean="0"/>
              <a:t>Nietzsche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/>
              <a:t>Le </a:t>
            </a:r>
            <a:r>
              <a:rPr lang="fr-FR" sz="3200" u="sng" dirty="0" smtClean="0"/>
              <a:t>châtiment et la mauvaise conscience</a:t>
            </a:r>
            <a:endParaRPr lang="fr-FR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484784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But premier</a:t>
            </a:r>
            <a:r>
              <a:rPr lang="fr-FR" sz="3200" dirty="0" smtClean="0"/>
              <a:t> du </a:t>
            </a:r>
            <a:r>
              <a:rPr lang="fr-FR" sz="3200" b="1" dirty="0" smtClean="0"/>
              <a:t>châtiment</a:t>
            </a:r>
            <a:r>
              <a:rPr lang="fr-FR" sz="3200" dirty="0" smtClean="0"/>
              <a:t> : </a:t>
            </a:r>
            <a:r>
              <a:rPr lang="fr-FR" sz="3200" dirty="0"/>
              <a:t>que le coupable se </a:t>
            </a:r>
            <a:r>
              <a:rPr lang="fr-FR" sz="3200" b="1" dirty="0"/>
              <a:t>rende compte</a:t>
            </a:r>
            <a:r>
              <a:rPr lang="fr-FR" sz="3200" dirty="0"/>
              <a:t> de </a:t>
            </a:r>
            <a:r>
              <a:rPr lang="fr-FR" sz="3200" b="1" dirty="0"/>
              <a:t>l'ampleur de son </a:t>
            </a:r>
            <a:r>
              <a:rPr lang="fr-FR" sz="3200" b="1" dirty="0" smtClean="0"/>
              <a:t>erreur </a:t>
            </a:r>
            <a:r>
              <a:rPr lang="fr-FR" sz="3200" dirty="0" smtClean="0"/>
              <a:t>(mauvaise conscience, remords).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32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Mais </a:t>
            </a:r>
            <a:r>
              <a:rPr lang="fr-FR" sz="3200" b="1" dirty="0" smtClean="0"/>
              <a:t>effet inverse </a:t>
            </a:r>
            <a:r>
              <a:rPr lang="fr-FR" sz="3200" dirty="0" smtClean="0"/>
              <a:t>: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fr-FR" sz="3200" b="1" dirty="0" smtClean="0"/>
              <a:t>Endurcissement</a:t>
            </a:r>
            <a:r>
              <a:rPr lang="fr-FR" sz="3200" dirty="0" smtClean="0"/>
              <a:t> du coupable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fr-FR" sz="3200" dirty="0" smtClean="0"/>
              <a:t>Aiguisement du </a:t>
            </a:r>
            <a:r>
              <a:rPr lang="fr-FR" sz="3200" b="1" dirty="0" smtClean="0"/>
              <a:t>sentiment d’exclusion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fr-FR" sz="3200" dirty="0" smtClean="0"/>
              <a:t>Accroissement de la </a:t>
            </a:r>
            <a:r>
              <a:rPr lang="fr-FR" sz="3200" b="1" dirty="0" smtClean="0"/>
              <a:t>force de résistance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fr-FR" sz="3200" b="1" dirty="0" smtClean="0"/>
              <a:t>Incompréhension</a:t>
            </a:r>
            <a:r>
              <a:rPr lang="fr-FR" sz="3200" dirty="0" smtClean="0"/>
              <a:t> de la part du coupable de la gravité de ses actes (il endure les mêmes sortes d’action)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864096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III.</a:t>
            </a:r>
            <a:r>
              <a:rPr kumimoji="0" lang="fr-FR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L’intériorisation de l’homme et ses conséquences</a:t>
            </a:r>
            <a:endParaRPr kumimoji="0" lang="fr-FR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41277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 smtClean="0"/>
              <a:t>La mauvaise conscience</a:t>
            </a:r>
            <a:endParaRPr lang="fr-FR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2276872"/>
            <a:ext cx="9144000" cy="4581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Mauvaise conscience</a:t>
            </a:r>
            <a:r>
              <a:rPr lang="fr-FR" sz="3200" dirty="0" smtClean="0"/>
              <a:t> : décrite comme une «</a:t>
            </a:r>
            <a:r>
              <a:rPr lang="fr-FR" sz="3200" dirty="0"/>
              <a:t> maladie grave » qui atteint l'homme à un tournant de son existence : </a:t>
            </a:r>
            <a:r>
              <a:rPr lang="fr-FR" sz="3200" dirty="0" smtClean="0"/>
              <a:t>l'</a:t>
            </a:r>
            <a:r>
              <a:rPr lang="fr-FR" sz="3200" b="1" dirty="0" smtClean="0"/>
              <a:t>intériorisation.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Tous les instincts qui agissaient sur le monde qui l’entoure se retournent </a:t>
            </a:r>
            <a:r>
              <a:rPr lang="fr-FR" sz="3200" b="1" dirty="0" smtClean="0"/>
              <a:t>contre lui </a:t>
            </a:r>
            <a:r>
              <a:rPr lang="fr-FR" sz="3200" dirty="0" smtClean="0"/>
              <a:t>car le monde est désormais plein d’exigences</a:t>
            </a:r>
            <a:endParaRPr lang="fr-FR" sz="3200" b="1" dirty="0" smtClean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↓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>
                <a:latin typeface="Calibri"/>
              </a:rPr>
              <a:t>Souffrance</a:t>
            </a:r>
            <a:r>
              <a:rPr lang="fr-FR" sz="3200" dirty="0" smtClean="0">
                <a:latin typeface="Calibri"/>
              </a:rPr>
              <a:t> causée par </a:t>
            </a:r>
            <a:r>
              <a:rPr lang="fr-FR" sz="3200" b="1" dirty="0" smtClean="0">
                <a:latin typeface="Calibri"/>
              </a:rPr>
              <a:t>lui-même</a:t>
            </a:r>
            <a:r>
              <a:rPr lang="fr-FR" sz="3200" dirty="0" smtClean="0">
                <a:latin typeface="Calibri"/>
              </a:rPr>
              <a:t>, et non plus par le monde et les autres.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 smtClean="0"/>
              <a:t>L’origine de la mauvaise conscience</a:t>
            </a:r>
            <a:endParaRPr lang="fr-FR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268760"/>
            <a:ext cx="9144000" cy="558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Contexte : </a:t>
            </a:r>
            <a:r>
              <a:rPr lang="fr-FR" sz="2800" dirty="0" smtClean="0"/>
              <a:t>Une</a:t>
            </a:r>
            <a:r>
              <a:rPr lang="fr-FR" sz="3200" dirty="0" smtClean="0"/>
              <a:t> </a:t>
            </a:r>
            <a:r>
              <a:rPr lang="fr-FR" sz="3200" b="1" dirty="0" smtClean="0"/>
              <a:t>tyrannie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16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La </a:t>
            </a:r>
            <a:r>
              <a:rPr lang="fr-FR" sz="3200" b="1" dirty="0" smtClean="0"/>
              <a:t>majorité</a:t>
            </a:r>
            <a:r>
              <a:rPr lang="fr-FR" sz="3200" dirty="0" smtClean="0"/>
              <a:t> est </a:t>
            </a:r>
            <a:r>
              <a:rPr lang="fr-FR" sz="3200" b="1" dirty="0" smtClean="0"/>
              <a:t>oppressée</a:t>
            </a:r>
            <a:r>
              <a:rPr lang="fr-FR" sz="3200" dirty="0" smtClean="0"/>
              <a:t> par une </a:t>
            </a:r>
            <a:r>
              <a:rPr lang="fr-FR" sz="3200" b="1" dirty="0" smtClean="0"/>
              <a:t>minorité</a:t>
            </a:r>
            <a:r>
              <a:rPr lang="fr-FR" sz="3200" dirty="0" smtClean="0"/>
              <a:t> qui ne connait </a:t>
            </a:r>
            <a:r>
              <a:rPr lang="fr-FR" sz="3200" b="1" dirty="0" smtClean="0"/>
              <a:t>pas le sentiment de la faute</a:t>
            </a:r>
            <a:r>
              <a:rPr lang="fr-FR" sz="3200" dirty="0" smtClean="0"/>
              <a:t>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↓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Naissance de la </a:t>
            </a:r>
            <a:r>
              <a:rPr lang="fr-FR" sz="3200" b="1" dirty="0" smtClean="0">
                <a:latin typeface="Calibri"/>
              </a:rPr>
              <a:t>mauvaise conscience chez la majorité</a:t>
            </a:r>
            <a:r>
              <a:rPr lang="fr-FR" sz="3200" dirty="0" smtClean="0">
                <a:latin typeface="Calibri"/>
              </a:rPr>
              <a:t>.</a:t>
            </a:r>
            <a:endParaRPr lang="fr-FR" sz="32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« Cet instinct de liberté refoulé, rentré, renfermé au-dedans, et qui ne se décharge et se déchaine finalement que sur soi-même »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 smtClean="0"/>
              <a:t>La conscience de la </a:t>
            </a:r>
            <a:r>
              <a:rPr lang="fr-FR" sz="3200" b="1" u="sng" dirty="0" smtClean="0"/>
              <a:t>dette éternelle</a:t>
            </a:r>
            <a:endParaRPr lang="fr-FR" sz="32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772816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Relation Hommes/Divinité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=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Relation Débiteur/Créancier</a:t>
            </a:r>
            <a:endParaRPr lang="fr-FR" sz="3200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4509120"/>
            <a:ext cx="914400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→ </a:t>
            </a:r>
            <a:r>
              <a:rPr lang="fr-FR" sz="3200" dirty="0" smtClean="0"/>
              <a:t>L’homme est redevable à dieu pour par exemple le monde, les bonnes choses qui surviennent </a:t>
            </a:r>
            <a:r>
              <a:rPr lang="fr-FR" sz="3200" dirty="0" err="1" smtClean="0"/>
              <a:t>etc</a:t>
            </a:r>
            <a:r>
              <a:rPr lang="fr-FR" sz="3200" dirty="0" smtClean="0"/>
              <a:t>… Il lui est redevable pour l’éternité.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TROISIEME TRAITE : Que signifient les idéaux ascétiques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032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dirty="0" smtClean="0"/>
              <a:t>L’</a:t>
            </a:r>
            <a:r>
              <a:rPr lang="fr-FR" b="1" dirty="0" smtClean="0"/>
              <a:t>ascétisme</a:t>
            </a:r>
            <a:r>
              <a:rPr lang="fr-FR" dirty="0" smtClean="0"/>
              <a:t> (syn. Austérité) : recherche de la </a:t>
            </a:r>
            <a:r>
              <a:rPr lang="fr-FR" b="1" dirty="0"/>
              <a:t>libération de l’esprit par la mortification des </a:t>
            </a:r>
            <a:r>
              <a:rPr lang="fr-FR" b="1" dirty="0" smtClean="0"/>
              <a:t>sens</a:t>
            </a:r>
            <a:r>
              <a:rPr lang="fr-FR" dirty="0" smtClean="0"/>
              <a:t>.</a:t>
            </a:r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r>
              <a:rPr lang="fr-FR" dirty="0" smtClean="0"/>
              <a:t>Privation ou abstinence </a:t>
            </a:r>
            <a:r>
              <a:rPr lang="fr-FR" dirty="0" smtClean="0">
                <a:latin typeface="Calibri"/>
              </a:rPr>
              <a:t>(nourriture, sexualité…)</a:t>
            </a:r>
          </a:p>
          <a:p>
            <a:pPr algn="ctr">
              <a:buNone/>
            </a:pPr>
            <a:r>
              <a:rPr lang="fr-FR" dirty="0" smtClean="0">
                <a:latin typeface="Calibri"/>
              </a:rPr>
              <a:t>↓</a:t>
            </a:r>
          </a:p>
          <a:p>
            <a:pPr algn="ctr">
              <a:buNone/>
            </a:pPr>
            <a:r>
              <a:rPr lang="fr-FR" dirty="0" smtClean="0">
                <a:latin typeface="Calibri"/>
              </a:rPr>
              <a:t>Sorte de perfection spirituelle (vérité, bonheur, sagesse…)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3200" u="sng" dirty="0" smtClean="0"/>
              <a:t>Enonciation des différentes formes d’ascétisme</a:t>
            </a:r>
            <a:endParaRPr lang="fr-FR" sz="32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484784"/>
            <a:ext cx="9144000" cy="34563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philosophe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lang="fr-FR" sz="3200" dirty="0"/>
              <a:t>« quelque chose qui tient du flair et de l’instinct des préalables les plus propices à la haute intellectualité </a:t>
            </a:r>
            <a:r>
              <a:rPr lang="fr-FR" sz="3200" dirty="0" smtClean="0"/>
              <a:t>»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les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femmes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lang="fr-FR" sz="3200" dirty="0"/>
              <a:t>« une séduction de plus </a:t>
            </a:r>
            <a:r>
              <a:rPr lang="fr-FR" sz="3200" dirty="0" smtClean="0"/>
              <a:t>»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les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prêtres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lang="fr-FR" sz="3200" noProof="0" dirty="0" smtClean="0"/>
              <a:t>« </a:t>
            </a:r>
            <a:r>
              <a:rPr lang="fr-FR" sz="3200" dirty="0" smtClean="0"/>
              <a:t>une </a:t>
            </a:r>
            <a:r>
              <a:rPr lang="fr-FR" sz="3200" dirty="0"/>
              <a:t>tentative, un instrument qui assure leur puissance »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5157192"/>
            <a:ext cx="9144000" cy="17008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→ </a:t>
            </a:r>
            <a:r>
              <a:rPr lang="fr-FR" sz="3200" noProof="0" dirty="0" smtClean="0"/>
              <a:t>L</a:t>
            </a:r>
            <a:r>
              <a:rPr lang="fr-FR" sz="3200" dirty="0" smtClean="0"/>
              <a:t>’idéal </a:t>
            </a:r>
            <a:r>
              <a:rPr lang="fr-FR" sz="3200" dirty="0"/>
              <a:t>ascétique cherche à tendre vers une perfection spirituelle par une forme de </a:t>
            </a:r>
            <a:r>
              <a:rPr lang="fr-FR" sz="3200" dirty="0" smtClean="0"/>
              <a:t>renonciation.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260648"/>
            <a:ext cx="9144000" cy="864096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I.</a:t>
            </a:r>
            <a:r>
              <a:rPr kumimoji="0" lang="fr-FR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L’artiste, un ascète ou non ?</a:t>
            </a:r>
            <a:endParaRPr kumimoji="0" lang="fr-FR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340768"/>
            <a:ext cx="9144000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L’exemple de Richard Wagner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Rends hommage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à la chasteté à la fin de sa vie, seulement donc, après la privation.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aseline="0" dirty="0" smtClean="0"/>
              <a:t>L’ascétisme n’a donc en soi </a:t>
            </a:r>
            <a:r>
              <a:rPr lang="fr-FR" sz="3200" b="1" baseline="0" dirty="0" smtClean="0"/>
              <a:t>aucune importance</a:t>
            </a:r>
            <a:r>
              <a:rPr lang="fr-FR" sz="3200" baseline="0" dirty="0" smtClean="0"/>
              <a:t> pour les </a:t>
            </a:r>
            <a:r>
              <a:rPr lang="fr-FR" sz="3200" b="1" baseline="0" dirty="0" smtClean="0"/>
              <a:t>artistes</a:t>
            </a:r>
            <a:r>
              <a:rPr lang="fr-FR" sz="3200" baseline="0" dirty="0" smtClean="0"/>
              <a:t>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Nietzsche explique cela par un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manque de </a:t>
            </a:r>
            <a:r>
              <a:rPr lang="fr-FR" sz="3200" b="1" dirty="0"/>
              <a:t>manière de penser</a:t>
            </a:r>
            <a:r>
              <a:rPr lang="fr-FR" sz="3200" dirty="0"/>
              <a:t>, </a:t>
            </a:r>
            <a:r>
              <a:rPr lang="fr-FR" sz="3200" dirty="0" smtClean="0"/>
              <a:t>de sa </a:t>
            </a:r>
            <a:r>
              <a:rPr lang="fr-FR" sz="3200" dirty="0" smtClean="0"/>
              <a:t>philosophie </a:t>
            </a:r>
            <a:r>
              <a:rPr lang="fr-FR" sz="3200" dirty="0" smtClean="0"/>
              <a:t>propre, le fait de se fier </a:t>
            </a:r>
            <a:r>
              <a:rPr lang="fr-FR" sz="3200" dirty="0"/>
              <a:t>à d’autres « points d’appui, une autorité déjà établie ».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260648"/>
            <a:ext cx="9144000" cy="864096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II.</a:t>
            </a:r>
            <a:r>
              <a:rPr kumimoji="0" lang="fr-FR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philosophe</a:t>
            </a:r>
            <a:endParaRPr kumimoji="0" lang="fr-FR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340768"/>
            <a:ext cx="9144000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Référence à </a:t>
            </a:r>
            <a:r>
              <a:rPr lang="fr-FR" sz="3200" dirty="0" err="1" smtClean="0"/>
              <a:t>Shopenhauer</a:t>
            </a:r>
            <a:endParaRPr lang="fr-FR" sz="3200" dirty="0" smtClean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Beau = calmant de la souffrance</a:t>
            </a:r>
            <a:r>
              <a:rPr lang="fr-FR" sz="3200" dirty="0" smtClean="0"/>
              <a:t> due au vouloir (« </a:t>
            </a:r>
            <a:r>
              <a:rPr lang="fr-FR" sz="3200" b="1" dirty="0" smtClean="0"/>
              <a:t>calmant du vouloir</a:t>
            </a:r>
            <a:r>
              <a:rPr lang="fr-FR" sz="3200" dirty="0" smtClean="0"/>
              <a:t> », du désir)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Mais : la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création du Beau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nécessite une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 ascétique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aseline="0" dirty="0" smtClean="0"/>
              <a:t>Il est dans l’intérêt de « l’homme torturé qui échappe à la torture »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baseline="0" dirty="0" smtClean="0"/>
              <a:t>L</a:t>
            </a:r>
            <a:r>
              <a:rPr lang="fr-FR" sz="3200" b="1" dirty="0" smtClean="0"/>
              <a:t>’idéal ascétique = échappatoire à la torture </a:t>
            </a:r>
            <a:r>
              <a:rPr lang="fr-FR" sz="3200" dirty="0" smtClean="0"/>
              <a:t>?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764704"/>
            <a:ext cx="9144000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noProof="0" dirty="0" smtClean="0"/>
              <a:t>Mais la </a:t>
            </a:r>
            <a:r>
              <a:rPr lang="fr-FR" sz="3200" b="1" noProof="0" dirty="0" smtClean="0"/>
              <a:t>torture</a:t>
            </a:r>
            <a:r>
              <a:rPr lang="fr-FR" sz="3200" noProof="0" dirty="0" smtClean="0"/>
              <a:t> peut plutôt permettre de </a:t>
            </a:r>
            <a:r>
              <a:rPr lang="fr-FR" sz="3200" b="1" noProof="0" dirty="0" smtClean="0"/>
              <a:t>persévérer</a:t>
            </a:r>
            <a:r>
              <a:rPr lang="fr-FR" sz="3200" noProof="0" dirty="0" smtClean="0"/>
              <a:t> dans le vie, elle permet l’</a:t>
            </a:r>
            <a:r>
              <a:rPr lang="fr-FR" sz="3200" b="1" noProof="0" dirty="0" smtClean="0"/>
              <a:t>expression de la puissance</a:t>
            </a:r>
            <a:r>
              <a:rPr lang="fr-FR" sz="3200" noProof="0" dirty="0" smtClean="0"/>
              <a:t>.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noProof="0" dirty="0" smtClean="0"/>
              <a:t>Idéal ascétique</a:t>
            </a:r>
            <a:r>
              <a:rPr lang="fr-FR" sz="3200" noProof="0" dirty="0" smtClean="0"/>
              <a:t> = </a:t>
            </a:r>
            <a:r>
              <a:rPr lang="fr-FR" sz="3200" b="1" noProof="0" dirty="0" smtClean="0"/>
              <a:t>apparence</a:t>
            </a:r>
            <a:r>
              <a:rPr lang="fr-FR" sz="3200" noProof="0" dirty="0" smtClean="0"/>
              <a:t> qui a permis au philosophe d’exercer sa philosophie, d’</a:t>
            </a:r>
            <a:r>
              <a:rPr lang="fr-FR" sz="3200" b="1" noProof="0" dirty="0" smtClean="0"/>
              <a:t>exister</a:t>
            </a:r>
            <a:r>
              <a:rPr lang="fr-FR" sz="3200" noProof="0" dirty="0" smtClean="0"/>
              <a:t>.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noProof="0" dirty="0" smtClean="0"/>
              <a:t>Exemple de la femme qui serait un obstacle pour le philosophe : l’ascétique resterait célibataire, mais n’en tirerait qu’une satisfaction égoïste.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260648"/>
            <a:ext cx="9144000" cy="864096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III.</a:t>
            </a:r>
            <a:r>
              <a:rPr kumimoji="0" lang="fr-FR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prêtre ascétique</a:t>
            </a:r>
            <a:endParaRPr kumimoji="0" lang="fr-FR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484784"/>
            <a:ext cx="9144000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Vision ascétique de la </a:t>
            </a:r>
            <a:r>
              <a:rPr lang="fr-FR" sz="3200" b="1" dirty="0" smtClean="0"/>
              <a:t>vie actuelle</a:t>
            </a:r>
            <a:r>
              <a:rPr lang="fr-FR" sz="3200" dirty="0" smtClean="0"/>
              <a:t> comme un </a:t>
            </a:r>
            <a:r>
              <a:rPr lang="fr-FR" sz="3200" b="1" dirty="0" smtClean="0"/>
              <a:t>passage</a:t>
            </a:r>
            <a:r>
              <a:rPr lang="fr-FR" sz="3200" dirty="0" smtClean="0"/>
              <a:t> vers une </a:t>
            </a:r>
            <a:r>
              <a:rPr lang="fr-FR" sz="3200" b="1" dirty="0" smtClean="0"/>
              <a:t>autre existence</a:t>
            </a:r>
            <a:r>
              <a:rPr lang="fr-FR" sz="3200" dirty="0" smtClean="0"/>
              <a:t>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↓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  <a:ea typeface="+mn-ea"/>
                <a:cs typeface="+mn-cs"/>
              </a:rPr>
              <a:t>Introduction de la </a:t>
            </a:r>
            <a:r>
              <a:rPr lang="fr-FR" sz="3200" b="1" dirty="0" smtClean="0">
                <a:latin typeface="Calibri"/>
                <a:ea typeface="+mn-ea"/>
                <a:cs typeface="+mn-cs"/>
              </a:rPr>
              <a:t>notion de pêché </a:t>
            </a:r>
            <a:r>
              <a:rPr lang="fr-FR" sz="3200" dirty="0" smtClean="0">
                <a:latin typeface="Calibri"/>
                <a:ea typeface="+mn-ea"/>
                <a:cs typeface="+mn-cs"/>
              </a:rPr>
              <a:t>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« 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Mauvaise conscience animale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 », </a:t>
            </a:r>
            <a:r>
              <a:rPr lang="fr-FR" sz="3200" dirty="0"/>
              <a:t>ressentiment de l’homme qui </a:t>
            </a:r>
            <a:r>
              <a:rPr lang="fr-FR" sz="3200" b="1" dirty="0"/>
              <a:t>veut se punir lui-même</a:t>
            </a:r>
            <a:r>
              <a:rPr lang="fr-FR" sz="3200" dirty="0"/>
              <a:t>, après avoir </a:t>
            </a:r>
            <a:r>
              <a:rPr lang="fr-FR" sz="3200" b="1" dirty="0"/>
              <a:t>commis une </a:t>
            </a:r>
            <a:r>
              <a:rPr lang="fr-FR" sz="3200" b="1" dirty="0" smtClean="0"/>
              <a:t>faute</a:t>
            </a:r>
            <a:r>
              <a:rPr lang="fr-FR" sz="3200" dirty="0" smtClean="0"/>
              <a:t>, avant que ce ressentiment se tourne vers les autres.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DEUXIEME TRAITE : La « faute » et la « mauvaise conscience »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708920"/>
            <a:ext cx="9144000" cy="2476872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Les notions abordées sont :</a:t>
            </a:r>
          </a:p>
          <a:p>
            <a:pPr algn="ctr">
              <a:buNone/>
            </a:pPr>
            <a:r>
              <a:rPr lang="fr-FR" dirty="0" smtClean="0"/>
              <a:t>La faute</a:t>
            </a:r>
          </a:p>
          <a:p>
            <a:pPr algn="ctr">
              <a:buNone/>
            </a:pPr>
            <a:r>
              <a:rPr lang="fr-FR" dirty="0" smtClean="0"/>
              <a:t>La justice</a:t>
            </a:r>
          </a:p>
          <a:p>
            <a:pPr algn="ctr">
              <a:buNone/>
            </a:pPr>
            <a:r>
              <a:rPr lang="fr-FR" dirty="0" smtClean="0"/>
              <a:t>Le ressentiment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692696"/>
            <a:ext cx="9144000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Désir de puissance</a:t>
            </a:r>
            <a:r>
              <a:rPr lang="fr-FR" sz="3200" dirty="0" smtClean="0"/>
              <a:t> du prêtre </a:t>
            </a:r>
            <a:r>
              <a:rPr lang="fr-FR" sz="3200" dirty="0" smtClean="0">
                <a:latin typeface="Calibri"/>
              </a:rPr>
              <a:t>→</a:t>
            </a:r>
            <a:r>
              <a:rPr lang="fr-FR" sz="3200" dirty="0" smtClean="0"/>
              <a:t> il </a:t>
            </a:r>
            <a:r>
              <a:rPr lang="fr-FR" sz="3200" b="1" dirty="0" smtClean="0"/>
              <a:t>domine</a:t>
            </a:r>
            <a:r>
              <a:rPr lang="fr-FR" sz="3200" dirty="0" smtClean="0"/>
              <a:t> les pêcheurs qui ont besoin de son aide : leur recommande quoi faire </a:t>
            </a:r>
            <a:r>
              <a:rPr lang="fr-FR" sz="3200" dirty="0" err="1" smtClean="0"/>
              <a:t>etc</a:t>
            </a:r>
            <a:r>
              <a:rPr lang="fr-FR" sz="3200" dirty="0" smtClean="0"/>
              <a:t>…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Ce </a:t>
            </a:r>
            <a:r>
              <a:rPr lang="fr-FR" sz="3200" b="1" dirty="0" smtClean="0">
                <a:latin typeface="Calibri"/>
              </a:rPr>
              <a:t>désir</a:t>
            </a:r>
            <a:r>
              <a:rPr lang="fr-FR" sz="3200" dirty="0" smtClean="0">
                <a:latin typeface="Calibri"/>
              </a:rPr>
              <a:t> en masque un </a:t>
            </a:r>
            <a:r>
              <a:rPr lang="fr-FR" sz="3200" b="1" dirty="0" smtClean="0">
                <a:latin typeface="Calibri"/>
              </a:rPr>
              <a:t>plus profond </a:t>
            </a:r>
            <a:r>
              <a:rPr lang="fr-FR" sz="3200" dirty="0" smtClean="0">
                <a:latin typeface="Calibri"/>
              </a:rPr>
              <a:t>: Nietzsche le désigne en fait comme un « </a:t>
            </a:r>
            <a:r>
              <a:rPr lang="fr-FR" sz="3200" b="1" dirty="0" smtClean="0">
                <a:latin typeface="Calibri"/>
              </a:rPr>
              <a:t>négateur</a:t>
            </a:r>
            <a:r>
              <a:rPr lang="fr-FR" sz="3200" dirty="0" smtClean="0">
                <a:latin typeface="Calibri"/>
              </a:rPr>
              <a:t> », un être </a:t>
            </a:r>
            <a:r>
              <a:rPr lang="fr-FR" sz="3200" b="1" dirty="0" smtClean="0">
                <a:latin typeface="Calibri"/>
              </a:rPr>
              <a:t>hostile à la vie</a:t>
            </a:r>
            <a:r>
              <a:rPr lang="fr-FR" sz="3200" dirty="0" smtClean="0">
                <a:latin typeface="Calibri"/>
              </a:rPr>
              <a:t>.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3200" dirty="0">
              <a:latin typeface="Calibri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>
                <a:latin typeface="Calibri"/>
              </a:rPr>
              <a:t>Son idéal ascétique comporte un caractère nihiliste</a:t>
            </a:r>
            <a:r>
              <a:rPr lang="fr-FR" sz="3200" dirty="0" smtClean="0">
                <a:latin typeface="Calibri"/>
              </a:rPr>
              <a:t>.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260648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</a:t>
            </a:r>
            <a:r>
              <a:rPr kumimoji="0" lang="fr-FR" sz="3200" b="1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nihilisme</a:t>
            </a:r>
            <a:endParaRPr kumimoji="0" lang="fr-FR" sz="32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412776"/>
            <a:ext cx="9144000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b="1" dirty="0"/>
              <a:t>N</a:t>
            </a:r>
            <a:r>
              <a:rPr lang="fr-FR" sz="3200" b="1" dirty="0" smtClean="0"/>
              <a:t>égation </a:t>
            </a:r>
            <a:r>
              <a:rPr lang="fr-FR" sz="3200" b="1" dirty="0"/>
              <a:t>de l’être, </a:t>
            </a:r>
            <a:r>
              <a:rPr lang="fr-FR" sz="3200" b="1" dirty="0" smtClean="0"/>
              <a:t>volonté </a:t>
            </a:r>
            <a:r>
              <a:rPr lang="fr-FR" sz="3200" b="1" dirty="0"/>
              <a:t>de néant. </a:t>
            </a:r>
            <a:r>
              <a:rPr lang="fr-FR" sz="3200" b="1" dirty="0" smtClean="0"/>
              <a:t>Monde dénué </a:t>
            </a:r>
            <a:r>
              <a:rPr lang="fr-FR" sz="3200" b="1" dirty="0"/>
              <a:t>de toute signification ou </a:t>
            </a:r>
            <a:r>
              <a:rPr lang="fr-FR" sz="3200" b="1" dirty="0" smtClean="0"/>
              <a:t>de </a:t>
            </a:r>
            <a:r>
              <a:rPr lang="fr-FR" sz="3200" b="1" dirty="0"/>
              <a:t>toute valeur</a:t>
            </a:r>
            <a:r>
              <a:rPr lang="fr-FR" sz="3200" b="1" dirty="0" smtClean="0"/>
              <a:t>.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2800" b="1" dirty="0" smtClean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On peut y voir 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Du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pessimisme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: </a:t>
            </a:r>
            <a:r>
              <a:rPr lang="fr-FR" sz="3200" noProof="0" dirty="0" smtClean="0"/>
              <a:t>les </a:t>
            </a:r>
            <a:r>
              <a:rPr lang="fr-FR" sz="3200" dirty="0" smtClean="0"/>
              <a:t>valeurs, croyances, morales </a:t>
            </a:r>
            <a:r>
              <a:rPr lang="fr-FR" sz="3200" dirty="0"/>
              <a:t>que les hommes ont </a:t>
            </a:r>
            <a:r>
              <a:rPr lang="fr-FR" sz="3200" dirty="0" smtClean="0"/>
              <a:t>tendance </a:t>
            </a:r>
            <a:r>
              <a:rPr lang="fr-FR" sz="3200" dirty="0"/>
              <a:t>à considérer n’ont </a:t>
            </a:r>
            <a:r>
              <a:rPr lang="fr-FR" sz="3200" b="1" dirty="0"/>
              <a:t>plus aucune </a:t>
            </a:r>
            <a:r>
              <a:rPr lang="fr-FR" sz="3200" b="1" dirty="0" smtClean="0"/>
              <a:t>signification</a:t>
            </a:r>
            <a:r>
              <a:rPr lang="fr-FR" sz="3200" dirty="0" smtClean="0"/>
              <a:t> </a:t>
            </a:r>
            <a:r>
              <a:rPr lang="fr-FR" sz="3200" dirty="0" smtClean="0">
                <a:latin typeface="Calibri"/>
              </a:rPr>
              <a:t>→ </a:t>
            </a:r>
            <a:r>
              <a:rPr lang="fr-FR" sz="3200" dirty="0" smtClean="0"/>
              <a:t>sentiment </a:t>
            </a:r>
            <a:r>
              <a:rPr lang="fr-FR" sz="3200" dirty="0"/>
              <a:t>de </a:t>
            </a:r>
            <a:r>
              <a:rPr lang="fr-FR" sz="3200" b="1" dirty="0" smtClean="0"/>
              <a:t>mal-être</a:t>
            </a:r>
            <a:r>
              <a:rPr lang="fr-FR" sz="3200" dirty="0" smtClean="0"/>
              <a:t> </a:t>
            </a:r>
            <a:r>
              <a:rPr lang="fr-FR" sz="3200" dirty="0" smtClean="0">
                <a:latin typeface="Calibri"/>
              </a:rPr>
              <a:t>→ </a:t>
            </a:r>
            <a:r>
              <a:rPr lang="fr-FR" sz="3200" dirty="0" smtClean="0"/>
              <a:t>envie </a:t>
            </a:r>
            <a:r>
              <a:rPr lang="fr-FR" sz="3200" dirty="0"/>
              <a:t>d’</a:t>
            </a:r>
            <a:r>
              <a:rPr lang="fr-FR" sz="3200" b="1" dirty="0"/>
              <a:t>autodestruction</a:t>
            </a:r>
            <a:r>
              <a:rPr lang="fr-FR" sz="3200" dirty="0"/>
              <a:t> et de </a:t>
            </a:r>
            <a:r>
              <a:rPr lang="fr-FR" sz="3200" b="1" dirty="0" smtClean="0"/>
              <a:t>néant</a:t>
            </a:r>
            <a:r>
              <a:rPr lang="fr-FR" sz="3200" dirty="0" smtClean="0"/>
              <a:t>, de </a:t>
            </a:r>
            <a:r>
              <a:rPr lang="fr-FR" sz="3200" b="1" dirty="0" smtClean="0"/>
              <a:t>mort.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Refus et «</a:t>
            </a:r>
            <a:r>
              <a:rPr lang="fr-FR" sz="3200" b="1" dirty="0"/>
              <a:t> dégoût de l’homme »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04664"/>
            <a:ext cx="91440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Du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scepticisme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: </a:t>
            </a:r>
            <a:r>
              <a:rPr lang="fr-FR" sz="3200" b="1" dirty="0" smtClean="0"/>
              <a:t>nie</a:t>
            </a:r>
            <a:r>
              <a:rPr lang="fr-FR" sz="3200" dirty="0" smtClean="0"/>
              <a:t> </a:t>
            </a:r>
            <a:r>
              <a:rPr lang="fr-FR" sz="3200" dirty="0"/>
              <a:t>toute </a:t>
            </a:r>
            <a:r>
              <a:rPr lang="fr-FR" sz="3200" b="1" dirty="0"/>
              <a:t>valeur</a:t>
            </a:r>
            <a:r>
              <a:rPr lang="fr-FR" sz="3200" dirty="0"/>
              <a:t> et toute </a:t>
            </a:r>
            <a:r>
              <a:rPr lang="fr-FR" sz="3200" b="1" dirty="0" smtClean="0"/>
              <a:t>croyance</a:t>
            </a:r>
            <a:r>
              <a:rPr lang="fr-FR" sz="3200" dirty="0" smtClean="0"/>
              <a:t>, doctrine dont le dogme </a:t>
            </a:r>
            <a:r>
              <a:rPr lang="fr-FR" sz="3200" dirty="0"/>
              <a:t>principal est de </a:t>
            </a:r>
            <a:r>
              <a:rPr lang="fr-FR" sz="3200" b="1" dirty="0"/>
              <a:t>douter</a:t>
            </a:r>
            <a:r>
              <a:rPr lang="fr-FR" sz="3200" dirty="0"/>
              <a:t>, de n’affirmer </a:t>
            </a:r>
            <a:r>
              <a:rPr lang="fr-FR" sz="3200" dirty="0" smtClean="0"/>
              <a:t>rien; </a:t>
            </a:r>
            <a:r>
              <a:rPr lang="fr-FR" sz="3200" b="1" dirty="0" smtClean="0"/>
              <a:t>rejet du monde</a:t>
            </a:r>
            <a:r>
              <a:rPr lang="fr-FR" sz="3200" dirty="0" smtClean="0"/>
              <a:t> tel qu’il est.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2780928"/>
            <a:ext cx="9144000" cy="35283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→ Le nihilisme chez les prêtres :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2800" dirty="0" smtClean="0">
              <a:latin typeface="Calibri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prêtre désir en fait la cessation de la souffrance.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aseline="0" dirty="0" smtClean="0">
                <a:latin typeface="Calibri"/>
              </a:rPr>
              <a:t>Il</a:t>
            </a:r>
            <a:r>
              <a:rPr lang="fr-FR" sz="3200" dirty="0" smtClean="0">
                <a:latin typeface="Calibri"/>
              </a:rPr>
              <a:t> ressent la souffrance des autres →Il souffre lui-même → Volonté de s’anéantir soi-même → Répercussion de cette volonté sur le monde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260648"/>
            <a:ext cx="9144000" cy="864096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IV.</a:t>
            </a:r>
            <a:r>
              <a:rPr kumimoji="0" lang="fr-FR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fr-FR" sz="3200" b="1" u="sng" dirty="0" smtClean="0"/>
              <a:t>Que nous apporterait l’idéal ascétique ?</a:t>
            </a:r>
            <a:endParaRPr kumimoji="0" lang="fr-FR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556792"/>
            <a:ext cx="9144000" cy="45365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Cette critique de l’idéal ascétique est en fait une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critique du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christianisme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et des ses croyants.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aseline="0" dirty="0" smtClean="0">
                <a:latin typeface="Calibri"/>
              </a:rPr>
              <a:t>L’</a:t>
            </a:r>
            <a:r>
              <a:rPr lang="fr-FR" sz="3200" b="1" baseline="0" dirty="0" smtClean="0">
                <a:latin typeface="Calibri"/>
              </a:rPr>
              <a:t>ascétisme religieux et la science</a:t>
            </a:r>
            <a:r>
              <a:rPr lang="fr-FR" sz="3200" baseline="0" dirty="0" smtClean="0">
                <a:latin typeface="Calibri"/>
              </a:rPr>
              <a:t> seraien</a:t>
            </a:r>
            <a:r>
              <a:rPr lang="fr-FR" sz="3200" dirty="0" smtClean="0">
                <a:latin typeface="Calibri"/>
              </a:rPr>
              <a:t>t dans la continuité l’un de l’autre : </a:t>
            </a:r>
            <a:r>
              <a:rPr lang="fr-FR" sz="3200" b="1" dirty="0" smtClean="0">
                <a:latin typeface="Calibri"/>
              </a:rPr>
              <a:t>vérité inatteignable</a:t>
            </a:r>
            <a:r>
              <a:rPr lang="fr-FR" sz="3200" dirty="0" smtClean="0">
                <a:latin typeface="Calibri"/>
              </a:rPr>
              <a:t> dans les deux cas.</a:t>
            </a:r>
          </a:p>
          <a:p>
            <a:pPr marL="342900" lvl="0" indent="-342900" algn="ctr">
              <a:spcBef>
                <a:spcPct val="20000"/>
              </a:spcBef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Idéal ascétique = </a:t>
            </a:r>
            <a:r>
              <a:rPr lang="fr-FR" sz="3200" b="1" dirty="0" smtClean="0">
                <a:latin typeface="Calibri"/>
              </a:rPr>
              <a:t>but</a:t>
            </a:r>
            <a:r>
              <a:rPr lang="fr-FR" sz="3200" dirty="0" smtClean="0">
                <a:latin typeface="Calibri"/>
              </a:rPr>
              <a:t> pour l’homme, mais la volonté d’existence de Dieu donnerait des valeurs négatives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2060848"/>
            <a:ext cx="9144000" cy="2304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L’idéal ascétique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tant que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recherche de la vérité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n’est pas condamné par Nietzsche, il condamne 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fait qu’il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aboutisse à l’existence de Dieu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inculquant à l’homme des </a:t>
            </a:r>
            <a:r>
              <a:rPr kumimoji="0" lang="fr-F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valeurs négatives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1900808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	L’</a:t>
            </a:r>
            <a:r>
              <a:rPr lang="fr-FR" b="1" dirty="0" smtClean="0"/>
              <a:t>homme</a:t>
            </a:r>
            <a:r>
              <a:rPr lang="fr-FR" dirty="0" smtClean="0"/>
              <a:t> est un </a:t>
            </a:r>
            <a:r>
              <a:rPr lang="fr-FR" b="1" dirty="0" smtClean="0"/>
              <a:t>animal</a:t>
            </a:r>
            <a:r>
              <a:rPr lang="fr-FR" dirty="0" smtClean="0"/>
              <a:t>, mais </a:t>
            </a:r>
            <a:r>
              <a:rPr lang="fr-FR" b="1" dirty="0" smtClean="0"/>
              <a:t>différent</a:t>
            </a:r>
            <a:r>
              <a:rPr lang="fr-FR" dirty="0" smtClean="0"/>
              <a:t> des autres grâce à sa </a:t>
            </a:r>
            <a:r>
              <a:rPr lang="fr-FR" b="1" dirty="0" smtClean="0"/>
              <a:t>capacité à promettre</a:t>
            </a:r>
            <a:r>
              <a:rPr lang="fr-FR" dirty="0" smtClean="0"/>
              <a:t> (= fiabilité, garantie, notion d’avenir)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5733256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noProof="0" dirty="0" smtClean="0"/>
              <a:t>Donc : sa </a:t>
            </a:r>
            <a:r>
              <a:rPr lang="fr-FR" sz="3200" b="1" noProof="0" dirty="0" smtClean="0"/>
              <a:t>faute</a:t>
            </a:r>
            <a:r>
              <a:rPr lang="fr-FR" sz="3200" noProof="0" dirty="0" smtClean="0"/>
              <a:t> = </a:t>
            </a:r>
            <a:r>
              <a:rPr lang="fr-FR" sz="3200" b="1" noProof="0" dirty="0" smtClean="0"/>
              <a:t>ne pas tenir ses engagements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91" name="Picture 7" descr="C:\Users\Catherine\AppData\Local\Microsoft\Windows\Temporary Internet Files\Content.IE5\0WSOS3X1\MC9003295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89238">
            <a:off x="7071496" y="3003136"/>
            <a:ext cx="1440160" cy="988392"/>
          </a:xfrm>
          <a:prstGeom prst="rect">
            <a:avLst/>
          </a:prstGeom>
          <a:noFill/>
        </p:spPr>
      </p:pic>
      <p:pic>
        <p:nvPicPr>
          <p:cNvPr id="16394" name="Picture 10" descr="C:\Users\Catherine\AppData\Local\Microsoft\Windows\Temporary Internet Files\Content.IE5\0WSOS3X1\MC9003302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7569">
            <a:off x="6510941" y="4136278"/>
            <a:ext cx="1697354" cy="1524330"/>
          </a:xfrm>
          <a:prstGeom prst="rect">
            <a:avLst/>
          </a:prstGeom>
          <a:noFill/>
        </p:spPr>
      </p:pic>
      <p:pic>
        <p:nvPicPr>
          <p:cNvPr id="16397" name="Picture 13" descr="C:\Users\Catherine\AppData\Local\Microsoft\Windows\Temporary Internet Files\Content.IE5\0WSOS3X1\MC90005281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420888"/>
            <a:ext cx="1809598" cy="1012241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  <p:pic>
        <p:nvPicPr>
          <p:cNvPr id="16398" name="Picture 14" descr="C:\Users\Catherine\AppData\Local\Microsoft\Windows\Temporary Internet Files\Content.IE5\LBOLO79Z\MC90035032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861048"/>
            <a:ext cx="1329580" cy="816758"/>
          </a:xfrm>
          <a:prstGeom prst="rect">
            <a:avLst/>
          </a:prstGeom>
          <a:noFill/>
        </p:spPr>
      </p:pic>
      <p:pic>
        <p:nvPicPr>
          <p:cNvPr id="16399" name="Picture 15" descr="C:\Users\Catherine\AppData\Local\Microsoft\Windows\Temporary Internet Files\Content.IE5\5QTP3QEW\MC90005295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754375">
            <a:off x="2050831" y="4035141"/>
            <a:ext cx="1599627" cy="1373272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6400" name="Picture 16" descr="C:\Users\Catherine\AppData\Local\Microsoft\Windows\Temporary Internet Files\Content.IE5\5QTP3QEW\MC90034538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3968" y="2420888"/>
            <a:ext cx="1024128" cy="2716682"/>
          </a:xfrm>
          <a:prstGeom prst="rect">
            <a:avLst/>
          </a:prstGeom>
          <a:noFill/>
        </p:spPr>
      </p:pic>
      <p:sp>
        <p:nvSpPr>
          <p:cNvPr id="20" name="Bulle ronde 19"/>
          <p:cNvSpPr/>
          <p:nvPr/>
        </p:nvSpPr>
        <p:spPr>
          <a:xfrm>
            <a:off x="5724128" y="1988840"/>
            <a:ext cx="1656184" cy="1296144"/>
          </a:xfrm>
          <a:prstGeom prst="wedgeEllipseCallout">
            <a:avLst>
              <a:gd name="adj1" fmla="val -86920"/>
              <a:gd name="adj2" fmla="val 1127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Promis !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792088"/>
          </a:xfrm>
        </p:spPr>
        <p:txBody>
          <a:bodyPr/>
          <a:lstStyle/>
          <a:p>
            <a:pPr algn="ctr">
              <a:buNone/>
            </a:pPr>
            <a:r>
              <a:rPr lang="fr-FR" b="1" u="sng" dirty="0" smtClean="0"/>
              <a:t>I. Les origines de la faute et les premiers châtiments</a:t>
            </a:r>
            <a:endParaRPr lang="fr-FR" b="1" u="sng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0" y="119675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</a:t>
            </a:r>
            <a:r>
              <a:rPr kumimoji="0" lang="fr-FR" sz="32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relation créancier / débiteur</a:t>
            </a: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2060848"/>
            <a:ext cx="9144000" cy="47971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Faute = Dette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Relation</a:t>
            </a:r>
            <a:r>
              <a:rPr lang="fr-FR" sz="3200" dirty="0" smtClean="0"/>
              <a:t> entre le créancier et le débiteur : fondée sur une </a:t>
            </a:r>
            <a:r>
              <a:rPr lang="fr-FR" sz="3200" b="1" dirty="0" smtClean="0"/>
              <a:t>promesse</a:t>
            </a:r>
            <a:r>
              <a:rPr lang="fr-FR" sz="3200" dirty="0" smtClean="0"/>
              <a:t> → le débiteur offre une </a:t>
            </a:r>
            <a:r>
              <a:rPr lang="fr-FR" sz="3200" b="1" dirty="0" smtClean="0"/>
              <a:t>garantie</a:t>
            </a:r>
            <a:r>
              <a:rPr lang="fr-FR" sz="3200" dirty="0" smtClean="0"/>
              <a:t> et gage sur quelque chose qu’il a en sa possession.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32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/>
              <a:t>Si le créancier ne reçoit pas l’équivalent</a:t>
            </a:r>
            <a:r>
              <a:rPr lang="fr-FR" sz="3200" dirty="0" smtClean="0"/>
              <a:t> de ce qu’il a prêté à son débiteur, il va chercher à </a:t>
            </a:r>
            <a:r>
              <a:rPr lang="fr-FR" sz="3200" b="1" dirty="0" smtClean="0"/>
              <a:t>obtenir une compensation</a:t>
            </a:r>
            <a:r>
              <a:rPr lang="fr-FR" sz="3200" dirty="0" smtClean="0"/>
              <a:t>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8864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/>
              <a:t>Les conséquences : la souffrance comme compensation</a:t>
            </a:r>
            <a:endParaRPr lang="fr-FR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1052736"/>
            <a:ext cx="91440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noProof="0" dirty="0" smtClean="0"/>
              <a:t>Si le débiteur </a:t>
            </a:r>
            <a:r>
              <a:rPr lang="fr-FR" sz="3200" b="1" noProof="0" dirty="0" smtClean="0"/>
              <a:t>ne peut pas régler</a:t>
            </a:r>
            <a:r>
              <a:rPr lang="fr-FR" sz="3200" noProof="0" dirty="0" smtClean="0"/>
              <a:t> sa dette de manière matérielle (argent, terre…), le créancier a la possibilité de </a:t>
            </a:r>
            <a:r>
              <a:rPr lang="fr-FR" sz="3200" b="1" noProof="0" dirty="0" smtClean="0"/>
              <a:t>dominer le débiteur</a:t>
            </a:r>
            <a:r>
              <a:rPr lang="fr-FR" sz="3200" noProof="0" dirty="0" smtClean="0"/>
              <a:t>.</a:t>
            </a:r>
            <a:endParaRPr kumimoji="0" lang="fr-F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0" y="3140968"/>
            <a:ext cx="914400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/>
              <a:t>Faire le mal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>
                <a:latin typeface="Calibri"/>
              </a:rPr>
              <a:t>↓</a:t>
            </a:r>
            <a:endParaRPr lang="fr-FR" sz="3200" b="1" dirty="0">
              <a:latin typeface="Calibri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>
                <a:latin typeface="Calibri"/>
              </a:rPr>
              <a:t>Plaisir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 smtClean="0">
                <a:latin typeface="Calibri"/>
              </a:rPr>
              <a:t>↓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>
                <a:latin typeface="Calibri"/>
              </a:rPr>
              <a:t>E</a:t>
            </a:r>
            <a:r>
              <a:rPr lang="fr-FR" sz="3200" b="1" dirty="0" smtClean="0">
                <a:latin typeface="Calibri"/>
              </a:rPr>
              <a:t>quivalence satisfaisante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 smtClean="0"/>
              <a:t>L’apparition de la justice</a:t>
            </a:r>
            <a:endParaRPr lang="fr-FR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700808"/>
            <a:ext cx="91440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/>
              <a:t>L</a:t>
            </a:r>
            <a:r>
              <a:rPr lang="fr-FR" sz="3200" dirty="0" smtClean="0"/>
              <a:t>e </a:t>
            </a:r>
            <a:r>
              <a:rPr lang="fr-FR" sz="3200" dirty="0"/>
              <a:t>créancier </a:t>
            </a:r>
            <a:r>
              <a:rPr lang="fr-FR" sz="3200" dirty="0" smtClean="0"/>
              <a:t>abusé </a:t>
            </a:r>
            <a:r>
              <a:rPr lang="fr-FR" sz="3200" dirty="0"/>
              <a:t>par le débiteur </a:t>
            </a:r>
            <a:r>
              <a:rPr lang="fr-FR" sz="3200" dirty="0" smtClean="0"/>
              <a:t>souhaite </a:t>
            </a:r>
            <a:r>
              <a:rPr lang="fr-FR" sz="3200" b="1" dirty="0"/>
              <a:t>punir l'injure</a:t>
            </a:r>
            <a:r>
              <a:rPr lang="fr-FR" sz="3200" dirty="0"/>
              <a:t> faite par le </a:t>
            </a:r>
            <a:r>
              <a:rPr lang="fr-FR" sz="3200" dirty="0" smtClean="0"/>
              <a:t>fautif.</a:t>
            </a:r>
            <a:endParaRPr kumimoji="0" lang="fr-F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3284984"/>
            <a:ext cx="9144000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Donc 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Ressentiment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→ Justice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fr-FR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Afin que</a:t>
            </a:r>
            <a:r>
              <a:rPr lang="fr-FR" sz="3200" dirty="0" smtClean="0">
                <a:latin typeface="Calibri"/>
              </a:rPr>
              <a:t> la haine ne se déverse pas directement sur le fautif.</a:t>
            </a:r>
            <a:endParaRPr kumimoji="0" lang="fr-F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7" name="Picture 1" descr="C:\Users\Catherine\AppData\Local\Microsoft\Windows\Temporary Internet Files\Content.IE5\0WSOS3X1\MC9002992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1346857" cy="130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556792"/>
            <a:ext cx="91440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kumimoji="0" lang="fr-FR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1196752"/>
            <a:ext cx="91440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Mais cette </a:t>
            </a:r>
            <a:r>
              <a:rPr lang="fr-FR" sz="3200" b="1" dirty="0" smtClean="0"/>
              <a:t>justice</a:t>
            </a:r>
            <a:r>
              <a:rPr lang="fr-FR" sz="3200" dirty="0" smtClean="0"/>
              <a:t> n’est valable que lorsqu’il s’agit de </a:t>
            </a:r>
            <a:r>
              <a:rPr lang="fr-FR" sz="3200" b="1" dirty="0" smtClean="0"/>
              <a:t>matériel</a:t>
            </a:r>
            <a:r>
              <a:rPr lang="fr-FR" sz="3200" dirty="0" smtClean="0"/>
              <a:t>, si l’injure touche d’</a:t>
            </a:r>
            <a:r>
              <a:rPr lang="fr-FR" sz="3200" b="1" dirty="0" smtClean="0"/>
              <a:t>autres aspects             </a:t>
            </a:r>
            <a:r>
              <a:rPr lang="fr-FR" sz="3200" dirty="0" smtClean="0"/>
              <a:t>→ </a:t>
            </a:r>
            <a:r>
              <a:rPr lang="fr-FR" sz="3200" b="1" dirty="0" smtClean="0"/>
              <a:t>retour des hostilités </a:t>
            </a:r>
            <a:r>
              <a:rPr lang="fr-FR" sz="3200" dirty="0" smtClean="0"/>
              <a:t>envers le fautif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32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La justice devient « une </a:t>
            </a:r>
            <a:r>
              <a:rPr lang="fr-FR" sz="3200" b="1" dirty="0" smtClean="0"/>
              <a:t>continuation de l’injure subie</a:t>
            </a:r>
            <a:r>
              <a:rPr lang="fr-FR" sz="3200" dirty="0" smtClean="0"/>
              <a:t> », une vengeance.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32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L’homme tend à </a:t>
            </a:r>
            <a:r>
              <a:rPr lang="fr-FR" sz="3200" b="1" dirty="0" smtClean="0"/>
              <a:t>limiter l’extériorisation de sa haine</a:t>
            </a:r>
            <a:r>
              <a:rPr lang="fr-FR" sz="3200" dirty="0" smtClean="0"/>
              <a:t>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476672"/>
            <a:ext cx="9144000" cy="1152128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fr-FR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II. </a:t>
            </a:r>
            <a:r>
              <a:rPr lang="fr-FR" sz="3200" b="1" u="sng" dirty="0"/>
              <a:t>Pacification de « l'animal » homme : évolution de la souffrance</a:t>
            </a:r>
            <a:endParaRPr kumimoji="0" lang="fr-FR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98884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/>
              <a:t>Le sentiment de honte au regard de la cruauté</a:t>
            </a:r>
            <a:endParaRPr lang="fr-FR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3140968"/>
            <a:ext cx="91440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/>
              <a:t>Au fil des siècles, l'homme </a:t>
            </a:r>
            <a:r>
              <a:rPr lang="fr-FR" sz="3200" dirty="0" smtClean="0"/>
              <a:t>éprouve </a:t>
            </a:r>
            <a:r>
              <a:rPr lang="fr-FR" sz="3200" dirty="0"/>
              <a:t>de la </a:t>
            </a:r>
            <a:r>
              <a:rPr lang="fr-FR" sz="3200" b="1" dirty="0"/>
              <a:t>honte</a:t>
            </a:r>
            <a:r>
              <a:rPr lang="fr-FR" sz="3200" dirty="0"/>
              <a:t> au sujet de sa propre </a:t>
            </a:r>
            <a:r>
              <a:rPr lang="fr-FR" sz="3200" b="1" dirty="0"/>
              <a:t>cruauté</a:t>
            </a:r>
            <a:r>
              <a:rPr lang="fr-FR" sz="3200" dirty="0" smtClean="0"/>
              <a:t>. Autrefois de notoriété publique, la </a:t>
            </a:r>
            <a:r>
              <a:rPr lang="fr-FR" sz="3200" b="1" dirty="0" smtClean="0"/>
              <a:t>violence</a:t>
            </a:r>
            <a:r>
              <a:rPr lang="fr-FR" sz="3200" dirty="0" smtClean="0"/>
              <a:t> est maintenant </a:t>
            </a:r>
            <a:r>
              <a:rPr lang="fr-FR" sz="3200" b="1" dirty="0" smtClean="0"/>
              <a:t>proscrite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537321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Dégoût de l’homme face à ses instincts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54868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u="sng" dirty="0" smtClean="0"/>
              <a:t>« </a:t>
            </a:r>
            <a:r>
              <a:rPr lang="fr-FR" sz="3200" b="1" u="sng" dirty="0" smtClean="0"/>
              <a:t>Invention</a:t>
            </a:r>
            <a:r>
              <a:rPr lang="fr-FR" sz="3200" u="sng" dirty="0" smtClean="0"/>
              <a:t> » des </a:t>
            </a:r>
            <a:r>
              <a:rPr lang="fr-FR" sz="3200" b="1" u="sng" dirty="0" smtClean="0"/>
              <a:t>divinités</a:t>
            </a:r>
            <a:endParaRPr lang="fr-FR" sz="32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1988840"/>
            <a:ext cx="9144000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/>
              <a:t>But : </a:t>
            </a:r>
            <a:r>
              <a:rPr lang="fr-FR" sz="3200" b="1" dirty="0"/>
              <a:t>bannir la souffrance </a:t>
            </a:r>
            <a:r>
              <a:rPr lang="fr-FR" sz="3200" b="1" dirty="0" smtClean="0"/>
              <a:t>clandestine</a:t>
            </a:r>
          </a:p>
          <a:p>
            <a:pPr marL="342900" lvl="0" indent="-342900" algn="ctr">
              <a:spcBef>
                <a:spcPct val="20000"/>
              </a:spcBef>
            </a:pPr>
            <a:endParaRPr lang="fr-FR" sz="32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b="1" dirty="0" smtClean="0"/>
              <a:t>Regard des dieux</a:t>
            </a:r>
            <a:r>
              <a:rPr lang="fr-FR" sz="3200" dirty="0" smtClean="0"/>
              <a:t> sur les hommes (surveillent leur comportement moral)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 smtClean="0">
                <a:latin typeface="Calibri"/>
              </a:rPr>
              <a:t>↓</a:t>
            </a:r>
            <a:endParaRPr lang="fr-FR" sz="3200" dirty="0"/>
          </a:p>
          <a:p>
            <a:pPr marL="342900" lvl="0" indent="-342900" algn="ctr">
              <a:spcBef>
                <a:spcPct val="20000"/>
              </a:spcBef>
            </a:pPr>
            <a:r>
              <a:rPr lang="fr-FR" sz="3200" dirty="0"/>
              <a:t>C</a:t>
            </a:r>
            <a:r>
              <a:rPr lang="fr-FR" sz="3200" dirty="0" smtClean="0"/>
              <a:t>eux-ci </a:t>
            </a:r>
            <a:r>
              <a:rPr lang="fr-FR" sz="3200" b="1" dirty="0" smtClean="0"/>
              <a:t>redoutent de faire le mal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953</Words>
  <Application>Microsoft Office PowerPoint</Application>
  <PresentationFormat>Affichage à l'écran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Généalogie de la morale</vt:lpstr>
      <vt:lpstr>DEUXIEME TRAITE : La « faute » et la « mauvaise conscience »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TROISIEME TRAITE : Que signifient les idéaux ascétiques ?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Généalogie de la morale</dc:title>
  <dc:creator>Catherine</dc:creator>
  <cp:lastModifiedBy>Catherine</cp:lastModifiedBy>
  <cp:revision>31</cp:revision>
  <dcterms:created xsi:type="dcterms:W3CDTF">2011-05-18T18:46:32Z</dcterms:created>
  <dcterms:modified xsi:type="dcterms:W3CDTF">2011-05-18T23:42:02Z</dcterms:modified>
</cp:coreProperties>
</file>