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83" r:id="rId4"/>
    <p:sldId id="284" r:id="rId5"/>
    <p:sldId id="285" r:id="rId6"/>
    <p:sldId id="286" r:id="rId7"/>
    <p:sldId id="27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79" r:id="rId27"/>
    <p:sldId id="287" r:id="rId28"/>
    <p:sldId id="258" r:id="rId2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3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1B029-D9F4-4529-AF88-908324D70249}" type="datetimeFigureOut">
              <a:rPr lang="fr-CA"/>
              <a:pPr>
                <a:defRPr/>
              </a:pPr>
              <a:t>2011-05-19</a:t>
            </a:fld>
            <a:endParaRPr lang="fr-CA"/>
          </a:p>
        </p:txBody>
      </p:sp>
      <p:sp>
        <p:nvSpPr>
          <p:cNvPr id="5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F0905-ECA8-4D61-A912-312997429D6D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5000"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2CBF6-3A77-47F2-B904-BEE755B6589B}" type="datetimeFigureOut">
              <a:rPr lang="fr-CA"/>
              <a:pPr>
                <a:defRPr/>
              </a:pPr>
              <a:t>2011-05-19</a:t>
            </a:fld>
            <a:endParaRPr lang="fr-CA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475FC-916A-4259-87BD-47682EADB290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  <p:transition spd="med" advClick="0" advTm="5000"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369DB-F3B4-4B41-A07A-B3E47BD8C0FA}" type="datetimeFigureOut">
              <a:rPr lang="fr-CA"/>
              <a:pPr>
                <a:defRPr/>
              </a:pPr>
              <a:t>2011-05-19</a:t>
            </a:fld>
            <a:endParaRPr lang="fr-CA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844C0-7555-4634-846B-CDE6578CF868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  <p:transition spd="med" advClick="0" advTm="5000"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991EF-1AEE-416D-ADFB-AF983D8C5B90}" type="datetimeFigureOut">
              <a:rPr lang="fr-CA"/>
              <a:pPr>
                <a:defRPr/>
              </a:pPr>
              <a:t>2011-05-19</a:t>
            </a:fld>
            <a:endParaRPr lang="fr-CA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826CB-8304-41CA-A32C-5FFBD6AF736C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  <p:transition spd="med" advClick="0" advTm="5000"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BB27B-3C11-49C6-ABBF-F0E0AF1E86CA}" type="datetimeFigureOut">
              <a:rPr lang="fr-CA"/>
              <a:pPr>
                <a:defRPr/>
              </a:pPr>
              <a:t>2011-05-19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3FA55-BB4B-4316-9CE2-ABB4233E485B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5000"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2C92-30AD-499B-ABFC-904214C21711}" type="datetimeFigureOut">
              <a:rPr lang="fr-CA"/>
              <a:pPr>
                <a:defRPr/>
              </a:pPr>
              <a:t>2011-05-19</a:t>
            </a:fld>
            <a:endParaRPr lang="fr-CA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F8B01-6C1E-44F8-B0AD-44D7FB7B7253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  <p:transition spd="med" advClick="0" advTm="5000"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0B668-4C93-4091-B370-D163E2CB244A}" type="datetimeFigureOut">
              <a:rPr lang="fr-CA"/>
              <a:pPr>
                <a:defRPr/>
              </a:pPr>
              <a:t>2011-05-19</a:t>
            </a:fld>
            <a:endParaRPr lang="fr-CA"/>
          </a:p>
        </p:txBody>
      </p:sp>
      <p:sp>
        <p:nvSpPr>
          <p:cNvPr id="8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B557A-407E-4D66-9499-E9612A1C45AE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  <p:transition spd="med" advClick="0" advTm="5000"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F7082-D7FA-4DFC-8432-E7142C1E7DFE}" type="datetimeFigureOut">
              <a:rPr lang="fr-CA"/>
              <a:pPr>
                <a:defRPr/>
              </a:pPr>
              <a:t>2011-05-19</a:t>
            </a:fld>
            <a:endParaRPr lang="fr-CA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88748-A873-461B-9E1F-F14E3A4C6250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  <p:transition spd="med" advClick="0" advTm="5000"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9C72E-35F7-46FC-ABBE-410249376CF5}" type="datetimeFigureOut">
              <a:rPr lang="fr-CA"/>
              <a:pPr>
                <a:defRPr/>
              </a:pPr>
              <a:t>2011-05-19</a:t>
            </a:fld>
            <a:endParaRPr lang="fr-CA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46856-EDFC-43E6-BF96-A59772998816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  <p:transition spd="med" advClick="0" advTm="5000"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ED7CE-FA5B-4D6E-9088-2032DC3F33F7}" type="datetimeFigureOut">
              <a:rPr lang="fr-CA"/>
              <a:pPr>
                <a:defRPr/>
              </a:pPr>
              <a:t>2011-05-19</a:t>
            </a:fld>
            <a:endParaRPr lang="fr-CA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A4907-8208-420A-8D4D-5313B0F220D0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  <p:transition spd="med" advClick="0" advTm="5000"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gner et arrondir un rectangle à un seul coin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riangle rect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orme libre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94A72-CC15-4093-8661-EE940ED44535}" type="datetimeFigureOut">
              <a:rPr lang="fr-CA"/>
              <a:pPr>
                <a:defRPr/>
              </a:pPr>
              <a:t>2011-05-19</a:t>
            </a:fld>
            <a:endParaRPr lang="fr-CA"/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6CEEA-D218-4927-9F2A-DF3950A60F17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  <p:transition spd="med" advClick="0" advTm="5000"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9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8B414D-7BA3-49B4-AABC-4DE7637BBBCB}" type="datetimeFigureOut">
              <a:rPr lang="fr-CA"/>
              <a:pPr>
                <a:defRPr/>
              </a:pPr>
              <a:t>2011-05-19</a:t>
            </a:fld>
            <a:endParaRPr lang="fr-CA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B8A68F-1192-42CE-BD5B-37AC3605CDEE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  <p:grpSp>
        <p:nvGrpSpPr>
          <p:cNvPr id="1033" name="Groupe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1" r:id="rId2"/>
    <p:sldLayoutId id="2147483740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41" r:id="rId9"/>
    <p:sldLayoutId id="2147483737" r:id="rId10"/>
    <p:sldLayoutId id="2147483738" r:id="rId11"/>
  </p:sldLayoutIdLst>
  <p:transition spd="med" advClick="0" advTm="5000">
    <p:cut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45011" y="908720"/>
            <a:ext cx="6841745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Besoin de piquant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dans votre vie???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5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cs typeface="+mn-cs"/>
            </a:endParaRPr>
          </a:p>
        </p:txBody>
      </p:sp>
      <p:pic>
        <p:nvPicPr>
          <p:cNvPr id="5123" name="Picture 2" descr="G:\2010_09_23\IMG_27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2852738"/>
            <a:ext cx="5472113" cy="369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rgbClr val="010303"/>
                </a:solidFill>
              </a:rPr>
              <a:t>Jean- Claude et </a:t>
            </a:r>
            <a:r>
              <a:rPr lang="en-CA" dirty="0" err="1" smtClean="0">
                <a:solidFill>
                  <a:srgbClr val="010303"/>
                </a:solidFill>
              </a:rPr>
              <a:t>Gustave</a:t>
            </a:r>
            <a:r>
              <a:rPr lang="en-CA" dirty="0" smtClean="0">
                <a:solidFill>
                  <a:srgbClr val="010303"/>
                </a:solidFill>
              </a:rPr>
              <a:t/>
            </a:r>
            <a:br>
              <a:rPr lang="en-CA" dirty="0" smtClean="0">
                <a:solidFill>
                  <a:srgbClr val="010303"/>
                </a:solidFill>
              </a:rPr>
            </a:br>
            <a:r>
              <a:rPr lang="en-CA" sz="4400" dirty="0" err="1" smtClean="0">
                <a:solidFill>
                  <a:srgbClr val="010303"/>
                </a:solidFill>
              </a:rPr>
              <a:t>Depuis</a:t>
            </a:r>
            <a:r>
              <a:rPr lang="en-CA" sz="4400" dirty="0" smtClean="0">
                <a:solidFill>
                  <a:srgbClr val="010303"/>
                </a:solidFill>
              </a:rPr>
              <a:t> </a:t>
            </a:r>
            <a:r>
              <a:rPr lang="en-CA" sz="4400" dirty="0" err="1" smtClean="0">
                <a:solidFill>
                  <a:srgbClr val="010303"/>
                </a:solidFill>
              </a:rPr>
              <a:t>décembre</a:t>
            </a:r>
            <a:r>
              <a:rPr lang="en-CA" sz="4400" dirty="0" smtClean="0">
                <a:solidFill>
                  <a:srgbClr val="010303"/>
                </a:solidFill>
              </a:rPr>
              <a:t> 2007</a:t>
            </a:r>
            <a:endParaRPr lang="fr-CA" dirty="0">
              <a:solidFill>
                <a:srgbClr val="010303"/>
              </a:solidFill>
            </a:endParaRPr>
          </a:p>
        </p:txBody>
      </p:sp>
      <p:pic>
        <p:nvPicPr>
          <p:cNvPr id="14339" name="Picture 2" descr="F:\jumelage\jumelages actifs\Jean-Claude et Gusta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420938"/>
            <a:ext cx="5053012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580063" y="2636838"/>
            <a:ext cx="338455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>
                <a:solidFill>
                  <a:srgbClr val="010303"/>
                </a:solidFill>
                <a:latin typeface="Constantia" pitchFamily="18" charset="0"/>
              </a:rPr>
              <a:t>Ils aiment bien, </a:t>
            </a:r>
          </a:p>
          <a:p>
            <a:r>
              <a:rPr lang="fr-FR" sz="2800">
                <a:solidFill>
                  <a:srgbClr val="010303"/>
                </a:solidFill>
                <a:latin typeface="Constantia" pitchFamily="18" charset="0"/>
              </a:rPr>
              <a:t>aller magasiner au </a:t>
            </a:r>
          </a:p>
          <a:p>
            <a:r>
              <a:rPr lang="fr-FR" sz="2800">
                <a:solidFill>
                  <a:srgbClr val="010303"/>
                </a:solidFill>
                <a:latin typeface="Constantia" pitchFamily="18" charset="0"/>
              </a:rPr>
              <a:t>Canadian Tire.</a:t>
            </a:r>
          </a:p>
          <a:p>
            <a:endParaRPr lang="fr-FR" sz="2800">
              <a:solidFill>
                <a:srgbClr val="010303"/>
              </a:solidFill>
              <a:latin typeface="Constantia" pitchFamily="18" charset="0"/>
            </a:endParaRPr>
          </a:p>
          <a:p>
            <a:r>
              <a:rPr lang="fr-FR" sz="2800">
                <a:solidFill>
                  <a:srgbClr val="010303"/>
                </a:solidFill>
                <a:latin typeface="Constantia" pitchFamily="18" charset="0"/>
              </a:rPr>
              <a:t>Une vraie activité </a:t>
            </a:r>
          </a:p>
          <a:p>
            <a:r>
              <a:rPr lang="fr-FR" sz="2800">
                <a:solidFill>
                  <a:srgbClr val="010303"/>
                </a:solidFill>
                <a:latin typeface="Constantia" pitchFamily="18" charset="0"/>
              </a:rPr>
              <a:t>d’hommes!!</a:t>
            </a:r>
          </a:p>
          <a:p>
            <a:endParaRPr lang="fr-FR" sz="2800">
              <a:solidFill>
                <a:srgbClr val="010303"/>
              </a:solidFill>
              <a:latin typeface="Constantia" pitchFamily="18" charset="0"/>
            </a:endParaRPr>
          </a:p>
          <a:p>
            <a:endParaRPr lang="fr-FR" sz="2800">
              <a:latin typeface="Constantia" pitchFamily="18" charset="0"/>
            </a:endParaRPr>
          </a:p>
        </p:txBody>
      </p:sp>
    </p:spTree>
  </p:cSld>
  <p:clrMapOvr>
    <a:masterClrMapping/>
  </p:clrMapOvr>
  <p:transition spd="med" advClick="0"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dirty="0" err="1" smtClean="0">
                <a:solidFill>
                  <a:srgbClr val="010303"/>
                </a:solidFill>
              </a:rPr>
              <a:t>Manon</a:t>
            </a:r>
            <a:r>
              <a:rPr lang="en-CA" dirty="0" smtClean="0">
                <a:solidFill>
                  <a:srgbClr val="010303"/>
                </a:solidFill>
              </a:rPr>
              <a:t> et Renée</a:t>
            </a:r>
            <a:br>
              <a:rPr lang="en-CA" dirty="0" smtClean="0">
                <a:solidFill>
                  <a:srgbClr val="010303"/>
                </a:solidFill>
              </a:rPr>
            </a:br>
            <a:r>
              <a:rPr lang="en-CA" sz="4400" dirty="0" err="1" smtClean="0">
                <a:solidFill>
                  <a:srgbClr val="010303"/>
                </a:solidFill>
              </a:rPr>
              <a:t>Depuis</a:t>
            </a:r>
            <a:r>
              <a:rPr lang="en-CA" sz="4400" dirty="0" smtClean="0">
                <a:solidFill>
                  <a:srgbClr val="010303"/>
                </a:solidFill>
              </a:rPr>
              <a:t> </a:t>
            </a:r>
            <a:r>
              <a:rPr lang="en-CA" sz="4400" dirty="0" err="1" smtClean="0">
                <a:solidFill>
                  <a:srgbClr val="010303"/>
                </a:solidFill>
              </a:rPr>
              <a:t>juin</a:t>
            </a:r>
            <a:r>
              <a:rPr lang="en-CA" sz="4400" dirty="0" smtClean="0">
                <a:solidFill>
                  <a:srgbClr val="010303"/>
                </a:solidFill>
              </a:rPr>
              <a:t> 2008 </a:t>
            </a:r>
            <a:endParaRPr lang="fr-CA" dirty="0">
              <a:solidFill>
                <a:srgbClr val="010303"/>
              </a:solidFill>
            </a:endParaRPr>
          </a:p>
        </p:txBody>
      </p:sp>
      <p:pic>
        <p:nvPicPr>
          <p:cNvPr id="15363" name="Picture 2" descr="F:\jumelage\jumelages actifs\Manon et René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8475" y="2276475"/>
            <a:ext cx="439102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68313" y="3500438"/>
            <a:ext cx="3311525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>
                <a:solidFill>
                  <a:srgbClr val="010303"/>
                </a:solidFill>
                <a:latin typeface="Constantia" pitchFamily="18" charset="0"/>
              </a:rPr>
              <a:t>Elles adorent  faire des promenades dans la nature.  </a:t>
            </a:r>
            <a:endParaRPr lang="fr-FR" sz="2800">
              <a:latin typeface="Constantia" pitchFamily="18" charset="0"/>
            </a:endParaRPr>
          </a:p>
        </p:txBody>
      </p:sp>
    </p:spTree>
  </p:cSld>
  <p:clrMapOvr>
    <a:masterClrMapping/>
  </p:clrMapOvr>
  <p:transition spd="med" advClick="0"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rgbClr val="010303"/>
                </a:solidFill>
              </a:rPr>
              <a:t>Rachel et Camille</a:t>
            </a:r>
            <a:br>
              <a:rPr lang="en-CA" dirty="0" smtClean="0">
                <a:solidFill>
                  <a:srgbClr val="010303"/>
                </a:solidFill>
              </a:rPr>
            </a:br>
            <a:r>
              <a:rPr lang="en-CA" sz="4400" dirty="0" err="1" smtClean="0">
                <a:solidFill>
                  <a:srgbClr val="010303"/>
                </a:solidFill>
              </a:rPr>
              <a:t>Depuis</a:t>
            </a:r>
            <a:r>
              <a:rPr lang="en-CA" sz="4400" dirty="0" smtClean="0">
                <a:solidFill>
                  <a:srgbClr val="010303"/>
                </a:solidFill>
              </a:rPr>
              <a:t> </a:t>
            </a:r>
            <a:r>
              <a:rPr lang="en-CA" sz="4400" dirty="0" err="1" smtClean="0">
                <a:solidFill>
                  <a:srgbClr val="010303"/>
                </a:solidFill>
              </a:rPr>
              <a:t>août</a:t>
            </a:r>
            <a:r>
              <a:rPr lang="en-CA" sz="4400" dirty="0" smtClean="0">
                <a:solidFill>
                  <a:srgbClr val="010303"/>
                </a:solidFill>
              </a:rPr>
              <a:t> 2009</a:t>
            </a:r>
            <a:endParaRPr lang="fr-CA" dirty="0">
              <a:solidFill>
                <a:srgbClr val="010303"/>
              </a:solidFill>
            </a:endParaRPr>
          </a:p>
        </p:txBody>
      </p:sp>
      <p:pic>
        <p:nvPicPr>
          <p:cNvPr id="16387" name="Picture 2" descr="F:\jumelage\jumelages actifs\Camille et Rach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205038"/>
            <a:ext cx="33972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816475" y="3573463"/>
            <a:ext cx="37163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>
                <a:solidFill>
                  <a:srgbClr val="010303"/>
                </a:solidFill>
                <a:latin typeface="Constantia" pitchFamily="18" charset="0"/>
              </a:rPr>
              <a:t>Elles vont ensemble</a:t>
            </a:r>
          </a:p>
          <a:p>
            <a:r>
              <a:rPr lang="fr-FR" sz="2800">
                <a:solidFill>
                  <a:srgbClr val="010303"/>
                </a:solidFill>
                <a:latin typeface="Constantia" pitchFamily="18" charset="0"/>
              </a:rPr>
              <a:t>s’entraîner au gym                       tous les samedis.</a:t>
            </a:r>
          </a:p>
          <a:p>
            <a:endParaRPr lang="fr-FR" sz="2800">
              <a:latin typeface="Constantia" pitchFamily="18" charset="0"/>
            </a:endParaRPr>
          </a:p>
        </p:txBody>
      </p:sp>
    </p:spTree>
  </p:cSld>
  <p:clrMapOvr>
    <a:masterClrMapping/>
  </p:clrMapOvr>
  <p:transition spd="med" advClick="0"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rgbClr val="010303"/>
                </a:solidFill>
              </a:rPr>
              <a:t>Chantal et Mélissa</a:t>
            </a:r>
            <a:br>
              <a:rPr lang="en-CA" dirty="0" smtClean="0">
                <a:solidFill>
                  <a:srgbClr val="010303"/>
                </a:solidFill>
              </a:rPr>
            </a:br>
            <a:r>
              <a:rPr lang="en-CA" sz="4400" dirty="0" err="1" smtClean="0">
                <a:solidFill>
                  <a:srgbClr val="010303"/>
                </a:solidFill>
              </a:rPr>
              <a:t>Depuis</a:t>
            </a:r>
            <a:r>
              <a:rPr lang="en-CA" sz="4400" dirty="0" smtClean="0">
                <a:solidFill>
                  <a:srgbClr val="010303"/>
                </a:solidFill>
              </a:rPr>
              <a:t> </a:t>
            </a:r>
            <a:r>
              <a:rPr lang="en-CA" sz="4400" dirty="0" err="1" smtClean="0">
                <a:solidFill>
                  <a:srgbClr val="010303"/>
                </a:solidFill>
              </a:rPr>
              <a:t>octobre</a:t>
            </a:r>
            <a:r>
              <a:rPr lang="en-CA" sz="4400" dirty="0" smtClean="0">
                <a:solidFill>
                  <a:srgbClr val="010303"/>
                </a:solidFill>
              </a:rPr>
              <a:t> 2009  </a:t>
            </a:r>
            <a:endParaRPr lang="fr-CA" dirty="0">
              <a:solidFill>
                <a:srgbClr val="010303"/>
              </a:solidFill>
            </a:endParaRPr>
          </a:p>
        </p:txBody>
      </p:sp>
      <p:pic>
        <p:nvPicPr>
          <p:cNvPr id="17411" name="Picture 2" descr="F:\jumelage\jumelages actifs\Mélissa et Chant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276475"/>
            <a:ext cx="38354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84213" y="3644900"/>
            <a:ext cx="3657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>
                <a:solidFill>
                  <a:srgbClr val="010303"/>
                </a:solidFill>
                <a:latin typeface="Constantia" pitchFamily="18" charset="0"/>
              </a:rPr>
              <a:t>Les filles vont souvent </a:t>
            </a:r>
          </a:p>
          <a:p>
            <a:r>
              <a:rPr lang="fr-FR" sz="2800">
                <a:solidFill>
                  <a:srgbClr val="010303"/>
                </a:solidFill>
                <a:latin typeface="Constantia" pitchFamily="18" charset="0"/>
              </a:rPr>
              <a:t>voir des spectacles.</a:t>
            </a:r>
            <a:endParaRPr lang="fr-FR" sz="2800">
              <a:latin typeface="Constantia" pitchFamily="18" charset="0"/>
            </a:endParaRPr>
          </a:p>
        </p:txBody>
      </p:sp>
    </p:spTree>
  </p:cSld>
  <p:clrMapOvr>
    <a:masterClrMapping/>
  </p:clrMapOvr>
  <p:transition spd="med" advClick="0"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dirty="0" err="1" smtClean="0">
                <a:solidFill>
                  <a:srgbClr val="010303"/>
                </a:solidFill>
              </a:rPr>
              <a:t>Amélie</a:t>
            </a:r>
            <a:r>
              <a:rPr lang="en-CA" dirty="0" smtClean="0">
                <a:solidFill>
                  <a:srgbClr val="010303"/>
                </a:solidFill>
              </a:rPr>
              <a:t> et Christian</a:t>
            </a:r>
            <a:br>
              <a:rPr lang="en-CA" dirty="0" smtClean="0">
                <a:solidFill>
                  <a:srgbClr val="010303"/>
                </a:solidFill>
              </a:rPr>
            </a:br>
            <a:r>
              <a:rPr lang="en-CA" sz="4400" dirty="0" err="1" smtClean="0">
                <a:solidFill>
                  <a:srgbClr val="010303"/>
                </a:solidFill>
              </a:rPr>
              <a:t>Depuis</a:t>
            </a:r>
            <a:r>
              <a:rPr lang="en-CA" sz="4400" dirty="0" smtClean="0">
                <a:solidFill>
                  <a:srgbClr val="010303"/>
                </a:solidFill>
              </a:rPr>
              <a:t> </a:t>
            </a:r>
            <a:r>
              <a:rPr lang="en-CA" sz="4400" dirty="0" err="1" smtClean="0">
                <a:solidFill>
                  <a:srgbClr val="010303"/>
                </a:solidFill>
              </a:rPr>
              <a:t>décembre</a:t>
            </a:r>
            <a:r>
              <a:rPr lang="en-CA" sz="4400" dirty="0" smtClean="0">
                <a:solidFill>
                  <a:srgbClr val="010303"/>
                </a:solidFill>
              </a:rPr>
              <a:t> 2009 </a:t>
            </a:r>
            <a:endParaRPr lang="fr-CA" dirty="0">
              <a:solidFill>
                <a:srgbClr val="010303"/>
              </a:solidFill>
            </a:endParaRPr>
          </a:p>
        </p:txBody>
      </p:sp>
      <p:pic>
        <p:nvPicPr>
          <p:cNvPr id="18435" name="Picture 2" descr="F:\jumelage\jumelages actifs\Amélie et Christi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060575"/>
            <a:ext cx="3875087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716463" y="3644900"/>
            <a:ext cx="38163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800">
                <a:solidFill>
                  <a:srgbClr val="010303"/>
                </a:solidFill>
                <a:latin typeface="Constantia" pitchFamily="18" charset="0"/>
              </a:rPr>
              <a:t>«Jouer </a:t>
            </a:r>
            <a:r>
              <a:rPr lang="fr-FR" sz="2800">
                <a:solidFill>
                  <a:srgbClr val="010303"/>
                </a:solidFill>
                <a:latin typeface="Constantia" pitchFamily="18" charset="0"/>
              </a:rPr>
              <a:t>une bonne partie de quilles ensemble, </a:t>
            </a:r>
          </a:p>
          <a:p>
            <a:r>
              <a:rPr lang="fr-FR" sz="2800">
                <a:solidFill>
                  <a:srgbClr val="010303"/>
                </a:solidFill>
                <a:latin typeface="Constantia" pitchFamily="18" charset="0"/>
              </a:rPr>
              <a:t>c’est plaisant! </a:t>
            </a:r>
            <a:r>
              <a:rPr lang="en-CA" sz="2800">
                <a:solidFill>
                  <a:srgbClr val="010303"/>
                </a:solidFill>
                <a:latin typeface="Constantia" pitchFamily="18" charset="0"/>
              </a:rPr>
              <a:t>» </a:t>
            </a:r>
            <a:endParaRPr lang="fr-CA" sz="2800">
              <a:latin typeface="Constantia" pitchFamily="18" charset="0"/>
            </a:endParaRPr>
          </a:p>
        </p:txBody>
      </p:sp>
    </p:spTree>
  </p:cSld>
  <p:clrMapOvr>
    <a:masterClrMapping/>
  </p:clrMapOvr>
  <p:transition spd="med" advClick="0"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dirty="0" err="1" smtClean="0">
                <a:solidFill>
                  <a:srgbClr val="010303"/>
                </a:solidFill>
              </a:rPr>
              <a:t>Lilianne</a:t>
            </a:r>
            <a:r>
              <a:rPr lang="en-CA" dirty="0" smtClean="0">
                <a:solidFill>
                  <a:srgbClr val="010303"/>
                </a:solidFill>
              </a:rPr>
              <a:t> et Nathalie</a:t>
            </a:r>
            <a:br>
              <a:rPr lang="en-CA" dirty="0" smtClean="0">
                <a:solidFill>
                  <a:srgbClr val="010303"/>
                </a:solidFill>
              </a:rPr>
            </a:br>
            <a:r>
              <a:rPr lang="en-CA" sz="4400" dirty="0" err="1" smtClean="0">
                <a:solidFill>
                  <a:srgbClr val="010303"/>
                </a:solidFill>
              </a:rPr>
              <a:t>Depuis</a:t>
            </a:r>
            <a:r>
              <a:rPr lang="en-CA" sz="4400" dirty="0" smtClean="0">
                <a:solidFill>
                  <a:srgbClr val="010303"/>
                </a:solidFill>
              </a:rPr>
              <a:t> </a:t>
            </a:r>
            <a:r>
              <a:rPr lang="en-CA" sz="4400" dirty="0" err="1" smtClean="0">
                <a:solidFill>
                  <a:srgbClr val="010303"/>
                </a:solidFill>
              </a:rPr>
              <a:t>février</a:t>
            </a:r>
            <a:r>
              <a:rPr lang="en-CA" sz="4400" dirty="0" smtClean="0">
                <a:solidFill>
                  <a:srgbClr val="010303"/>
                </a:solidFill>
              </a:rPr>
              <a:t> 2010</a:t>
            </a:r>
            <a:endParaRPr lang="fr-CA" dirty="0">
              <a:solidFill>
                <a:srgbClr val="010303"/>
              </a:solidFill>
            </a:endParaRPr>
          </a:p>
        </p:txBody>
      </p:sp>
      <p:pic>
        <p:nvPicPr>
          <p:cNvPr id="19459" name="Picture 2" descr="F:\jumelage\jumelages actifs\Lilianne et Nathal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1989138"/>
            <a:ext cx="3230562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23850" y="3429000"/>
            <a:ext cx="34131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>
                <a:solidFill>
                  <a:srgbClr val="010303"/>
                </a:solidFill>
                <a:latin typeface="Constantia" pitchFamily="18" charset="0"/>
              </a:rPr>
              <a:t>Elles aiment manger </a:t>
            </a:r>
          </a:p>
          <a:p>
            <a:r>
              <a:rPr lang="fr-FR" sz="2800">
                <a:solidFill>
                  <a:srgbClr val="010303"/>
                </a:solidFill>
                <a:latin typeface="Constantia" pitchFamily="18" charset="0"/>
              </a:rPr>
              <a:t>une molle trempée </a:t>
            </a:r>
          </a:p>
          <a:p>
            <a:r>
              <a:rPr lang="fr-FR" sz="2800">
                <a:solidFill>
                  <a:srgbClr val="010303"/>
                </a:solidFill>
                <a:latin typeface="Constantia" pitchFamily="18" charset="0"/>
              </a:rPr>
              <a:t>dans le chocolat!</a:t>
            </a:r>
          </a:p>
        </p:txBody>
      </p:sp>
    </p:spTree>
  </p:cSld>
  <p:clrMapOvr>
    <a:masterClrMapping/>
  </p:clrMapOvr>
  <p:transition spd="med" advClick="0"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dirty="0" err="1" smtClean="0">
                <a:solidFill>
                  <a:srgbClr val="010303"/>
                </a:solidFill>
              </a:rPr>
              <a:t>Émilie</a:t>
            </a:r>
            <a:r>
              <a:rPr lang="en-CA" dirty="0" smtClean="0">
                <a:solidFill>
                  <a:srgbClr val="010303"/>
                </a:solidFill>
              </a:rPr>
              <a:t> et Jean- Guy</a:t>
            </a:r>
            <a:br>
              <a:rPr lang="en-CA" dirty="0" smtClean="0">
                <a:solidFill>
                  <a:srgbClr val="010303"/>
                </a:solidFill>
              </a:rPr>
            </a:br>
            <a:r>
              <a:rPr lang="en-CA" sz="4400" dirty="0" err="1" smtClean="0">
                <a:solidFill>
                  <a:srgbClr val="010303"/>
                </a:solidFill>
              </a:rPr>
              <a:t>Depuis</a:t>
            </a:r>
            <a:r>
              <a:rPr lang="en-CA" sz="4400" dirty="0" smtClean="0">
                <a:solidFill>
                  <a:srgbClr val="010303"/>
                </a:solidFill>
              </a:rPr>
              <a:t> mars 2011</a:t>
            </a:r>
            <a:endParaRPr lang="fr-CA" dirty="0">
              <a:solidFill>
                <a:srgbClr val="010303"/>
              </a:solidFill>
            </a:endParaRPr>
          </a:p>
        </p:txBody>
      </p:sp>
      <p:pic>
        <p:nvPicPr>
          <p:cNvPr id="20483" name="Picture 2" descr="F:\jumelage\jumelages actifs\Jean-Guy - Émil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565400"/>
            <a:ext cx="459105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5168900" y="3789363"/>
            <a:ext cx="388461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>
                <a:solidFill>
                  <a:srgbClr val="010303"/>
                </a:solidFill>
                <a:latin typeface="Constantia" pitchFamily="18" charset="0"/>
              </a:rPr>
              <a:t>Tout nouveau jumelage!</a:t>
            </a:r>
          </a:p>
          <a:p>
            <a:r>
              <a:rPr lang="fr-FR" sz="2800">
                <a:solidFill>
                  <a:srgbClr val="010303"/>
                </a:solidFill>
                <a:latin typeface="Constantia" pitchFamily="18" charset="0"/>
              </a:rPr>
              <a:t> </a:t>
            </a:r>
          </a:p>
          <a:p>
            <a:r>
              <a:rPr lang="fr-FR" sz="2800">
                <a:solidFill>
                  <a:srgbClr val="010303"/>
                </a:solidFill>
                <a:latin typeface="Constantia" pitchFamily="18" charset="0"/>
              </a:rPr>
              <a:t>Ils aiment manger au </a:t>
            </a:r>
          </a:p>
          <a:p>
            <a:r>
              <a:rPr lang="fr-FR" sz="2800">
                <a:solidFill>
                  <a:srgbClr val="010303"/>
                </a:solidFill>
                <a:latin typeface="Constantia" pitchFamily="18" charset="0"/>
              </a:rPr>
              <a:t>restaurant.</a:t>
            </a:r>
            <a:endParaRPr lang="fr-FR" sz="2800">
              <a:latin typeface="Constantia" pitchFamily="18" charset="0"/>
            </a:endParaRPr>
          </a:p>
        </p:txBody>
      </p:sp>
    </p:spTree>
  </p:cSld>
  <p:clrMapOvr>
    <a:masterClrMapping/>
  </p:clrMapOvr>
  <p:transition spd="med" advClick="0"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988657">
            <a:off x="502241" y="2412337"/>
            <a:ext cx="821744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60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Voici nos jumelages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60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en activité !!!</a:t>
            </a:r>
            <a:endParaRPr lang="fr-CA" sz="60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med" advClick="0"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>
          <a:xfrm>
            <a:off x="250825" y="3573463"/>
            <a:ext cx="3384550" cy="1719262"/>
          </a:xfrm>
        </p:spPr>
        <p:txBody>
          <a:bodyPr/>
          <a:lstStyle/>
          <a:p>
            <a:pPr eaLnBrk="1" hangingPunct="1"/>
            <a:r>
              <a:rPr lang="fr-CA" sz="2800" smtClean="0">
                <a:solidFill>
                  <a:srgbClr val="010303"/>
                </a:solidFill>
              </a:rPr>
              <a:t>Une belle équipe qui </a:t>
            </a:r>
            <a:br>
              <a:rPr lang="fr-CA" sz="2800" smtClean="0">
                <a:solidFill>
                  <a:srgbClr val="010303"/>
                </a:solidFill>
              </a:rPr>
            </a:br>
            <a:r>
              <a:rPr lang="fr-CA" sz="2800" smtClean="0">
                <a:solidFill>
                  <a:srgbClr val="010303"/>
                </a:solidFill>
              </a:rPr>
              <a:t>anime un kiosque de </a:t>
            </a:r>
            <a:br>
              <a:rPr lang="fr-CA" sz="2800" smtClean="0">
                <a:solidFill>
                  <a:srgbClr val="010303"/>
                </a:solidFill>
              </a:rPr>
            </a:br>
            <a:r>
              <a:rPr lang="fr-CA" sz="2800" smtClean="0">
                <a:solidFill>
                  <a:srgbClr val="010303"/>
                </a:solidFill>
              </a:rPr>
              <a:t>Parrainage Civique </a:t>
            </a:r>
            <a:br>
              <a:rPr lang="fr-CA" sz="2800" smtClean="0">
                <a:solidFill>
                  <a:srgbClr val="010303"/>
                </a:solidFill>
              </a:rPr>
            </a:br>
            <a:r>
              <a:rPr lang="fr-CA" sz="2800" smtClean="0">
                <a:solidFill>
                  <a:srgbClr val="010303"/>
                </a:solidFill>
              </a:rPr>
              <a:t>Drummond !</a:t>
            </a:r>
          </a:p>
        </p:txBody>
      </p:sp>
      <p:pic>
        <p:nvPicPr>
          <p:cNvPr id="22531" name="Picture 2" descr="G:\Kiosque de Promotion\Michel et France.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7488" y="2895600"/>
            <a:ext cx="4953000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ensées 4"/>
          <p:cNvSpPr/>
          <p:nvPr/>
        </p:nvSpPr>
        <p:spPr>
          <a:xfrm>
            <a:off x="1403350" y="765175"/>
            <a:ext cx="4032250" cy="2159000"/>
          </a:xfrm>
          <a:prstGeom prst="cloudCallout">
            <a:avLst>
              <a:gd name="adj1" fmla="val 42694"/>
              <a:gd name="adj2" fmla="val 8367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400" dirty="0">
                <a:solidFill>
                  <a:srgbClr val="010303"/>
                </a:solidFill>
              </a:rPr>
              <a:t>« Je suis toujours content de voir ma marraine!» </a:t>
            </a:r>
          </a:p>
        </p:txBody>
      </p:sp>
    </p:spTree>
  </p:cSld>
  <p:clrMapOvr>
    <a:masterClrMapping/>
  </p:clrMapOvr>
  <p:transition spd="med" advClick="0"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>
          <a:xfrm>
            <a:off x="5148263" y="1989138"/>
            <a:ext cx="3527425" cy="1214437"/>
          </a:xfrm>
        </p:spPr>
        <p:txBody>
          <a:bodyPr/>
          <a:lstStyle/>
          <a:p>
            <a:pPr eaLnBrk="1" hangingPunct="1"/>
            <a:r>
              <a:rPr lang="fr-CA" sz="2800" smtClean="0">
                <a:solidFill>
                  <a:srgbClr val="010303"/>
                </a:solidFill>
              </a:rPr>
              <a:t>Voici deux grands amis </a:t>
            </a:r>
            <a:br>
              <a:rPr lang="fr-CA" sz="2800" smtClean="0">
                <a:solidFill>
                  <a:srgbClr val="010303"/>
                </a:solidFill>
              </a:rPr>
            </a:br>
            <a:r>
              <a:rPr lang="fr-CA" sz="2800" smtClean="0">
                <a:solidFill>
                  <a:srgbClr val="010303"/>
                </a:solidFill>
              </a:rPr>
              <a:t>qui sont des adeptes </a:t>
            </a:r>
            <a:br>
              <a:rPr lang="fr-CA" sz="2800" smtClean="0">
                <a:solidFill>
                  <a:srgbClr val="010303"/>
                </a:solidFill>
              </a:rPr>
            </a:br>
            <a:r>
              <a:rPr lang="fr-CA" sz="2800" smtClean="0">
                <a:solidFill>
                  <a:srgbClr val="010303"/>
                </a:solidFill>
              </a:rPr>
              <a:t>du défilé de mode!  </a:t>
            </a:r>
          </a:p>
        </p:txBody>
      </p:sp>
      <p:pic>
        <p:nvPicPr>
          <p:cNvPr id="23555" name="Picture 3" descr="G:\défilée de mode 18-04-10\1- 2010-04-18 parade de mode 2010 retoucher Serge\parade de mode 2010 03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052513"/>
            <a:ext cx="4621212" cy="3798887"/>
          </a:xfrm>
          <a:noFill/>
        </p:spPr>
      </p:pic>
      <p:sp>
        <p:nvSpPr>
          <p:cNvPr id="8" name="Pensées 7"/>
          <p:cNvSpPr/>
          <p:nvPr/>
        </p:nvSpPr>
        <p:spPr>
          <a:xfrm>
            <a:off x="4140200" y="4149725"/>
            <a:ext cx="4464050" cy="1971675"/>
          </a:xfrm>
          <a:prstGeom prst="cloudCallout">
            <a:avLst>
              <a:gd name="adj1" fmla="val -57176"/>
              <a:gd name="adj2" fmla="val -8414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400" dirty="0">
                <a:solidFill>
                  <a:srgbClr val="010303"/>
                </a:solidFill>
              </a:rPr>
              <a:t>«Je le fais pour être avec mon parrain! » </a:t>
            </a:r>
          </a:p>
        </p:txBody>
      </p:sp>
      <p:sp>
        <p:nvSpPr>
          <p:cNvPr id="10" name="Pensées 9"/>
          <p:cNvSpPr/>
          <p:nvPr/>
        </p:nvSpPr>
        <p:spPr>
          <a:xfrm>
            <a:off x="250825" y="4794250"/>
            <a:ext cx="3313113" cy="2063750"/>
          </a:xfrm>
          <a:prstGeom prst="cloudCallout">
            <a:avLst>
              <a:gd name="adj1" fmla="val 12832"/>
              <a:gd name="adj2" fmla="val -9633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400" dirty="0">
                <a:solidFill>
                  <a:srgbClr val="010303"/>
                </a:solidFill>
              </a:rPr>
              <a:t>«Gustave, c’est mon chum de gars! » </a:t>
            </a:r>
          </a:p>
        </p:txBody>
      </p:sp>
    </p:spTree>
  </p:cSld>
  <p:clrMapOvr>
    <a:masterClrMapping/>
  </p:clrMapOvr>
  <p:transition spd="med" advClick="0"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7776864" cy="2592288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fr-CA" dirty="0" smtClean="0">
                <a:solidFill>
                  <a:srgbClr val="010303"/>
                </a:solidFill>
                <a:latin typeface="Arial Rounded MT Bold" pitchFamily="34" charset="0"/>
              </a:rPr>
              <a:t/>
            </a:r>
            <a:br>
              <a:rPr lang="fr-CA" dirty="0" smtClean="0">
                <a:solidFill>
                  <a:srgbClr val="010303"/>
                </a:solidFill>
                <a:latin typeface="Arial Rounded MT Bold" pitchFamily="34" charset="0"/>
              </a:rPr>
            </a:br>
            <a:r>
              <a:rPr lang="fr-CA" dirty="0" smtClean="0">
                <a:solidFill>
                  <a:srgbClr val="010303"/>
                </a:solidFill>
                <a:latin typeface="Arial Rounded MT Bold" pitchFamily="34" charset="0"/>
              </a:rPr>
              <a:t/>
            </a:r>
            <a:br>
              <a:rPr lang="fr-CA" dirty="0" smtClean="0">
                <a:solidFill>
                  <a:srgbClr val="010303"/>
                </a:solidFill>
                <a:latin typeface="Arial Rounded MT Bold" pitchFamily="34" charset="0"/>
              </a:rPr>
            </a:br>
            <a:r>
              <a:rPr lang="fr-CA" dirty="0" smtClean="0">
                <a:solidFill>
                  <a:srgbClr val="010303"/>
                </a:solidFill>
                <a:latin typeface="Arial Rounded MT Bold" pitchFamily="34" charset="0"/>
              </a:rPr>
              <a:t/>
            </a:r>
            <a:br>
              <a:rPr lang="fr-CA" dirty="0" smtClean="0">
                <a:solidFill>
                  <a:srgbClr val="010303"/>
                </a:solidFill>
                <a:latin typeface="Arial Rounded MT Bold" pitchFamily="34" charset="0"/>
              </a:rPr>
            </a:br>
            <a:r>
              <a:rPr lang="fr-CA" dirty="0" smtClean="0">
                <a:solidFill>
                  <a:srgbClr val="010303"/>
                </a:solidFill>
                <a:latin typeface="Arial Rounded MT Bold" pitchFamily="34" charset="0"/>
              </a:rPr>
              <a:t/>
            </a:r>
            <a:br>
              <a:rPr lang="fr-CA" dirty="0" smtClean="0">
                <a:solidFill>
                  <a:srgbClr val="010303"/>
                </a:solidFill>
                <a:latin typeface="Arial Rounded MT Bold" pitchFamily="34" charset="0"/>
              </a:rPr>
            </a:br>
            <a:r>
              <a:rPr lang="fr-CA" dirty="0" smtClean="0">
                <a:solidFill>
                  <a:srgbClr val="010303"/>
                </a:solidFill>
                <a:latin typeface="Arial Rounded MT Bold" pitchFamily="34" charset="0"/>
              </a:rPr>
              <a:t/>
            </a:r>
            <a:br>
              <a:rPr lang="fr-CA" dirty="0" smtClean="0">
                <a:solidFill>
                  <a:srgbClr val="010303"/>
                </a:solidFill>
                <a:latin typeface="Arial Rounded MT Bold" pitchFamily="34" charset="0"/>
              </a:rPr>
            </a:br>
            <a:r>
              <a:rPr lang="fr-CA" dirty="0" smtClean="0">
                <a:solidFill>
                  <a:srgbClr val="010303"/>
                </a:solidFill>
                <a:latin typeface="Arial Rounded MT Bold" pitchFamily="34" charset="0"/>
              </a:rPr>
              <a:t/>
            </a:r>
            <a:br>
              <a:rPr lang="fr-CA" dirty="0" smtClean="0">
                <a:solidFill>
                  <a:srgbClr val="010303"/>
                </a:solidFill>
                <a:latin typeface="Arial Rounded MT Bold" pitchFamily="34" charset="0"/>
              </a:rPr>
            </a:br>
            <a:r>
              <a:rPr lang="fr-CA" dirty="0" smtClean="0">
                <a:solidFill>
                  <a:srgbClr val="010303"/>
                </a:solidFill>
                <a:latin typeface="Arial Rounded MT Bold" pitchFamily="34" charset="0"/>
              </a:rPr>
              <a:t/>
            </a:r>
            <a:br>
              <a:rPr lang="fr-CA" dirty="0" smtClean="0">
                <a:solidFill>
                  <a:srgbClr val="010303"/>
                </a:solidFill>
                <a:latin typeface="Arial Rounded MT Bold" pitchFamily="34" charset="0"/>
              </a:rPr>
            </a:br>
            <a:r>
              <a:rPr lang="fr-CA" dirty="0" smtClean="0">
                <a:solidFill>
                  <a:srgbClr val="010303"/>
                </a:solidFill>
                <a:latin typeface="Arial Rounded MT Bold" pitchFamily="34" charset="0"/>
              </a:rPr>
              <a:t/>
            </a:r>
            <a:br>
              <a:rPr lang="fr-CA" dirty="0" smtClean="0">
                <a:solidFill>
                  <a:srgbClr val="010303"/>
                </a:solidFill>
                <a:latin typeface="Arial Rounded MT Bold" pitchFamily="34" charset="0"/>
              </a:rPr>
            </a:br>
            <a:r>
              <a:rPr lang="fr-CA" dirty="0" smtClean="0">
                <a:solidFill>
                  <a:srgbClr val="010303"/>
                </a:solidFill>
                <a:latin typeface="Arial Rounded MT Bold" pitchFamily="34" charset="0"/>
              </a:rPr>
              <a:t/>
            </a:r>
            <a:br>
              <a:rPr lang="fr-CA" dirty="0" smtClean="0">
                <a:solidFill>
                  <a:srgbClr val="010303"/>
                </a:solidFill>
                <a:latin typeface="Arial Rounded MT Bold" pitchFamily="34" charset="0"/>
              </a:rPr>
            </a:br>
            <a:r>
              <a:rPr lang="fr-CA" dirty="0" smtClean="0">
                <a:solidFill>
                  <a:srgbClr val="010303"/>
                </a:solidFill>
                <a:latin typeface="Arial Rounded MT Bold" pitchFamily="34" charset="0"/>
              </a:rPr>
              <a:t/>
            </a:r>
            <a:br>
              <a:rPr lang="fr-CA" dirty="0" smtClean="0">
                <a:solidFill>
                  <a:srgbClr val="010303"/>
                </a:solidFill>
                <a:latin typeface="Arial Rounded MT Bold" pitchFamily="34" charset="0"/>
              </a:rPr>
            </a:br>
            <a:r>
              <a:rPr lang="fr-CA" sz="4400" dirty="0" smtClean="0">
                <a:solidFill>
                  <a:srgbClr val="010303"/>
                </a:solidFill>
                <a:latin typeface="Arial Rounded MT Bold" pitchFamily="34" charset="0"/>
              </a:rPr>
              <a:t>Parrainage Civique Drummond peut vous faire vivre une expérience extraordinaire!</a:t>
            </a:r>
            <a:r>
              <a:rPr lang="fr-CA" dirty="0" smtClean="0">
                <a:solidFill>
                  <a:srgbClr val="010303"/>
                </a:solidFill>
                <a:latin typeface="Arial Rounded MT Bold" pitchFamily="34" charset="0"/>
              </a:rPr>
              <a:t/>
            </a:r>
            <a:br>
              <a:rPr lang="fr-CA" dirty="0" smtClean="0">
                <a:solidFill>
                  <a:srgbClr val="010303"/>
                </a:solidFill>
                <a:latin typeface="Arial Rounded MT Bold" pitchFamily="34" charset="0"/>
              </a:rPr>
            </a:br>
            <a:endParaRPr lang="fr-CA" dirty="0"/>
          </a:p>
        </p:txBody>
      </p:sp>
      <p:sp>
        <p:nvSpPr>
          <p:cNvPr id="6147" name="Espace réservé du contenu 2"/>
          <p:cNvSpPr>
            <a:spLocks noGrp="1"/>
          </p:cNvSpPr>
          <p:nvPr>
            <p:ph type="subTitle" idx="1"/>
          </p:nvPr>
        </p:nvSpPr>
        <p:spPr>
          <a:xfrm>
            <a:off x="533400" y="4437063"/>
            <a:ext cx="7854950" cy="544512"/>
          </a:xfrm>
        </p:spPr>
        <p:txBody>
          <a:bodyPr/>
          <a:lstStyle/>
          <a:p>
            <a:pPr marR="0" algn="ctr" eaLnBrk="1" hangingPunct="1"/>
            <a:r>
              <a:rPr lang="fr-CA" sz="4000" smtClean="0">
                <a:solidFill>
                  <a:srgbClr val="010303"/>
                </a:solidFill>
                <a:latin typeface="Arial Rounded MT Bold" pitchFamily="34" charset="0"/>
              </a:rPr>
              <a:t>Venez vous informer!</a:t>
            </a:r>
          </a:p>
          <a:p>
            <a:pPr marR="0" algn="ctr" eaLnBrk="1" hangingPunct="1"/>
            <a:endParaRPr lang="en-CA" smtClean="0">
              <a:solidFill>
                <a:srgbClr val="010303"/>
              </a:solidFill>
              <a:latin typeface="Arial Rounded MT Bold" pitchFamily="34" charset="0"/>
            </a:endParaRPr>
          </a:p>
          <a:p>
            <a:pPr marR="0" algn="ctr" eaLnBrk="1" hangingPunct="1"/>
            <a:endParaRPr lang="fr-CA" smtClean="0">
              <a:solidFill>
                <a:srgbClr val="010303"/>
              </a:solidFill>
              <a:latin typeface="Arial Rounded MT Bold" pitchFamily="34" charset="0"/>
            </a:endParaRPr>
          </a:p>
          <a:p>
            <a:pPr marR="0" eaLnBrk="1" hangingPunct="1"/>
            <a:endParaRPr lang="fr-CA" smtClean="0"/>
          </a:p>
        </p:txBody>
      </p:sp>
    </p:spTree>
  </p:cSld>
  <p:clrMapOvr>
    <a:masterClrMapping/>
  </p:clrMapOvr>
  <p:transition spd="med" advClick="0"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5795963" y="2420938"/>
            <a:ext cx="3348037" cy="1152525"/>
          </a:xfrm>
        </p:spPr>
        <p:txBody>
          <a:bodyPr/>
          <a:lstStyle/>
          <a:p>
            <a:pPr eaLnBrk="1" hangingPunct="1"/>
            <a:r>
              <a:rPr lang="fr-FR" sz="2800" smtClean="0">
                <a:solidFill>
                  <a:srgbClr val="010303"/>
                </a:solidFill>
              </a:rPr>
              <a:t>Alain et Julien, des </a:t>
            </a:r>
            <a:br>
              <a:rPr lang="fr-FR" sz="2800" smtClean="0">
                <a:solidFill>
                  <a:srgbClr val="010303"/>
                </a:solidFill>
              </a:rPr>
            </a:br>
            <a:r>
              <a:rPr lang="fr-FR" sz="2800" smtClean="0">
                <a:solidFill>
                  <a:srgbClr val="010303"/>
                </a:solidFill>
              </a:rPr>
              <a:t>fans du Canadien! </a:t>
            </a:r>
          </a:p>
        </p:txBody>
      </p:sp>
      <p:pic>
        <p:nvPicPr>
          <p:cNvPr id="24579" name="Picture 4" descr="Julien et Al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25538"/>
            <a:ext cx="5183187" cy="28400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8" name="Pensées 7"/>
          <p:cNvSpPr/>
          <p:nvPr/>
        </p:nvSpPr>
        <p:spPr>
          <a:xfrm>
            <a:off x="2268538" y="4508500"/>
            <a:ext cx="4606925" cy="2160588"/>
          </a:xfrm>
          <a:prstGeom prst="cloudCallout">
            <a:avLst>
              <a:gd name="adj1" fmla="val -6251"/>
              <a:gd name="adj2" fmla="val -9578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400" dirty="0">
                <a:solidFill>
                  <a:srgbClr val="010303"/>
                </a:solidFill>
              </a:rPr>
              <a:t>« Une bonne </a:t>
            </a:r>
            <a:r>
              <a:rPr lang="fr-CA" sz="2400" dirty="0" err="1">
                <a:solidFill>
                  <a:srgbClr val="010303"/>
                </a:solidFill>
              </a:rPr>
              <a:t>game</a:t>
            </a:r>
            <a:r>
              <a:rPr lang="fr-CA" sz="2400" dirty="0">
                <a:solidFill>
                  <a:srgbClr val="010303"/>
                </a:solidFill>
              </a:rPr>
              <a:t> de hockey avec mon parrain, c’est le fun!» </a:t>
            </a:r>
          </a:p>
        </p:txBody>
      </p:sp>
    </p:spTree>
  </p:cSld>
  <p:clrMapOvr>
    <a:masterClrMapping/>
  </p:clrMapOvr>
  <p:transition spd="med" advClick="0"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1187450" y="5445125"/>
            <a:ext cx="64087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>
                <a:solidFill>
                  <a:srgbClr val="010303"/>
                </a:solidFill>
                <a:latin typeface="Constantia" pitchFamily="18" charset="0"/>
              </a:rPr>
              <a:t>Quelle belle équipe à la vente  du grand Bazar </a:t>
            </a:r>
          </a:p>
          <a:p>
            <a:r>
              <a:rPr lang="fr-FR" sz="2400">
                <a:solidFill>
                  <a:srgbClr val="010303"/>
                </a:solidFill>
                <a:latin typeface="Constantia" pitchFamily="18" charset="0"/>
              </a:rPr>
              <a:t>de la Fête du quartier St- Joseph!</a:t>
            </a:r>
            <a:endParaRPr lang="fr-CA" sz="2400">
              <a:latin typeface="Constantia" pitchFamily="18" charset="0"/>
            </a:endParaRPr>
          </a:p>
        </p:txBody>
      </p:sp>
      <p:pic>
        <p:nvPicPr>
          <p:cNvPr id="25603" name="Picture 3" descr="christian-amélie marché publ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1052513"/>
            <a:ext cx="5257800" cy="37766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0" name="Pensées 9"/>
          <p:cNvSpPr/>
          <p:nvPr/>
        </p:nvSpPr>
        <p:spPr>
          <a:xfrm>
            <a:off x="0" y="2565400"/>
            <a:ext cx="3168650" cy="1943100"/>
          </a:xfrm>
          <a:prstGeom prst="cloudCallout">
            <a:avLst>
              <a:gd name="adj1" fmla="val 153320"/>
              <a:gd name="adj2" fmla="val -57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rgbClr val="010303"/>
                </a:solidFill>
              </a:rPr>
              <a:t>«Christian me      fait rire!» </a:t>
            </a:r>
          </a:p>
        </p:txBody>
      </p:sp>
    </p:spTree>
  </p:cSld>
  <p:clrMapOvr>
    <a:masterClrMapping/>
  </p:clrMapOvr>
  <p:transition spd="med" advClick="0"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title"/>
          </p:nvPr>
        </p:nvSpPr>
        <p:spPr>
          <a:xfrm>
            <a:off x="1187450" y="1125538"/>
            <a:ext cx="4787900" cy="1143000"/>
          </a:xfrm>
        </p:spPr>
        <p:txBody>
          <a:bodyPr/>
          <a:lstStyle/>
          <a:p>
            <a:pPr eaLnBrk="1" hangingPunct="1"/>
            <a:r>
              <a:rPr lang="fr-FR" sz="2800" smtClean="0">
                <a:solidFill>
                  <a:srgbClr val="010303"/>
                </a:solidFill>
              </a:rPr>
              <a:t>Un beau moment en compagnie </a:t>
            </a:r>
            <a:br>
              <a:rPr lang="fr-FR" sz="2800" smtClean="0">
                <a:solidFill>
                  <a:srgbClr val="010303"/>
                </a:solidFill>
              </a:rPr>
            </a:br>
            <a:r>
              <a:rPr lang="fr-FR" sz="2800" smtClean="0">
                <a:solidFill>
                  <a:srgbClr val="010303"/>
                </a:solidFill>
              </a:rPr>
              <a:t>de la chanteuse Brigitte  Boisjoli!</a:t>
            </a:r>
          </a:p>
        </p:txBody>
      </p:sp>
      <p:pic>
        <p:nvPicPr>
          <p:cNvPr id="26627" name="Picture 3" descr="F:\jumelage\jumelages actifs\activités jumelage\Chantal et Mélissa\avec Brigitte Boisjoli en 2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2492375"/>
            <a:ext cx="5184775" cy="40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ensées 7"/>
          <p:cNvSpPr/>
          <p:nvPr/>
        </p:nvSpPr>
        <p:spPr>
          <a:xfrm>
            <a:off x="0" y="3141663"/>
            <a:ext cx="3203575" cy="2159000"/>
          </a:xfrm>
          <a:prstGeom prst="cloudCallout">
            <a:avLst>
              <a:gd name="adj1" fmla="val 82423"/>
              <a:gd name="adj2" fmla="val 4717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rgbClr val="010303"/>
                </a:solidFill>
              </a:rPr>
              <a:t>«Je m’amuse beaucoup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rgbClr val="010303"/>
                </a:solidFill>
              </a:rPr>
              <a:t> avec Mélissa» </a:t>
            </a:r>
          </a:p>
        </p:txBody>
      </p:sp>
    </p:spTree>
  </p:cSld>
  <p:clrMapOvr>
    <a:masterClrMapping/>
  </p:clrMapOvr>
  <p:transition spd="med" advClick="0"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/>
          </p:nvPr>
        </p:nvSpPr>
        <p:spPr>
          <a:xfrm>
            <a:off x="5292725" y="1196975"/>
            <a:ext cx="3851275" cy="2663825"/>
          </a:xfrm>
        </p:spPr>
        <p:txBody>
          <a:bodyPr/>
          <a:lstStyle/>
          <a:p>
            <a:pPr eaLnBrk="1" hangingPunct="1"/>
            <a:r>
              <a:rPr lang="fr-FR" sz="2800" smtClean="0">
                <a:solidFill>
                  <a:srgbClr val="010303"/>
                </a:solidFill>
              </a:rPr>
              <a:t>Manon fait découvrir des nouvelles choses à </a:t>
            </a:r>
            <a:br>
              <a:rPr lang="fr-FR" sz="2800" smtClean="0">
                <a:solidFill>
                  <a:srgbClr val="010303"/>
                </a:solidFill>
              </a:rPr>
            </a:br>
            <a:r>
              <a:rPr lang="fr-FR" sz="2800" smtClean="0">
                <a:solidFill>
                  <a:srgbClr val="010303"/>
                </a:solidFill>
              </a:rPr>
              <a:t>sa filleule :</a:t>
            </a:r>
            <a:br>
              <a:rPr lang="fr-FR" sz="2800" smtClean="0">
                <a:solidFill>
                  <a:srgbClr val="010303"/>
                </a:solidFill>
              </a:rPr>
            </a:br>
            <a:r>
              <a:rPr lang="fr-FR" sz="2800" smtClean="0">
                <a:solidFill>
                  <a:srgbClr val="010303"/>
                </a:solidFill>
              </a:rPr>
              <a:t/>
            </a:r>
            <a:br>
              <a:rPr lang="fr-FR" sz="2800" smtClean="0">
                <a:solidFill>
                  <a:srgbClr val="010303"/>
                </a:solidFill>
              </a:rPr>
            </a:br>
            <a:r>
              <a:rPr lang="fr-FR" sz="2800" smtClean="0">
                <a:solidFill>
                  <a:srgbClr val="010303"/>
                </a:solidFill>
              </a:rPr>
              <a:t>- cours de vitrail!</a:t>
            </a:r>
            <a:br>
              <a:rPr lang="fr-FR" sz="2800" smtClean="0">
                <a:solidFill>
                  <a:srgbClr val="010303"/>
                </a:solidFill>
              </a:rPr>
            </a:br>
            <a:r>
              <a:rPr lang="fr-FR" sz="2800" smtClean="0">
                <a:solidFill>
                  <a:srgbClr val="010303"/>
                </a:solidFill>
              </a:rPr>
              <a:t>- sandwich smoked meat!</a:t>
            </a:r>
          </a:p>
        </p:txBody>
      </p:sp>
      <p:pic>
        <p:nvPicPr>
          <p:cNvPr id="27651" name="Picture 2" descr="F:\jumelage\jumelages actifs\activités jumelage\Manon et Renée\vitrail mars 20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125538"/>
            <a:ext cx="4992688" cy="3743325"/>
          </a:xfrm>
          <a:noFill/>
        </p:spPr>
      </p:pic>
      <p:sp>
        <p:nvSpPr>
          <p:cNvPr id="6" name="Pensées 5"/>
          <p:cNvSpPr/>
          <p:nvPr/>
        </p:nvSpPr>
        <p:spPr>
          <a:xfrm>
            <a:off x="1979613" y="4581525"/>
            <a:ext cx="6372225" cy="2276475"/>
          </a:xfrm>
          <a:prstGeom prst="cloudCallout">
            <a:avLst>
              <a:gd name="adj1" fmla="val -18710"/>
              <a:gd name="adj2" fmla="val -7122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rgbClr val="010303"/>
                </a:solidFill>
              </a:rPr>
              <a:t>             «J’ai trouvé une amie avec qui prendre un café et discuter grâce au jumelage!» </a:t>
            </a:r>
          </a:p>
        </p:txBody>
      </p:sp>
    </p:spTree>
  </p:cSld>
  <p:clrMapOvr>
    <a:masterClrMapping/>
  </p:clrMapOvr>
  <p:transition spd="med" advClick="0"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84888" y="2708275"/>
            <a:ext cx="2916237" cy="17287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3100" dirty="0" err="1" smtClean="0">
                <a:solidFill>
                  <a:srgbClr val="010303"/>
                </a:solidFill>
              </a:rPr>
              <a:t>Une</a:t>
            </a:r>
            <a:r>
              <a:rPr lang="en-CA" sz="3100" dirty="0" smtClean="0">
                <a:solidFill>
                  <a:srgbClr val="010303"/>
                </a:solidFill>
              </a:rPr>
              <a:t> </a:t>
            </a:r>
            <a:r>
              <a:rPr lang="en-CA" sz="3100" dirty="0" err="1" smtClean="0">
                <a:solidFill>
                  <a:srgbClr val="010303"/>
                </a:solidFill>
              </a:rPr>
              <a:t>équipe</a:t>
            </a:r>
            <a:r>
              <a:rPr lang="en-CA" sz="3100" dirty="0" smtClean="0">
                <a:solidFill>
                  <a:srgbClr val="010303"/>
                </a:solidFill>
              </a:rPr>
              <a:t> qui ne </a:t>
            </a:r>
            <a:br>
              <a:rPr lang="en-CA" sz="3100" dirty="0" smtClean="0">
                <a:solidFill>
                  <a:srgbClr val="010303"/>
                </a:solidFill>
              </a:rPr>
            </a:br>
            <a:r>
              <a:rPr lang="en-CA" sz="3100" dirty="0" err="1" smtClean="0">
                <a:solidFill>
                  <a:srgbClr val="010303"/>
                </a:solidFill>
              </a:rPr>
              <a:t>peut</a:t>
            </a:r>
            <a:r>
              <a:rPr lang="en-CA" sz="3100" dirty="0" smtClean="0">
                <a:solidFill>
                  <a:srgbClr val="010303"/>
                </a:solidFill>
              </a:rPr>
              <a:t> se passer </a:t>
            </a:r>
            <a:r>
              <a:rPr lang="en-CA" sz="3100" dirty="0" err="1" smtClean="0">
                <a:solidFill>
                  <a:srgbClr val="010303"/>
                </a:solidFill>
              </a:rPr>
              <a:t>l’une</a:t>
            </a:r>
            <a:r>
              <a:rPr lang="en-CA" sz="3100" dirty="0" smtClean="0">
                <a:solidFill>
                  <a:srgbClr val="010303"/>
                </a:solidFill>
              </a:rPr>
              <a:t> </a:t>
            </a:r>
            <a:br>
              <a:rPr lang="en-CA" sz="3100" dirty="0" smtClean="0">
                <a:solidFill>
                  <a:srgbClr val="010303"/>
                </a:solidFill>
              </a:rPr>
            </a:br>
            <a:r>
              <a:rPr lang="en-CA" sz="3100" dirty="0" smtClean="0">
                <a:solidFill>
                  <a:srgbClr val="010303"/>
                </a:solidFill>
              </a:rPr>
              <a:t>de </a:t>
            </a:r>
            <a:r>
              <a:rPr lang="en-CA" sz="3100" dirty="0" err="1" smtClean="0">
                <a:solidFill>
                  <a:srgbClr val="010303"/>
                </a:solidFill>
              </a:rPr>
              <a:t>l’autre</a:t>
            </a:r>
            <a:r>
              <a:rPr lang="en-CA" sz="3100" dirty="0" smtClean="0">
                <a:solidFill>
                  <a:srgbClr val="010303"/>
                </a:solidFill>
              </a:rPr>
              <a:t>!</a:t>
            </a:r>
            <a:r>
              <a:rPr lang="en-CA" sz="2800" dirty="0" smtClean="0">
                <a:solidFill>
                  <a:srgbClr val="010303"/>
                </a:solidFill>
              </a:rPr>
              <a:t/>
            </a:r>
            <a:br>
              <a:rPr lang="en-CA" sz="2800" dirty="0" smtClean="0">
                <a:solidFill>
                  <a:srgbClr val="010303"/>
                </a:solidFill>
              </a:rPr>
            </a:br>
            <a:endParaRPr lang="fr-CA" sz="2800" dirty="0">
              <a:solidFill>
                <a:srgbClr val="01030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88125" y="4437063"/>
            <a:ext cx="2286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800" dirty="0">
                <a:solidFill>
                  <a:srgbClr val="010303"/>
                </a:solidFill>
                <a:latin typeface="Calibri"/>
                <a:ea typeface="+mj-ea"/>
                <a:cs typeface="+mj-cs"/>
              </a:rPr>
              <a:t> </a:t>
            </a:r>
            <a:endParaRPr lang="fr-CA" dirty="0">
              <a:latin typeface="+mn-lt"/>
              <a:cs typeface="+mn-cs"/>
            </a:endParaRPr>
          </a:p>
        </p:txBody>
      </p:sp>
      <p:pic>
        <p:nvPicPr>
          <p:cNvPr id="28676" name="Picture 2" descr="Lilianne, Nathal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997200"/>
            <a:ext cx="5349875" cy="35623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4" name="Pensées 3"/>
          <p:cNvSpPr/>
          <p:nvPr/>
        </p:nvSpPr>
        <p:spPr>
          <a:xfrm>
            <a:off x="971550" y="692150"/>
            <a:ext cx="4032250" cy="2160588"/>
          </a:xfrm>
          <a:prstGeom prst="cloudCallout">
            <a:avLst>
              <a:gd name="adj1" fmla="val -11219"/>
              <a:gd name="adj2" fmla="val 7910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800" dirty="0">
                <a:solidFill>
                  <a:srgbClr val="010303"/>
                </a:solidFill>
              </a:rPr>
              <a:t>«Moi, ma filleule a changé ma vie!»</a:t>
            </a:r>
            <a:endParaRPr lang="fr-CA" sz="2800" dirty="0"/>
          </a:p>
        </p:txBody>
      </p:sp>
    </p:spTree>
  </p:cSld>
  <p:clrMapOvr>
    <a:masterClrMapping/>
  </p:clrMapOvr>
  <p:transition spd="med" advClick="0"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>
          <a:xfrm>
            <a:off x="5580063" y="3141663"/>
            <a:ext cx="3168650" cy="1860550"/>
          </a:xfrm>
        </p:spPr>
        <p:txBody>
          <a:bodyPr/>
          <a:lstStyle/>
          <a:p>
            <a:pPr eaLnBrk="1" hangingPunct="1"/>
            <a:r>
              <a:rPr lang="fr-CA" sz="2800" smtClean="0">
                <a:solidFill>
                  <a:srgbClr val="010303"/>
                </a:solidFill>
              </a:rPr>
              <a:t>Quelles jolies dames en pyjama au défilé de mode 2011!</a:t>
            </a:r>
          </a:p>
        </p:txBody>
      </p:sp>
      <p:pic>
        <p:nvPicPr>
          <p:cNvPr id="29699" name="Picture 2" descr="G:\défilé parrainage\DSCF64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141663"/>
            <a:ext cx="46672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ensées 4"/>
          <p:cNvSpPr/>
          <p:nvPr/>
        </p:nvSpPr>
        <p:spPr>
          <a:xfrm>
            <a:off x="2124075" y="765175"/>
            <a:ext cx="4608513" cy="2159000"/>
          </a:xfrm>
          <a:prstGeom prst="cloudCallout">
            <a:avLst>
              <a:gd name="adj1" fmla="val -35252"/>
              <a:gd name="adj2" fmla="val 7195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800" dirty="0">
                <a:solidFill>
                  <a:srgbClr val="010303"/>
                </a:solidFill>
              </a:rPr>
              <a:t>«Rachel, c’est ma marraine à Moi!»</a:t>
            </a:r>
            <a:endParaRPr lang="fr-CA" sz="2800" dirty="0"/>
          </a:p>
        </p:txBody>
      </p:sp>
    </p:spTree>
  </p:cSld>
  <p:clrMapOvr>
    <a:masterClrMapping/>
  </p:clrMapOvr>
  <p:transition spd="med" advClick="0"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:\jumelage\jumelages actifs\M.Carroll, Jennie, Jean-Guy,Émilie, Franc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133600"/>
            <a:ext cx="828675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ensées 4"/>
          <p:cNvSpPr/>
          <p:nvPr/>
        </p:nvSpPr>
        <p:spPr>
          <a:xfrm>
            <a:off x="2987675" y="333375"/>
            <a:ext cx="4032250" cy="2160588"/>
          </a:xfrm>
          <a:prstGeom prst="cloudCallout">
            <a:avLst>
              <a:gd name="adj1" fmla="val -11219"/>
              <a:gd name="adj2" fmla="val 7910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800" dirty="0">
                <a:solidFill>
                  <a:srgbClr val="010303"/>
                </a:solidFill>
              </a:rPr>
              <a:t>«Enfin, j’ai ma marraine!»</a:t>
            </a:r>
            <a:endParaRPr lang="fr-CA" sz="2800" dirty="0"/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611188" y="5805488"/>
            <a:ext cx="7869237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defRPr/>
            </a:pPr>
            <a:r>
              <a:rPr lang="fr-CA" sz="2800" dirty="0">
                <a:solidFill>
                  <a:srgbClr val="010303"/>
                </a:solidFill>
                <a:latin typeface="+mj-lt"/>
                <a:ea typeface="+mj-ea"/>
                <a:cs typeface="+mj-cs"/>
              </a:rPr>
              <a:t>C’est une fête quand il y a un nouveau Jumelage!</a:t>
            </a:r>
          </a:p>
        </p:txBody>
      </p:sp>
    </p:spTree>
  </p:cSld>
  <p:clrMapOvr>
    <a:masterClrMapping/>
  </p:clrMapOvr>
  <p:transition spd="med" advClick="0"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defRPr/>
            </a:pPr>
            <a:r>
              <a:rPr lang="en-CA" dirty="0" err="1" smtClean="0">
                <a:solidFill>
                  <a:srgbClr val="010303"/>
                </a:solidFill>
              </a:rPr>
              <a:t>Seulement</a:t>
            </a:r>
            <a:r>
              <a:rPr lang="en-CA" dirty="0" smtClean="0">
                <a:solidFill>
                  <a:srgbClr val="010303"/>
                </a:solidFill>
              </a:rPr>
              <a:t> 3 </a:t>
            </a:r>
            <a:r>
              <a:rPr lang="en-CA" dirty="0" err="1" smtClean="0">
                <a:solidFill>
                  <a:srgbClr val="010303"/>
                </a:solidFill>
              </a:rPr>
              <a:t>heures</a:t>
            </a:r>
            <a:r>
              <a:rPr lang="en-CA" dirty="0" smtClean="0">
                <a:solidFill>
                  <a:srgbClr val="010303"/>
                </a:solidFill>
              </a:rPr>
              <a:t> par </a:t>
            </a:r>
            <a:r>
              <a:rPr lang="en-CA" dirty="0" err="1" smtClean="0">
                <a:solidFill>
                  <a:srgbClr val="010303"/>
                </a:solidFill>
              </a:rPr>
              <a:t>mois</a:t>
            </a:r>
            <a:r>
              <a:rPr lang="en-CA" dirty="0" smtClean="0">
                <a:solidFill>
                  <a:srgbClr val="010303"/>
                </a:solidFill>
              </a:rPr>
              <a:t> de </a:t>
            </a:r>
            <a:r>
              <a:rPr lang="en-CA" dirty="0" err="1" smtClean="0">
                <a:solidFill>
                  <a:srgbClr val="010303"/>
                </a:solidFill>
              </a:rPr>
              <a:t>votre</a:t>
            </a:r>
            <a:r>
              <a:rPr lang="en-CA" dirty="0" smtClean="0">
                <a:solidFill>
                  <a:srgbClr val="010303"/>
                </a:solidFill>
              </a:rPr>
              <a:t> temps!</a:t>
            </a:r>
            <a:endParaRPr lang="fr-CA" dirty="0">
              <a:solidFill>
                <a:srgbClr val="010303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750" y="3789363"/>
            <a:ext cx="7854950" cy="1752600"/>
          </a:xfrm>
        </p:spPr>
        <p:txBody>
          <a:bodyPr/>
          <a:lstStyle/>
          <a:p>
            <a:pPr marR="0"/>
            <a:endParaRPr lang="en-CA" sz="3600" b="1" smtClean="0"/>
          </a:p>
          <a:p>
            <a:pPr marR="0" algn="ctr"/>
            <a:r>
              <a:rPr lang="en-CA" sz="5400" b="1" smtClean="0">
                <a:solidFill>
                  <a:srgbClr val="010303"/>
                </a:solidFill>
              </a:rPr>
              <a:t>Peut changer le monde!</a:t>
            </a:r>
            <a:endParaRPr lang="fr-CA" sz="5400" b="1" smtClean="0">
              <a:solidFill>
                <a:srgbClr val="010303"/>
              </a:solidFill>
            </a:endParaRPr>
          </a:p>
        </p:txBody>
      </p:sp>
    </p:spTree>
  </p:cSld>
  <p:clrMapOvr>
    <a:masterClrMapping/>
  </p:clrMapOvr>
  <p:transition spd="med" advClick="0"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82433">
            <a:off x="-5554" y="1182389"/>
            <a:ext cx="917424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Venez joindre notre équipe dynamique ! </a:t>
            </a:r>
            <a:endParaRPr lang="fr-CA" sz="32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 rot="20937151">
            <a:off x="4564233" y="515834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8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On vous attend !!!</a:t>
            </a:r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73238"/>
            <a:ext cx="45878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contenu 2"/>
          <p:cNvSpPr>
            <a:spLocks noGrp="1"/>
          </p:cNvSpPr>
          <p:nvPr>
            <p:ph idx="1"/>
          </p:nvPr>
        </p:nvSpPr>
        <p:spPr>
          <a:xfrm>
            <a:off x="179388" y="1989138"/>
            <a:ext cx="8785225" cy="1152525"/>
          </a:xfrm>
          <a:solidFill>
            <a:schemeClr val="tx2"/>
          </a:solidFill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fr-FR" sz="2800" smtClean="0">
                <a:solidFill>
                  <a:srgbClr val="010303"/>
                </a:solidFill>
                <a:latin typeface="Arial Rounded MT Bold" pitchFamily="34" charset="0"/>
              </a:rPr>
              <a:t>Saviez-vous qu’il y a des personnes qui n’ont pas la chance de faire des activités avec un ami?</a:t>
            </a:r>
          </a:p>
          <a:p>
            <a:pPr algn="ctr" eaLnBrk="1" hangingPunct="1">
              <a:buFont typeface="Wingdings 2" pitchFamily="18" charset="2"/>
              <a:buNone/>
            </a:pPr>
            <a:endParaRPr lang="fr-FR" sz="2800" smtClean="0">
              <a:solidFill>
                <a:srgbClr val="010303"/>
              </a:solidFill>
              <a:latin typeface="Arial Rounded MT Bold" pitchFamily="34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fr-FR" sz="2800" smtClean="0">
              <a:solidFill>
                <a:srgbClr val="010303"/>
              </a:solidFill>
              <a:latin typeface="Arial Rounded MT Bold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n-CA" sz="2400" smtClean="0">
              <a:solidFill>
                <a:srgbClr val="010303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en-CA" sz="2400" smtClean="0">
              <a:solidFill>
                <a:srgbClr val="010303"/>
              </a:solidFill>
            </a:endParaRPr>
          </a:p>
        </p:txBody>
      </p:sp>
      <p:sp>
        <p:nvSpPr>
          <p:cNvPr id="7171" name="ZoneTexte 3"/>
          <p:cNvSpPr txBox="1">
            <a:spLocks noChangeArrowheads="1"/>
          </p:cNvSpPr>
          <p:nvPr/>
        </p:nvSpPr>
        <p:spPr bwMode="auto">
          <a:xfrm>
            <a:off x="755650" y="4221163"/>
            <a:ext cx="73453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fr-FR" sz="2800">
                <a:solidFill>
                  <a:srgbClr val="010303"/>
                </a:solidFill>
                <a:latin typeface="Arial Rounded MT Bold" pitchFamily="34" charset="0"/>
              </a:rPr>
              <a:t>Nous leur offrons un parrain ou une marraine pour combler ce besoin!</a:t>
            </a:r>
          </a:p>
        </p:txBody>
      </p:sp>
    </p:spTree>
  </p:cSld>
  <p:clrMapOvr>
    <a:masterClrMapping/>
  </p:clrMapOvr>
  <p:transition spd="med" advClick="0"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contenu 2"/>
          <p:cNvSpPr>
            <a:spLocks noGrp="1"/>
          </p:cNvSpPr>
          <p:nvPr>
            <p:ph idx="1"/>
          </p:nvPr>
        </p:nvSpPr>
        <p:spPr>
          <a:xfrm>
            <a:off x="395288" y="1844675"/>
            <a:ext cx="8229600" cy="14224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fr-FR" sz="3200" smtClean="0">
                <a:solidFill>
                  <a:srgbClr val="010303"/>
                </a:solidFill>
                <a:latin typeface="Arial Rounded MT Bold" pitchFamily="34" charset="0"/>
              </a:rPr>
              <a:t>Saviez-vous qu’il y a 34 personnes sur une liste d’attente?</a:t>
            </a:r>
          </a:p>
          <a:p>
            <a:pPr algn="ctr" eaLnBrk="1" hangingPunct="1">
              <a:buFont typeface="Wingdings 2" pitchFamily="18" charset="2"/>
              <a:buNone/>
            </a:pPr>
            <a:endParaRPr lang="fr-FR" sz="2800" smtClean="0">
              <a:solidFill>
                <a:srgbClr val="010303"/>
              </a:solidFill>
              <a:latin typeface="Arial Rounded MT Bold" pitchFamily="34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fr-FR" sz="2800" smtClean="0">
              <a:solidFill>
                <a:srgbClr val="010303"/>
              </a:solidFill>
              <a:latin typeface="Arial Rounded MT Bold" pitchFamily="34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fr-FR" sz="2800" smtClean="0">
              <a:solidFill>
                <a:srgbClr val="010303"/>
              </a:solidFill>
              <a:latin typeface="Arial Rounded MT Bold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fr-CA" sz="2400" smtClean="0">
              <a:latin typeface="Arial Rounded MT Bold" pitchFamily="34" charset="0"/>
            </a:endParaRPr>
          </a:p>
        </p:txBody>
      </p:sp>
      <p:sp>
        <p:nvSpPr>
          <p:cNvPr id="8195" name="ZoneTexte 3"/>
          <p:cNvSpPr txBox="1">
            <a:spLocks noChangeArrowheads="1"/>
          </p:cNvSpPr>
          <p:nvPr/>
        </p:nvSpPr>
        <p:spPr bwMode="auto">
          <a:xfrm>
            <a:off x="971550" y="4149725"/>
            <a:ext cx="7777163" cy="15684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fr-FR" sz="3200">
                <a:solidFill>
                  <a:srgbClr val="010303"/>
                </a:solidFill>
                <a:latin typeface="Arial Rounded MT Bold" pitchFamily="34" charset="0"/>
              </a:rPr>
              <a:t>Donc, </a:t>
            </a:r>
          </a:p>
          <a:p>
            <a:pPr algn="ctr">
              <a:buFont typeface="Wingdings 2" pitchFamily="18" charset="2"/>
              <a:buNone/>
            </a:pPr>
            <a:r>
              <a:rPr lang="fr-FR" sz="3200">
                <a:solidFill>
                  <a:srgbClr val="010303"/>
                </a:solidFill>
                <a:latin typeface="Arial Rounded MT Bold" pitchFamily="34" charset="0"/>
              </a:rPr>
              <a:t>besoin </a:t>
            </a:r>
            <a:r>
              <a:rPr lang="fr-FR" sz="3200" u="sng">
                <a:solidFill>
                  <a:srgbClr val="010303"/>
                </a:solidFill>
                <a:latin typeface="Arial Rounded MT Bold" pitchFamily="34" charset="0"/>
              </a:rPr>
              <a:t>URGENT</a:t>
            </a:r>
            <a:r>
              <a:rPr lang="fr-FR" sz="3200">
                <a:solidFill>
                  <a:srgbClr val="010303"/>
                </a:solidFill>
                <a:latin typeface="Arial Rounded MT Bold" pitchFamily="34" charset="0"/>
              </a:rPr>
              <a:t> de </a:t>
            </a:r>
          </a:p>
          <a:p>
            <a:pPr algn="ctr">
              <a:buFont typeface="Wingdings 2" pitchFamily="18" charset="2"/>
              <a:buNone/>
            </a:pPr>
            <a:r>
              <a:rPr lang="fr-FR" sz="3200">
                <a:solidFill>
                  <a:srgbClr val="010303"/>
                </a:solidFill>
                <a:latin typeface="Arial Rounded MT Bold" pitchFamily="34" charset="0"/>
              </a:rPr>
              <a:t>34 parrains ou marraines!</a:t>
            </a:r>
          </a:p>
        </p:txBody>
      </p:sp>
    </p:spTree>
  </p:cSld>
  <p:clrMapOvr>
    <a:masterClrMapping/>
  </p:clrMapOvr>
  <p:transition spd="med" advClick="0"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178117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fr-FR" sz="2800" smtClean="0">
                <a:solidFill>
                  <a:srgbClr val="010303"/>
                </a:solidFill>
                <a:latin typeface="Arial Rounded MT Bold" pitchFamily="34" charset="0"/>
              </a:rPr>
              <a:t>Nos parrains/marraines et nos filleuls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fr-FR" sz="2800" smtClean="0">
                <a:solidFill>
                  <a:srgbClr val="010303"/>
                </a:solidFill>
                <a:latin typeface="Arial Rounded MT Bold" pitchFamily="34" charset="0"/>
              </a:rPr>
              <a:t>sont satisfaits à 100%</a:t>
            </a:r>
          </a:p>
          <a:p>
            <a:pPr algn="ctr" eaLnBrk="1" hangingPunct="1">
              <a:buFont typeface="Wingdings 2" pitchFamily="18" charset="2"/>
              <a:buNone/>
            </a:pPr>
            <a:endParaRPr lang="fr-FR" sz="2800" smtClean="0">
              <a:solidFill>
                <a:srgbClr val="010303"/>
              </a:solidFill>
              <a:latin typeface="Arial Rounded MT Bold" pitchFamily="34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fr-FR" sz="2800" smtClean="0">
              <a:solidFill>
                <a:srgbClr val="010303"/>
              </a:solidFill>
              <a:latin typeface="Arial Rounded MT Bold" pitchFamily="34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fr-FR" sz="2800" smtClean="0">
              <a:solidFill>
                <a:srgbClr val="010303"/>
              </a:solidFill>
              <a:latin typeface="Arial Rounded MT Bold" pitchFamily="34" charset="0"/>
            </a:endParaRPr>
          </a:p>
          <a:p>
            <a:pPr eaLnBrk="1" hangingPunct="1"/>
            <a:endParaRPr lang="fr-CA" sz="2400" smtClean="0">
              <a:latin typeface="Arial Rounded MT Bold" pitchFamily="34" charset="0"/>
            </a:endParaRPr>
          </a:p>
        </p:txBody>
      </p:sp>
      <p:sp>
        <p:nvSpPr>
          <p:cNvPr id="9219" name="ZoneTexte 2"/>
          <p:cNvSpPr txBox="1">
            <a:spLocks noChangeArrowheads="1"/>
          </p:cNvSpPr>
          <p:nvPr/>
        </p:nvSpPr>
        <p:spPr bwMode="auto">
          <a:xfrm>
            <a:off x="900113" y="4581525"/>
            <a:ext cx="7200900" cy="6461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fr-FR" sz="3600">
                <a:solidFill>
                  <a:srgbClr val="010303"/>
                </a:solidFill>
                <a:latin typeface="Arial Rounded MT Bold" pitchFamily="34" charset="0"/>
              </a:rPr>
              <a:t>Garantie de satisfaction!</a:t>
            </a:r>
          </a:p>
        </p:txBody>
      </p:sp>
    </p:spTree>
  </p:cSld>
  <p:clrMapOvr>
    <a:masterClrMapping/>
  </p:clrMapOvr>
  <p:transition spd="med"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1638300"/>
          </a:xfrm>
          <a:solidFill>
            <a:schemeClr val="tx2"/>
          </a:solidFill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fr-CA" sz="4000" smtClean="0">
                <a:solidFill>
                  <a:srgbClr val="010303"/>
                </a:solidFill>
                <a:latin typeface="Arial Rounded MT Bold" pitchFamily="34" charset="0"/>
              </a:rPr>
              <a:t>Concrètement,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fr-CA" sz="4000" smtClean="0">
                <a:solidFill>
                  <a:srgbClr val="010303"/>
                </a:solidFill>
                <a:latin typeface="Arial Rounded MT Bold" pitchFamily="34" charset="0"/>
              </a:rPr>
              <a:t> c’est quoi le jumelage?</a:t>
            </a:r>
          </a:p>
          <a:p>
            <a:pPr algn="ctr" eaLnBrk="1" hangingPunct="1">
              <a:buFont typeface="Wingdings 2" pitchFamily="18" charset="2"/>
              <a:buNone/>
            </a:pPr>
            <a:endParaRPr lang="fr-CA" sz="2800" smtClean="0">
              <a:solidFill>
                <a:srgbClr val="010303"/>
              </a:solidFill>
              <a:latin typeface="Arial Rounded MT Bold" pitchFamily="34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fr-CA" sz="2800" smtClean="0">
              <a:solidFill>
                <a:srgbClr val="010303"/>
              </a:solidFill>
              <a:latin typeface="Arial Rounded MT Bold" pitchFamily="34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fr-CA" sz="2800" smtClean="0">
              <a:solidFill>
                <a:srgbClr val="010303"/>
              </a:solidFill>
              <a:latin typeface="Arial Rounded MT Bold" pitchFamily="34" charset="0"/>
            </a:endParaRPr>
          </a:p>
          <a:p>
            <a:pPr eaLnBrk="1" hangingPunct="1"/>
            <a:endParaRPr lang="fr-CA" sz="2400" smtClean="0">
              <a:latin typeface="Arial Rounded MT Bold" pitchFamily="34" charset="0"/>
            </a:endParaRPr>
          </a:p>
        </p:txBody>
      </p:sp>
      <p:sp>
        <p:nvSpPr>
          <p:cNvPr id="10243" name="ZoneTexte 2"/>
          <p:cNvSpPr txBox="1">
            <a:spLocks noChangeArrowheads="1"/>
          </p:cNvSpPr>
          <p:nvPr/>
        </p:nvSpPr>
        <p:spPr bwMode="auto">
          <a:xfrm>
            <a:off x="827088" y="4437063"/>
            <a:ext cx="7740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fr-CA" sz="3600">
                <a:solidFill>
                  <a:srgbClr val="010303"/>
                </a:solidFill>
                <a:latin typeface="Arial Rounded MT Bold" pitchFamily="34" charset="0"/>
              </a:rPr>
              <a:t>Voici de très beaux exemples!</a:t>
            </a:r>
          </a:p>
        </p:txBody>
      </p:sp>
    </p:spTree>
  </p:cSld>
  <p:clrMapOvr>
    <a:masterClrMapping/>
  </p:clrMapOvr>
  <p:transition spd="med" advClick="0"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1054792">
            <a:off x="523030" y="2563138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6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Voici nos jumelages !!!</a:t>
            </a:r>
            <a:endParaRPr lang="fr-CA" sz="6000" dirty="0"/>
          </a:p>
        </p:txBody>
      </p:sp>
    </p:spTree>
  </p:cSld>
  <p:clrMapOvr>
    <a:masterClrMapping/>
  </p:clrMapOvr>
  <p:transition spd="med" advClick="0"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288" y="765175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rgbClr val="010303"/>
                </a:solidFill>
              </a:rPr>
              <a:t>Alain et </a:t>
            </a:r>
            <a:r>
              <a:rPr lang="en-CA" dirty="0" err="1" smtClean="0">
                <a:solidFill>
                  <a:srgbClr val="010303"/>
                </a:solidFill>
              </a:rPr>
              <a:t>Julien</a:t>
            </a:r>
            <a:r>
              <a:rPr lang="en-CA" dirty="0" smtClean="0">
                <a:solidFill>
                  <a:srgbClr val="010303"/>
                </a:solidFill>
              </a:rPr>
              <a:t/>
            </a:r>
            <a:br>
              <a:rPr lang="en-CA" dirty="0" smtClean="0">
                <a:solidFill>
                  <a:srgbClr val="010303"/>
                </a:solidFill>
              </a:rPr>
            </a:br>
            <a:r>
              <a:rPr lang="fr-CA" sz="4400" dirty="0" smtClean="0">
                <a:solidFill>
                  <a:srgbClr val="010303"/>
                </a:solidFill>
              </a:rPr>
              <a:t>Depuis mai 1984 </a:t>
            </a:r>
            <a:endParaRPr lang="fr-CA" dirty="0">
              <a:solidFill>
                <a:srgbClr val="010303"/>
              </a:solidFill>
            </a:endParaRPr>
          </a:p>
        </p:txBody>
      </p:sp>
      <p:pic>
        <p:nvPicPr>
          <p:cNvPr id="12291" name="Picture 2" descr="F:\jumelage\jumelages actifs\Alain et Juli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565400"/>
            <a:ext cx="45005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4932363" y="3213100"/>
            <a:ext cx="45259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2800">
                <a:solidFill>
                  <a:srgbClr val="010303"/>
                </a:solidFill>
                <a:latin typeface="Constantia" pitchFamily="18" charset="0"/>
              </a:rPr>
              <a:t>Ils ont rencontré la </a:t>
            </a:r>
          </a:p>
          <a:p>
            <a:r>
              <a:rPr lang="fr-CA" sz="2800">
                <a:solidFill>
                  <a:srgbClr val="010303"/>
                </a:solidFill>
                <a:latin typeface="Constantia" pitchFamily="18" charset="0"/>
              </a:rPr>
              <a:t>comédienne Marie-Hélène </a:t>
            </a:r>
          </a:p>
          <a:p>
            <a:r>
              <a:rPr lang="fr-CA" sz="2800">
                <a:solidFill>
                  <a:srgbClr val="010303"/>
                </a:solidFill>
                <a:latin typeface="Constantia" pitchFamily="18" charset="0"/>
              </a:rPr>
              <a:t>Thibeault à Montréal.</a:t>
            </a:r>
            <a:endParaRPr lang="fr-CA" sz="2800">
              <a:latin typeface="Constantia" pitchFamily="18" charset="0"/>
            </a:endParaRPr>
          </a:p>
        </p:txBody>
      </p:sp>
    </p:spTree>
  </p:cSld>
  <p:clrMapOvr>
    <a:masterClrMapping/>
  </p:clrMapOvr>
  <p:transition spd="med" advClick="0"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rgbClr val="010303"/>
                </a:solidFill>
              </a:rPr>
              <a:t>Michel et France</a:t>
            </a:r>
            <a:br>
              <a:rPr lang="en-CA" dirty="0" smtClean="0">
                <a:solidFill>
                  <a:srgbClr val="010303"/>
                </a:solidFill>
              </a:rPr>
            </a:br>
            <a:r>
              <a:rPr lang="en-CA" sz="4400" dirty="0" err="1" smtClean="0">
                <a:solidFill>
                  <a:srgbClr val="010303"/>
                </a:solidFill>
              </a:rPr>
              <a:t>Depuis</a:t>
            </a:r>
            <a:r>
              <a:rPr lang="en-CA" sz="4400" dirty="0" smtClean="0">
                <a:solidFill>
                  <a:srgbClr val="010303"/>
                </a:solidFill>
              </a:rPr>
              <a:t> mars 2005 </a:t>
            </a:r>
            <a:endParaRPr lang="fr-CA" dirty="0">
              <a:solidFill>
                <a:srgbClr val="010303"/>
              </a:solidFill>
            </a:endParaRPr>
          </a:p>
        </p:txBody>
      </p:sp>
      <p:pic>
        <p:nvPicPr>
          <p:cNvPr id="13315" name="Picture 2" descr="F:\jumelage\jumelages actifs\Michel et Fran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2420938"/>
            <a:ext cx="4681537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179388" y="3573463"/>
            <a:ext cx="39655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>
                <a:solidFill>
                  <a:srgbClr val="010303"/>
                </a:solidFill>
                <a:latin typeface="Constantia" pitchFamily="18" charset="0"/>
              </a:rPr>
              <a:t>Michel est un homme </a:t>
            </a:r>
          </a:p>
          <a:p>
            <a:r>
              <a:rPr lang="fr-FR" sz="2800">
                <a:solidFill>
                  <a:srgbClr val="010303"/>
                </a:solidFill>
                <a:latin typeface="Constantia" pitchFamily="18" charset="0"/>
              </a:rPr>
              <a:t>galant: Il ouvre toujours </a:t>
            </a:r>
          </a:p>
          <a:p>
            <a:r>
              <a:rPr lang="fr-FR" sz="2800">
                <a:solidFill>
                  <a:srgbClr val="010303"/>
                </a:solidFill>
                <a:latin typeface="Constantia" pitchFamily="18" charset="0"/>
              </a:rPr>
              <a:t>la porte à sa marraine!</a:t>
            </a:r>
            <a:endParaRPr lang="fr-FR" sz="2800">
              <a:latin typeface="Constantia" pitchFamily="18" charset="0"/>
            </a:endParaRPr>
          </a:p>
        </p:txBody>
      </p:sp>
    </p:spTree>
  </p:cSld>
  <p:clrMapOvr>
    <a:masterClrMapping/>
  </p:clrMapOvr>
  <p:transition spd="med" advClick="0"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Personnalisé 1">
      <a:dk1>
        <a:srgbClr val="E36C09"/>
      </a:dk1>
      <a:lt1>
        <a:srgbClr val="FFC000"/>
      </a:lt1>
      <a:dk2>
        <a:srgbClr val="FFFF00"/>
      </a:dk2>
      <a:lt2>
        <a:srgbClr val="FAC08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ersonnalisé 1">
    <a:dk1>
      <a:srgbClr val="E36C09"/>
    </a:dk1>
    <a:lt1>
      <a:srgbClr val="FFC000"/>
    </a:lt1>
    <a:dk2>
      <a:srgbClr val="FFFF00"/>
    </a:dk2>
    <a:lt2>
      <a:srgbClr val="FAC08F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Personnalisé 1">
    <a:dk1>
      <a:srgbClr val="E36C09"/>
    </a:dk1>
    <a:lt1>
      <a:srgbClr val="FFC000"/>
    </a:lt1>
    <a:dk2>
      <a:srgbClr val="FFFF00"/>
    </a:dk2>
    <a:lt2>
      <a:srgbClr val="FAC08F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499</TotalTime>
  <Words>427</Words>
  <Application>Microsoft Office PowerPoint</Application>
  <PresentationFormat>Affichage à l'écran (4:3)</PresentationFormat>
  <Paragraphs>90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Constantia</vt:lpstr>
      <vt:lpstr>Wingdings 2</vt:lpstr>
      <vt:lpstr>Arial Rounded MT Bold</vt:lpstr>
      <vt:lpstr>Débit</vt:lpstr>
      <vt:lpstr>Diapositive 1</vt:lpstr>
      <vt:lpstr>          Parrainage Civique Drummond peut vous faire vivre une expérience extraordinaire! </vt:lpstr>
      <vt:lpstr>Diapositive 3</vt:lpstr>
      <vt:lpstr>Diapositive 4</vt:lpstr>
      <vt:lpstr>Diapositive 5</vt:lpstr>
      <vt:lpstr>Diapositive 6</vt:lpstr>
      <vt:lpstr>Voici nos jumelages !!!</vt:lpstr>
      <vt:lpstr>Alain et Julien Depuis mai 1984 </vt:lpstr>
      <vt:lpstr>Michel et France Depuis mars 2005 </vt:lpstr>
      <vt:lpstr>Jean- Claude et Gustave Depuis décembre 2007</vt:lpstr>
      <vt:lpstr>Manon et Renée Depuis juin 2008 </vt:lpstr>
      <vt:lpstr>Rachel et Camille Depuis août 2009</vt:lpstr>
      <vt:lpstr>Chantal et Mélissa Depuis octobre 2009  </vt:lpstr>
      <vt:lpstr>Amélie et Christian Depuis décembre 2009 </vt:lpstr>
      <vt:lpstr>Lilianne et Nathalie Depuis février 2010</vt:lpstr>
      <vt:lpstr>Émilie et Jean- Guy Depuis mars 2011</vt:lpstr>
      <vt:lpstr>Diapositive 17</vt:lpstr>
      <vt:lpstr>Une belle équipe qui  anime un kiosque de  Parrainage Civique  Drummond !</vt:lpstr>
      <vt:lpstr>Voici deux grands amis  qui sont des adeptes  du défilé de mode!  </vt:lpstr>
      <vt:lpstr>Alain et Julien, des  fans du Canadien! </vt:lpstr>
      <vt:lpstr>Diapositive 21</vt:lpstr>
      <vt:lpstr>Un beau moment en compagnie  de la chanteuse Brigitte  Boisjoli!</vt:lpstr>
      <vt:lpstr>Manon fait découvrir des nouvelles choses à  sa filleule :  - cours de vitrail! - sandwich smoked meat!</vt:lpstr>
      <vt:lpstr>Une équipe qui ne  peut se passer l’une  de l’autre! </vt:lpstr>
      <vt:lpstr>Quelles jolies dames en pyjama au défilé de mode 2011!</vt:lpstr>
      <vt:lpstr>Diapositive 26</vt:lpstr>
      <vt:lpstr>Seulement 3 heures par mois de votre temps!</vt:lpstr>
      <vt:lpstr>Diapositive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biancka</dc:creator>
  <cp:lastModifiedBy>Francis</cp:lastModifiedBy>
  <cp:revision>68</cp:revision>
  <dcterms:created xsi:type="dcterms:W3CDTF">2011-04-11T13:38:46Z</dcterms:created>
  <dcterms:modified xsi:type="dcterms:W3CDTF">2011-05-19T19:06:11Z</dcterms:modified>
</cp:coreProperties>
</file>