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9" r:id="rId2"/>
    <p:sldId id="278" r:id="rId3"/>
    <p:sldId id="261" r:id="rId4"/>
    <p:sldId id="263" r:id="rId5"/>
    <p:sldId id="286" r:id="rId6"/>
    <p:sldId id="281" r:id="rId7"/>
    <p:sldId id="270" r:id="rId8"/>
    <p:sldId id="271" r:id="rId9"/>
    <p:sldId id="272" r:id="rId10"/>
    <p:sldId id="273" r:id="rId11"/>
    <p:sldId id="274" r:id="rId12"/>
    <p:sldId id="275" r:id="rId13"/>
    <p:sldId id="283" r:id="rId14"/>
    <p:sldId id="284" r:id="rId15"/>
    <p:sldId id="285" r:id="rId16"/>
    <p:sldId id="277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6" d="100"/>
          <a:sy n="106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1530-48B2-444F-ACD9-1A934B1E34AE}" type="datetimeFigureOut">
              <a:rPr lang="fr-FR" smtClean="0"/>
              <a:pPr/>
              <a:t>3/05/11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467B-66D2-F848-BF12-61F5DD7F03B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1530-48B2-444F-ACD9-1A934B1E34AE}" type="datetimeFigureOut">
              <a:rPr lang="fr-FR" smtClean="0"/>
              <a:pPr/>
              <a:t>3/05/11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467B-66D2-F848-BF12-61F5DD7F03B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1530-48B2-444F-ACD9-1A934B1E34AE}" type="datetimeFigureOut">
              <a:rPr lang="fr-FR" smtClean="0"/>
              <a:pPr/>
              <a:t>3/05/11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467B-66D2-F848-BF12-61F5DD7F03B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1530-48B2-444F-ACD9-1A934B1E34AE}" type="datetimeFigureOut">
              <a:rPr lang="fr-FR" smtClean="0"/>
              <a:pPr/>
              <a:t>3/05/11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467B-66D2-F848-BF12-61F5DD7F03B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975E-BCEF-4391-BD3B-0CD9EB125C1E}" type="datetime1">
              <a:rPr smtClean="0"/>
              <a:pPr/>
              <a:t>10/25/2007</a:t>
            </a:fld>
            <a:endParaRPr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582-9FC8-4B1B-8456-B27CC842DEE2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1530-48B2-444F-ACD9-1A934B1E34AE}" type="datetimeFigureOut">
              <a:rPr lang="fr-FR" smtClean="0"/>
              <a:pPr/>
              <a:t>3/05/11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467B-66D2-F848-BF12-61F5DD7F03B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1530-48B2-444F-ACD9-1A934B1E34AE}" type="datetimeFigureOut">
              <a:rPr lang="fr-FR" smtClean="0"/>
              <a:pPr/>
              <a:t>3/05/11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467B-66D2-F848-BF12-61F5DD7F03B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1530-48B2-444F-ACD9-1A934B1E34AE}" type="datetimeFigureOut">
              <a:rPr lang="fr-FR" smtClean="0"/>
              <a:pPr/>
              <a:t>3/05/11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467B-66D2-F848-BF12-61F5DD7F03B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1530-48B2-444F-ACD9-1A934B1E34AE}" type="datetimeFigureOut">
              <a:rPr lang="fr-FR" smtClean="0"/>
              <a:pPr/>
              <a:t>3/05/11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467B-66D2-F848-BF12-61F5DD7F03B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1530-48B2-444F-ACD9-1A934B1E34AE}" type="datetimeFigureOut">
              <a:rPr lang="fr-FR" smtClean="0"/>
              <a:pPr/>
              <a:t>3/05/11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467B-66D2-F848-BF12-61F5DD7F03B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1530-48B2-444F-ACD9-1A934B1E34AE}" type="datetimeFigureOut">
              <a:rPr lang="fr-FR" smtClean="0"/>
              <a:pPr/>
              <a:t>3/05/11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467B-66D2-F848-BF12-61F5DD7F03B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D1641530-48B2-444F-ACD9-1A934B1E34AE}" type="datetimeFigureOut">
              <a:rPr lang="fr-FR" smtClean="0"/>
              <a:pPr/>
              <a:t>3/05/11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5E57467B-66D2-F848-BF12-61F5DD7F03B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mcbarr.com" TargetMode="External"/><Relationship Id="rId3" Type="http://schemas.openxmlformats.org/officeDocument/2006/relationships/image" Target="../media/image2.jpeg"/><Relationship Id="rId5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sace20.fr/video.php?id=1598" TargetMode="External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5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707" y="1066800"/>
            <a:ext cx="7799387" cy="23622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FR" sz="3600" dirty="0" smtClean="0">
                <a:solidFill>
                  <a:schemeClr val="accent3">
                    <a:lumMod val="50000"/>
                  </a:schemeClr>
                </a:solidFill>
              </a:rPr>
              <a:t>MC BARR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Evènements 2011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>
                <a:hlinkClick r:id="rId2"/>
              </a:rPr>
              <a:t>www.mcbarr.com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Nos </a:t>
            </a:r>
            <a:r>
              <a:rPr lang="fr-FR" dirty="0" smtClean="0"/>
              <a:t>champions de France (</a:t>
            </a:r>
            <a:r>
              <a:rPr lang="fr-FR" dirty="0" smtClean="0"/>
              <a:t>de gauche à droite) :</a:t>
            </a:r>
          </a:p>
          <a:p>
            <a:pPr algn="ctr"/>
            <a:r>
              <a:rPr lang="fr-FR" dirty="0" smtClean="0"/>
              <a:t>Catégorie </a:t>
            </a:r>
            <a:r>
              <a:rPr lang="fr-FR" dirty="0" err="1" smtClean="0"/>
              <a:t>Classic</a:t>
            </a:r>
            <a:r>
              <a:rPr lang="fr-FR" dirty="0" smtClean="0"/>
              <a:t> 2010: </a:t>
            </a:r>
            <a:r>
              <a:rPr lang="fr-FR" dirty="0" smtClean="0"/>
              <a:t>Karlheinz </a:t>
            </a:r>
            <a:r>
              <a:rPr lang="fr-FR" dirty="0" err="1" smtClean="0"/>
              <a:t>Felhauer</a:t>
            </a:r>
            <a:endParaRPr lang="fr-FR" dirty="0" smtClean="0"/>
          </a:p>
          <a:p>
            <a:pPr algn="ctr"/>
            <a:r>
              <a:rPr lang="fr-FR" dirty="0" smtClean="0"/>
              <a:t>Catégorie</a:t>
            </a:r>
            <a:r>
              <a:rPr lang="fr-FR" dirty="0" smtClean="0"/>
              <a:t> Open 2009 </a:t>
            </a:r>
            <a:r>
              <a:rPr lang="fr-FR" dirty="0" smtClean="0"/>
              <a:t>: Frank Meyer</a:t>
            </a:r>
          </a:p>
          <a:p>
            <a:pPr algn="ctr"/>
            <a:r>
              <a:rPr lang="fr-FR" dirty="0" smtClean="0"/>
              <a:t>Catégorie </a:t>
            </a:r>
            <a:r>
              <a:rPr lang="fr-FR" dirty="0" smtClean="0"/>
              <a:t>250 2008 2010 </a:t>
            </a:r>
            <a:r>
              <a:rPr lang="fr-FR" dirty="0" smtClean="0"/>
              <a:t>: Frédéric </a:t>
            </a:r>
            <a:r>
              <a:rPr lang="fr-FR" dirty="0" err="1" smtClean="0"/>
              <a:t>Kernel</a:t>
            </a:r>
            <a:endParaRPr lang="fr-FR" dirty="0" smtClean="0"/>
          </a:p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Image 6" descr="CLAUDE GAUER KARLHEINZ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86200"/>
            <a:ext cx="2794093" cy="2095570"/>
          </a:xfrm>
          <a:prstGeom prst="rect">
            <a:avLst/>
          </a:prstGeom>
        </p:spPr>
      </p:pic>
      <p:pic>
        <p:nvPicPr>
          <p:cNvPr id="8" name="Image 7" descr="FRED KERN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3657600"/>
            <a:ext cx="1749518" cy="2434112"/>
          </a:xfrm>
          <a:prstGeom prst="rect">
            <a:avLst/>
          </a:prstGeom>
        </p:spPr>
      </p:pic>
      <p:pic>
        <p:nvPicPr>
          <p:cNvPr id="9" name="Image 8" descr="Marchaux_meyer_second_250_acpz.jpg"/>
          <p:cNvPicPr>
            <a:picLocks noChangeAspect="1"/>
          </p:cNvPicPr>
          <p:nvPr/>
        </p:nvPicPr>
        <p:blipFill>
          <a:blip r:embed="rId5"/>
          <a:srcRect t="6407"/>
          <a:stretch>
            <a:fillRect/>
          </a:stretch>
        </p:blipFill>
        <p:spPr>
          <a:xfrm>
            <a:off x="3581400" y="3886200"/>
            <a:ext cx="2896713" cy="2095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33271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ts val="1800"/>
              </a:spcBef>
              <a:buClr>
                <a:schemeClr val="accent1"/>
              </a:buClr>
              <a:buSzPct val="75000"/>
              <a:defRPr/>
            </a:pPr>
            <a:r>
              <a:rPr lang="fr-FR" b="1" dirty="0" smtClean="0">
                <a:solidFill>
                  <a:schemeClr val="accent3"/>
                </a:solidFill>
              </a:rPr>
              <a:t>1er Grand Prix d’Alsace </a:t>
            </a:r>
            <a:r>
              <a:rPr lang="fr-FR" b="1" dirty="0" err="1" smtClean="0">
                <a:solidFill>
                  <a:schemeClr val="accent3"/>
                </a:solidFill>
              </a:rPr>
              <a:t>Cyclo</a:t>
            </a:r>
            <a:r>
              <a:rPr lang="fr-FR" b="1" dirty="0" smtClean="0">
                <a:solidFill>
                  <a:schemeClr val="accent3"/>
                </a:solidFill>
              </a:rPr>
              <a:t> (</a:t>
            </a:r>
            <a:r>
              <a:rPr lang="fr-FR" b="1" dirty="0" err="1" smtClean="0">
                <a:solidFill>
                  <a:schemeClr val="accent3"/>
                </a:solidFill>
              </a:rPr>
              <a:t>Mobylett’l</a:t>
            </a:r>
            <a:r>
              <a:rPr lang="fr-FR" b="1" dirty="0" smtClean="0">
                <a:solidFill>
                  <a:schemeClr val="accent3"/>
                </a:solidFill>
              </a:rPr>
              <a:t> Tour) </a:t>
            </a:r>
            <a:r>
              <a:rPr lang="fr-FR" dirty="0" smtClean="0">
                <a:solidFill>
                  <a:srgbClr val="474747"/>
                </a:solidFill>
              </a:rPr>
              <a:t>en 5 dates : </a:t>
            </a:r>
            <a:r>
              <a:rPr lang="fr-FR" b="1" dirty="0" smtClean="0">
                <a:solidFill>
                  <a:srgbClr val="474747"/>
                </a:solidFill>
              </a:rPr>
              <a:t>10/04, 21-22/05</a:t>
            </a:r>
            <a:r>
              <a:rPr lang="fr-FR" dirty="0" smtClean="0">
                <a:solidFill>
                  <a:srgbClr val="474747"/>
                </a:solidFill>
              </a:rPr>
              <a:t> (dans le cadre de la Course de Côte de Barr), </a:t>
            </a:r>
            <a:r>
              <a:rPr lang="fr-FR" b="1" dirty="0" smtClean="0">
                <a:solidFill>
                  <a:srgbClr val="474747"/>
                </a:solidFill>
              </a:rPr>
              <a:t>2-3/07 </a:t>
            </a:r>
            <a:r>
              <a:rPr lang="fr-FR" dirty="0" smtClean="0">
                <a:solidFill>
                  <a:srgbClr val="474747"/>
                </a:solidFill>
              </a:rPr>
              <a:t>(dans le cadre du GP du </a:t>
            </a:r>
            <a:r>
              <a:rPr lang="fr-FR" dirty="0" err="1" smtClean="0">
                <a:solidFill>
                  <a:srgbClr val="474747"/>
                </a:solidFill>
              </a:rPr>
              <a:t>Ried</a:t>
            </a:r>
            <a:r>
              <a:rPr lang="fr-FR" dirty="0" smtClean="0">
                <a:solidFill>
                  <a:srgbClr val="474747"/>
                </a:solidFill>
              </a:rPr>
              <a:t>), </a:t>
            </a:r>
            <a:r>
              <a:rPr lang="fr-FR" b="1" dirty="0" smtClean="0">
                <a:solidFill>
                  <a:srgbClr val="474747"/>
                </a:solidFill>
              </a:rPr>
              <a:t>24/07</a:t>
            </a:r>
            <a:r>
              <a:rPr lang="fr-FR" dirty="0" smtClean="0">
                <a:solidFill>
                  <a:srgbClr val="474747"/>
                </a:solidFill>
              </a:rPr>
              <a:t>, </a:t>
            </a:r>
            <a:r>
              <a:rPr lang="fr-FR" b="1" dirty="0" smtClean="0">
                <a:solidFill>
                  <a:srgbClr val="474747"/>
                </a:solidFill>
              </a:rPr>
              <a:t>2/10</a:t>
            </a:r>
            <a:endParaRPr lang="fr-FR" dirty="0" smtClean="0">
              <a:solidFill>
                <a:srgbClr val="474747"/>
              </a:solidFill>
            </a:endParaRPr>
          </a:p>
          <a:p>
            <a:endParaRPr lang="fr-FR" dirty="0" smtClean="0">
              <a:solidFill>
                <a:srgbClr val="474747"/>
              </a:solidFill>
            </a:endParaRPr>
          </a:p>
          <a:p>
            <a:endParaRPr lang="fr-FR" dirty="0" smtClean="0">
              <a:solidFill>
                <a:srgbClr val="474747"/>
              </a:solidFill>
            </a:endParaRPr>
          </a:p>
          <a:p>
            <a:endParaRPr lang="fr-FR" dirty="0" smtClean="0">
              <a:solidFill>
                <a:srgbClr val="474747"/>
              </a:solidFill>
            </a:endParaRPr>
          </a:p>
        </p:txBody>
      </p:sp>
      <p:pic>
        <p:nvPicPr>
          <p:cNvPr id="8" name="Image 7" descr="PHILMO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09800"/>
            <a:ext cx="5178552" cy="3565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6858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ts val="1800"/>
              </a:spcBef>
              <a:buClr>
                <a:schemeClr val="accent1"/>
              </a:buClr>
              <a:buSzPct val="75000"/>
              <a:defRPr/>
            </a:pPr>
            <a:r>
              <a:rPr lang="fr-F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Octobre 2011 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chemeClr val="accent3"/>
                </a:solidFill>
              </a:rPr>
              <a:t>3</a:t>
            </a:r>
            <a:r>
              <a:rPr lang="fr-FR" b="1" baseline="30000" dirty="0" smtClean="0">
                <a:solidFill>
                  <a:schemeClr val="accent3"/>
                </a:solidFill>
              </a:rPr>
              <a:t>ème</a:t>
            </a:r>
            <a:r>
              <a:rPr lang="fr-FR" b="1" dirty="0" smtClean="0">
                <a:solidFill>
                  <a:schemeClr val="accent3"/>
                </a:solidFill>
              </a:rPr>
              <a:t> Salon de la Moto de Barr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6" name="Image 5" descr="SEBASTIENREH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52" y="1295400"/>
            <a:ext cx="3701053" cy="2775790"/>
          </a:xfrm>
          <a:prstGeom prst="rect">
            <a:avLst/>
          </a:prstGeom>
        </p:spPr>
      </p:pic>
      <p:pic>
        <p:nvPicPr>
          <p:cNvPr id="7" name="Image 6" descr="SEBASTIENREHM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952" y="2730070"/>
            <a:ext cx="3762248" cy="2821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229600" cy="1340467"/>
          </a:xfrm>
        </p:spPr>
        <p:txBody>
          <a:bodyPr>
            <a:normAutofit/>
          </a:bodyPr>
          <a:lstStyle/>
          <a:p>
            <a:r>
              <a:rPr lang="fr-FR" dirty="0" smtClean="0"/>
              <a:t>5. LA SECTION EDUCATIVE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33400" y="457200"/>
            <a:ext cx="8153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Activité créée en 2010, animée par des membres du MC BARR, encadrés par M. Jean-Marc OBSER.</a:t>
            </a:r>
          </a:p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 date : 25 élèves licenciés de 6 à 14 ans.</a:t>
            </a:r>
          </a:p>
          <a:p>
            <a:r>
              <a:rPr u="sng" dirty="0" smtClean="0">
                <a:solidFill>
                  <a:schemeClr val="tx2">
                    <a:lumMod val="90000"/>
                    <a:lumOff val="10000"/>
                  </a:schemeClr>
                </a:solidFill>
                <a:hlinkClick r:id="rId2"/>
              </a:rPr>
              <a:t>http://www.alsace20.fr/video.php?id=1598</a:t>
            </a:r>
            <a: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Rendez-vous :</a:t>
            </a:r>
          </a:p>
          <a:p>
            <a:pPr marL="342900" indent="-342900"/>
            <a:r>
              <a:rPr lang="fr-F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ntraînements tous les samedis à partir du </a:t>
            </a:r>
            <a:r>
              <a:rPr lang="fr-FR" b="1" dirty="0" smtClean="0">
                <a:solidFill>
                  <a:schemeClr val="accent3"/>
                </a:solidFill>
              </a:rPr>
              <a:t>19 mars à 14H </a:t>
            </a:r>
          </a:p>
          <a:p>
            <a:pPr marL="342900" indent="-342900"/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Lieu :</a:t>
            </a:r>
          </a:p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Au Jardin des Sports</a:t>
            </a:r>
          </a:p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Centre Sportif du Piémont </a:t>
            </a:r>
          </a:p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Rue </a:t>
            </a:r>
            <a:r>
              <a:rPr lang="fr-F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Degermann</a:t>
            </a:r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67140 BARR</a:t>
            </a: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Image 3" descr="educative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908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229600" cy="1340467"/>
          </a:xfrm>
        </p:spPr>
        <p:txBody>
          <a:bodyPr>
            <a:normAutofit/>
          </a:bodyPr>
          <a:lstStyle/>
          <a:p>
            <a:r>
              <a:rPr lang="fr-FR" dirty="0" smtClean="0"/>
              <a:t>6. NOUVEAU : </a:t>
            </a:r>
            <a:br>
              <a:rPr lang="fr-FR" dirty="0" smtClean="0"/>
            </a:br>
            <a:r>
              <a:rPr lang="fr-FR" dirty="0" smtClean="0"/>
              <a:t>    SECURITE DES  PILOTES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33400" y="4572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NOUVEAU : usage de structures gonflables pour sécuriser les pilotes </a:t>
            </a: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Image 3" descr="AIR protectionpiste_x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17" y="863779"/>
            <a:ext cx="2222500" cy="1625600"/>
          </a:xfrm>
          <a:prstGeom prst="rect">
            <a:avLst/>
          </a:prstGeom>
        </p:spPr>
      </p:pic>
      <p:pic>
        <p:nvPicPr>
          <p:cNvPr id="5" name="Image 4" descr="AIR pyramidair-6M_x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863780"/>
            <a:ext cx="2991556" cy="1625600"/>
          </a:xfrm>
          <a:prstGeom prst="rect">
            <a:avLst/>
          </a:prstGeom>
        </p:spPr>
      </p:pic>
      <p:pic>
        <p:nvPicPr>
          <p:cNvPr id="6" name="Image 5" descr="air-plat-3M-vecro_x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117" y="2762071"/>
            <a:ext cx="2264783" cy="1854558"/>
          </a:xfrm>
          <a:prstGeom prst="rect">
            <a:avLst/>
          </a:prstGeom>
        </p:spPr>
      </p:pic>
      <p:pic>
        <p:nvPicPr>
          <p:cNvPr id="7" name="Image 6" descr="AIR Pyramidair-Renf-3-4_x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762072"/>
            <a:ext cx="2280546" cy="1854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229600" cy="134046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7. </a:t>
            </a:r>
            <a:r>
              <a:rPr lang="fr-FR" dirty="0" smtClean="0">
                <a:solidFill>
                  <a:srgbClr val="FF0000"/>
                </a:solidFill>
              </a:rPr>
              <a:t>IMPORTANT </a:t>
            </a:r>
            <a:r>
              <a:rPr lang="fr-FR" sz="1600" dirty="0" smtClean="0">
                <a:solidFill>
                  <a:srgbClr val="FF0000"/>
                </a:solidFill>
              </a:rPr>
              <a:t>Information à faire figurer dans tout communiqué 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    ACCES ET SECURITE DU PUBLIC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572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609600"/>
            <a:ext cx="8153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1. Accès Course de Côte</a:t>
            </a: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Afin de faciliter l’accès à la Course de Barr, des navettes ont été prévues, au départ des rues suivantes : Avenue des Vosges, Rue de la Promenade, Rue du Lycée, Rue </a:t>
            </a:r>
            <a:r>
              <a:rPr lang="fr-F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Degermann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, Quai des Abattoirs, Rue de l’Hôpital, Rue du Dr. </a:t>
            </a:r>
            <a:r>
              <a:rPr lang="fr-F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Krieg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</a:p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Les parkings à proximité : Gare, </a:t>
            </a:r>
            <a:r>
              <a:rPr lang="fr-F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Lidl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, Match, ED, Coop, et parkings de la Ville de Barr (accès indiqués par fléchage).</a:t>
            </a: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ATTENTION : le stationnement du côté droit de la Rue de la Vallée dans le sens Centre Barr – Mont Ste Odile sera strictement interdit pour des raisons de sécurité</a:t>
            </a:r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fr-FR" dirty="0" smtClean="0"/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229600" cy="134046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7. </a:t>
            </a:r>
            <a:r>
              <a:rPr lang="fr-FR" dirty="0" smtClean="0">
                <a:solidFill>
                  <a:srgbClr val="FF0000"/>
                </a:solidFill>
              </a:rPr>
              <a:t>IMPORTANT </a:t>
            </a:r>
            <a:r>
              <a:rPr lang="fr-FR" sz="1600" dirty="0" smtClean="0">
                <a:solidFill>
                  <a:srgbClr val="FF0000"/>
                </a:solidFill>
              </a:rPr>
              <a:t>Information à faire figurer dans tout communiqué 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    ACCES ET SECURITE DU PUBLIC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572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609600"/>
            <a:ext cx="815340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Consignes de sécurité à l’attention du public :</a:t>
            </a:r>
          </a:p>
          <a:p>
            <a:pPr marL="342900" indent="-342900">
              <a:buAutoNum type="arabicPeriod"/>
            </a:pPr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342900"/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Chers spectateurs, amis et motards, vous assisterez à une course </a:t>
            </a:r>
          </a:p>
          <a:p>
            <a:pPr marL="342900" indent="-342900"/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de motos. Malgré l’impression de facilité et de maîtrise donnée par</a:t>
            </a:r>
          </a:p>
          <a:p>
            <a:pPr marL="342900" indent="-342900"/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les pilotes, ceci reste une manifestation dangereuse. </a:t>
            </a:r>
          </a:p>
          <a:p>
            <a:pPr marL="342900" indent="-342900"/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Un nombre exceptionnel de mesures de sécurité a été mis en place</a:t>
            </a:r>
          </a:p>
          <a:p>
            <a:pPr marL="342900" indent="-342900"/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pour la sécurité des pilotes et la vôtre.</a:t>
            </a:r>
          </a:p>
          <a:p>
            <a:pPr marL="342900" indent="-342900"/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Veuillez, s’il vous plaît :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Respecter les zones interdites et ne pas enjamber les protections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Ecouter les consignes des commissaires de piste, garants de la sécurité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Surveiller de très près vos enfants, y compris dans le parc coureurs : les motos sont à l’arrêt, mais le risque de chute et de brûlures subsiste.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Tenir en laisse les animaux domestiques. </a:t>
            </a:r>
          </a:p>
          <a:p>
            <a:pPr marL="342900" indent="-342900">
              <a:buFontTx/>
              <a:buChar char="-"/>
            </a:pPr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fr-FR" dirty="0" smtClean="0"/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534400" cy="1340467"/>
          </a:xfrm>
        </p:spPr>
        <p:txBody>
          <a:bodyPr/>
          <a:lstStyle/>
          <a:p>
            <a:r>
              <a:rPr lang="fr-FR" sz="4000" dirty="0" smtClean="0"/>
              <a:t>Merci de votre attention !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1395984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7200" y="404838"/>
            <a:ext cx="82296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LE CLUB</a:t>
            </a:r>
          </a:p>
          <a:p>
            <a:pPr marL="342900" indent="-342900">
              <a:buAutoNum type="arabicPeriod"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LES PILOTES : 3 Champions de France de la montagne en 2010</a:t>
            </a:r>
          </a:p>
          <a:p>
            <a:pPr marL="342900" indent="-342900">
              <a:buFontTx/>
              <a:buAutoNum type="arabicPeriod"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LES COMMISSAIRES</a:t>
            </a:r>
          </a:p>
          <a:p>
            <a:pPr marL="342900" indent="-342900">
              <a:buAutoNum type="arabicPeriod"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LES EVENEMENTS 2011</a:t>
            </a:r>
          </a:p>
          <a:p>
            <a:pPr marL="800100" lvl="1" indent="-342900">
              <a:buAutoNum type="arabicPeriod"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21-22 mai : 27</a:t>
            </a:r>
            <a:r>
              <a:rPr lang="fr-FR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ème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Course de Côte de Barr</a:t>
            </a:r>
          </a:p>
          <a:p>
            <a:pPr marL="800100" lvl="1" indent="-342900">
              <a:buAutoNum type="arabicPeriod"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2-3 juillet : 13</a:t>
            </a:r>
            <a:r>
              <a:rPr lang="fr-FR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ème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Grand Prix du </a:t>
            </a:r>
            <a:r>
              <a:rPr lang="fr-F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Ried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de </a:t>
            </a:r>
            <a:r>
              <a:rPr lang="fr-F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Boesenbiesen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/ </a:t>
            </a:r>
            <a:r>
              <a:rPr lang="fr-F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Schwobsheim</a:t>
            </a:r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GP Alsace </a:t>
            </a:r>
            <a:r>
              <a:rPr lang="fr-F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Cyclo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« </a:t>
            </a:r>
            <a:r>
              <a:rPr lang="fr-F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Mobylett’l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Tour »</a:t>
            </a:r>
          </a:p>
          <a:p>
            <a:pPr marL="800100" lvl="1" indent="-342900">
              <a:buAutoNum type="arabicPeriod"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Octobre : Salon de la Moto de Barr</a:t>
            </a:r>
          </a:p>
          <a:p>
            <a:pPr marL="342900" indent="-342900">
              <a:buAutoNum type="arabicPeriod"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LA SECTION EDUCATIVE (créée en 2010)</a:t>
            </a:r>
          </a:p>
          <a:p>
            <a:pPr marL="342900" indent="-342900">
              <a:buAutoNum type="arabicPeriod"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NOUVEAU DISPOSITIF DE SECURITE PILOTES</a:t>
            </a:r>
          </a:p>
          <a:p>
            <a:pPr marL="342900" indent="-342900"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IMPORTANT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(à intégrer dans le communiqué) </a:t>
            </a:r>
            <a:r>
              <a:rPr lang="fr-FR" dirty="0" smtClean="0">
                <a:solidFill>
                  <a:srgbClr val="FF0000"/>
                </a:solidFill>
              </a:rPr>
              <a:t>: SECURITE PUBLIC</a:t>
            </a:r>
          </a:p>
          <a:p>
            <a:pPr marL="800100" lvl="1" indent="-342900"/>
            <a:r>
              <a:rPr lang="fr-FR" dirty="0" smtClean="0"/>
              <a:t>	</a:t>
            </a:r>
          </a:p>
          <a:p>
            <a:pPr marL="800100" lvl="1" indent="-342900"/>
            <a:endParaRPr lang="fr-FR" dirty="0" smtClean="0"/>
          </a:p>
          <a:p>
            <a:pPr marL="800100" lvl="1" indent="-342900"/>
            <a:endParaRPr lang="fr-FR" dirty="0" smtClean="0"/>
          </a:p>
          <a:p>
            <a:pPr marL="800100" lvl="1" indent="-342900"/>
            <a:endParaRPr lang="fr-FR" dirty="0" smtClean="0"/>
          </a:p>
          <a:p>
            <a:pPr marL="800100" lvl="1" indent="-342900"/>
            <a:endParaRPr lang="fr-FR" dirty="0" smtClean="0"/>
          </a:p>
          <a:p>
            <a:pPr marL="800100" lvl="1" indent="-342900"/>
            <a:r>
              <a:rPr lang="fr-FR" dirty="0" smtClean="0"/>
              <a:t> </a:t>
            </a:r>
          </a:p>
          <a:p>
            <a:pPr marL="342900" indent="-342900">
              <a:buAutoNum type="arabicPeriod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1243584"/>
          </a:xfrm>
        </p:spPr>
        <p:txBody>
          <a:bodyPr/>
          <a:lstStyle/>
          <a:p>
            <a:r>
              <a:rPr lang="fr-FR" dirty="0" smtClean="0"/>
              <a:t>1. LE CLUB</a:t>
            </a:r>
            <a:endParaRPr lang="fr-FR" dirty="0"/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468344" y="609600"/>
            <a:ext cx="8183880" cy="4038600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Son Président : Claude </a:t>
            </a:r>
            <a:r>
              <a:rPr lang="fr-F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Gauer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, depuis 2009.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76 membres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Historique 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Le Club a été fondé en 1968 par Gilbert WISSEMER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Création de la Course de Côte en 1984 Jean SIEGRIST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Création du Grand Prix du </a:t>
            </a:r>
            <a:r>
              <a:rPr lang="fr-F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Ried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en 1998 par Daniel BRAUN (Buffalo)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Copie (3) de GP du Ried 004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609600"/>
            <a:ext cx="2487107" cy="2372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131978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2. LES  PILOTES</a:t>
            </a:r>
            <a:br>
              <a:rPr lang="fr-FR" dirty="0" smtClean="0"/>
            </a:br>
            <a:r>
              <a:rPr lang="fr-FR" dirty="0" smtClean="0"/>
              <a:t>    Licenciés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38199" y="843677"/>
            <a:ext cx="7645401" cy="4493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474747"/>
                </a:solidFill>
              </a:rPr>
              <a:t>46 Pilotes licenciés :	</a:t>
            </a:r>
          </a:p>
          <a:p>
            <a:endParaRPr lang="fr-FR" dirty="0" smtClean="0">
              <a:solidFill>
                <a:srgbClr val="474747"/>
              </a:solidFill>
            </a:endParaRPr>
          </a:p>
          <a:p>
            <a:endParaRPr lang="fr-FR" dirty="0" smtClean="0">
              <a:solidFill>
                <a:srgbClr val="474747"/>
              </a:solidFill>
            </a:endParaRPr>
          </a:p>
          <a:p>
            <a:r>
              <a:rPr lang="fr-FR" dirty="0" smtClean="0">
                <a:solidFill>
                  <a:srgbClr val="474747"/>
                </a:solidFill>
              </a:rPr>
              <a:t> 		</a:t>
            </a:r>
            <a: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11 e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 Championnat Vitesse M</a:t>
            </a:r>
            <a: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ontagn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</a:t>
            </a:r>
          </a:p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   	  </a:t>
            </a:r>
            <a: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 en 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Championnat A</a:t>
            </a:r>
            <a: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llemagne / 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</a:t>
            </a:r>
            <a: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elgique</a:t>
            </a:r>
            <a:b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		  </a:t>
            </a:r>
            <a: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4 en 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</a:t>
            </a:r>
            <a: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lassique 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</a:t>
            </a:r>
            <a: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nternational</a:t>
            </a:r>
            <a:b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		 </a:t>
            </a:r>
            <a: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12 en 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Championnat A</a:t>
            </a:r>
            <a: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lsace 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V</a:t>
            </a:r>
            <a: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itesse</a:t>
            </a:r>
            <a:b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		   </a:t>
            </a:r>
            <a: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4 dans divers 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championnats</a:t>
            </a:r>
            <a: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nationnaux</a:t>
            </a:r>
            <a:b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		   </a:t>
            </a:r>
            <a: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6 en 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</a:t>
            </a:r>
            <a: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obylett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’l</a:t>
            </a:r>
            <a: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t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</a:t>
            </a:r>
            <a: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our 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</a:t>
            </a:r>
            <a: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lsace</a:t>
            </a:r>
            <a:b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		   </a:t>
            </a:r>
            <a: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7 en 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</a:t>
            </a:r>
            <a:r>
              <a:rPr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ntrainement divers</a:t>
            </a:r>
            <a:r>
              <a:rPr dirty="0" smtClean="0"/>
              <a:t> </a:t>
            </a:r>
            <a:r>
              <a:rPr lang="fr-FR" dirty="0" smtClean="0">
                <a:solidFill>
                  <a:srgbClr val="474747"/>
                </a:solidFill>
              </a:rPr>
              <a:t>(catégorie Vitesse) </a:t>
            </a:r>
          </a:p>
          <a:p>
            <a:endParaRPr lang="fr-FR" dirty="0" smtClean="0">
              <a:solidFill>
                <a:srgbClr val="474747"/>
              </a:solidFill>
            </a:endParaRPr>
          </a:p>
          <a:p>
            <a:endParaRPr lang="fr-FR" sz="1600" dirty="0" smtClean="0">
              <a:solidFill>
                <a:srgbClr val="474747"/>
              </a:solidFill>
            </a:endParaRPr>
          </a:p>
          <a:p>
            <a:endParaRPr lang="fr-FR" dirty="0" smtClean="0">
              <a:solidFill>
                <a:srgbClr val="474747"/>
              </a:solidFill>
            </a:endParaRPr>
          </a:p>
          <a:p>
            <a:endParaRPr lang="fr-FR" dirty="0" smtClean="0">
              <a:solidFill>
                <a:srgbClr val="474747"/>
              </a:solidFill>
            </a:endParaRPr>
          </a:p>
          <a:p>
            <a:endParaRPr lang="fr-FR" dirty="0" smtClean="0">
              <a:solidFill>
                <a:srgbClr val="474747"/>
              </a:solidFill>
            </a:endParaRPr>
          </a:p>
          <a:p>
            <a:endParaRPr lang="fr-FR" dirty="0" smtClean="0">
              <a:solidFill>
                <a:srgbClr val="474747"/>
              </a:solidFill>
            </a:endParaRPr>
          </a:p>
          <a:p>
            <a:endParaRPr lang="fr-FR" dirty="0" smtClean="0">
              <a:solidFill>
                <a:srgbClr val="4747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131978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2. LES  PILOTES</a:t>
            </a:r>
            <a:br>
              <a:rPr lang="fr-FR" dirty="0" smtClean="0"/>
            </a:br>
            <a:r>
              <a:rPr lang="fr-FR" dirty="0" smtClean="0"/>
              <a:t>    Performances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68343" y="381000"/>
            <a:ext cx="8015257" cy="5878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474747"/>
                </a:solidFill>
              </a:rPr>
              <a:t>Quelques performances :</a:t>
            </a:r>
          </a:p>
          <a:p>
            <a:r>
              <a:rPr lang="fr-FR" dirty="0" smtClean="0">
                <a:solidFill>
                  <a:srgbClr val="474747"/>
                </a:solidFill>
              </a:rPr>
              <a:t> </a:t>
            </a:r>
          </a:p>
          <a:p>
            <a:r>
              <a:rPr lang="fr-FR" dirty="0" err="1" smtClean="0">
                <a:solidFill>
                  <a:srgbClr val="474747"/>
                </a:solidFill>
              </a:rPr>
              <a:t>Classic</a:t>
            </a:r>
            <a:r>
              <a:rPr lang="fr-FR" dirty="0" smtClean="0">
                <a:solidFill>
                  <a:srgbClr val="474747"/>
                </a:solidFill>
              </a:rPr>
              <a:t> Team d’Alsace  : </a:t>
            </a:r>
          </a:p>
          <a:p>
            <a:r>
              <a:rPr lang="fr-FR" dirty="0" smtClean="0">
                <a:solidFill>
                  <a:srgbClr val="474747"/>
                </a:solidFill>
              </a:rPr>
              <a:t>Toni </a:t>
            </a:r>
            <a:r>
              <a:rPr lang="fr-FR" dirty="0" err="1" smtClean="0">
                <a:solidFill>
                  <a:srgbClr val="474747"/>
                </a:solidFill>
              </a:rPr>
              <a:t>Francesco,et</a:t>
            </a:r>
            <a:r>
              <a:rPr lang="fr-FR" dirty="0" smtClean="0">
                <a:solidFill>
                  <a:srgbClr val="474747"/>
                </a:solidFill>
              </a:rPr>
              <a:t> son team</a:t>
            </a:r>
          </a:p>
          <a:p>
            <a:r>
              <a:rPr lang="fr-FR" dirty="0" smtClean="0">
                <a:solidFill>
                  <a:srgbClr val="474747"/>
                </a:solidFill>
              </a:rPr>
              <a:t>(Trophée Endurance </a:t>
            </a:r>
            <a:r>
              <a:rPr lang="fr-FR" dirty="0" err="1" smtClean="0">
                <a:solidFill>
                  <a:srgbClr val="474747"/>
                </a:solidFill>
              </a:rPr>
              <a:t>Classic</a:t>
            </a:r>
            <a:r>
              <a:rPr lang="fr-FR" dirty="0" smtClean="0">
                <a:solidFill>
                  <a:srgbClr val="474747"/>
                </a:solidFill>
              </a:rPr>
              <a:t> Français :</a:t>
            </a:r>
          </a:p>
          <a:p>
            <a:r>
              <a:rPr lang="fr-FR" dirty="0" smtClean="0">
                <a:solidFill>
                  <a:srgbClr val="474747"/>
                </a:solidFill>
              </a:rPr>
              <a:t>4</a:t>
            </a:r>
            <a:r>
              <a:rPr lang="fr-FR" baseline="30000" dirty="0" smtClean="0">
                <a:solidFill>
                  <a:srgbClr val="474747"/>
                </a:solidFill>
              </a:rPr>
              <a:t>ème</a:t>
            </a:r>
            <a:r>
              <a:rPr lang="fr-FR" dirty="0" smtClean="0">
                <a:solidFill>
                  <a:srgbClr val="474747"/>
                </a:solidFill>
              </a:rPr>
              <a:t> Open 2010, 4h de Spa Francorchamps 21/70)</a:t>
            </a:r>
          </a:p>
          <a:p>
            <a:endParaRPr lang="fr-FR" dirty="0" smtClean="0">
              <a:solidFill>
                <a:srgbClr val="474747"/>
              </a:solidFill>
            </a:endParaRPr>
          </a:p>
          <a:p>
            <a:endParaRPr lang="fr-FR" dirty="0" smtClean="0">
              <a:solidFill>
                <a:srgbClr val="474747"/>
              </a:solidFill>
            </a:endParaRPr>
          </a:p>
          <a:p>
            <a:r>
              <a:rPr lang="fr-FR" dirty="0" smtClean="0">
                <a:solidFill>
                  <a:srgbClr val="474747"/>
                </a:solidFill>
              </a:rPr>
              <a:t>R6 Dunlop </a:t>
            </a:r>
            <a:r>
              <a:rPr lang="fr-FR" dirty="0" err="1" smtClean="0">
                <a:solidFill>
                  <a:srgbClr val="474747"/>
                </a:solidFill>
              </a:rPr>
              <a:t>Cup</a:t>
            </a:r>
            <a:r>
              <a:rPr lang="fr-FR" dirty="0" smtClean="0">
                <a:solidFill>
                  <a:srgbClr val="474747"/>
                </a:solidFill>
              </a:rPr>
              <a:t> : Alain Bonnet,</a:t>
            </a:r>
          </a:p>
          <a:p>
            <a:r>
              <a:rPr lang="fr-FR" dirty="0" smtClean="0">
                <a:solidFill>
                  <a:srgbClr val="474747"/>
                </a:solidFill>
              </a:rPr>
              <a:t>6</a:t>
            </a:r>
            <a:r>
              <a:rPr lang="fr-FR" baseline="30000" dirty="0" smtClean="0">
                <a:solidFill>
                  <a:srgbClr val="474747"/>
                </a:solidFill>
              </a:rPr>
              <a:t>ème</a:t>
            </a:r>
            <a:r>
              <a:rPr lang="fr-FR" dirty="0" smtClean="0">
                <a:solidFill>
                  <a:srgbClr val="474747"/>
                </a:solidFill>
              </a:rPr>
              <a:t> au </a:t>
            </a:r>
            <a:r>
              <a:rPr lang="fr-FR" dirty="0" err="1" smtClean="0">
                <a:solidFill>
                  <a:srgbClr val="474747"/>
                </a:solidFill>
              </a:rPr>
              <a:t>Salzburgring</a:t>
            </a:r>
            <a:r>
              <a:rPr lang="fr-FR" dirty="0" smtClean="0">
                <a:solidFill>
                  <a:srgbClr val="474747"/>
                </a:solidFill>
              </a:rPr>
              <a:t>, 11</a:t>
            </a:r>
            <a:r>
              <a:rPr lang="fr-FR" baseline="30000" dirty="0" smtClean="0">
                <a:solidFill>
                  <a:srgbClr val="474747"/>
                </a:solidFill>
              </a:rPr>
              <a:t>ème</a:t>
            </a:r>
            <a:r>
              <a:rPr lang="fr-FR" dirty="0" smtClean="0">
                <a:solidFill>
                  <a:srgbClr val="474747"/>
                </a:solidFill>
              </a:rPr>
              <a:t> classement général.</a:t>
            </a:r>
          </a:p>
          <a:p>
            <a:endParaRPr lang="fr-FR" dirty="0" smtClean="0">
              <a:solidFill>
                <a:srgbClr val="474747"/>
              </a:solidFill>
            </a:endParaRPr>
          </a:p>
          <a:p>
            <a:endParaRPr lang="fr-FR" dirty="0" smtClean="0">
              <a:solidFill>
                <a:srgbClr val="474747"/>
              </a:solidFill>
            </a:endParaRPr>
          </a:p>
          <a:p>
            <a:r>
              <a:rPr lang="fr-FR" dirty="0" smtClean="0">
                <a:solidFill>
                  <a:srgbClr val="474747"/>
                </a:solidFill>
              </a:rPr>
              <a:t>Championnat d’Alsace de Vitesse,</a:t>
            </a:r>
          </a:p>
          <a:p>
            <a:r>
              <a:rPr lang="fr-FR" dirty="0" smtClean="0">
                <a:solidFill>
                  <a:srgbClr val="474747"/>
                </a:solidFill>
              </a:rPr>
              <a:t>3 manches : sur toutes les catégories, du 125 au 1300 !</a:t>
            </a:r>
          </a:p>
          <a:p>
            <a:r>
              <a:rPr lang="fr-FR" dirty="0" smtClean="0">
                <a:solidFill>
                  <a:srgbClr val="474747"/>
                </a:solidFill>
              </a:rPr>
              <a:t>Dates 2011 :</a:t>
            </a:r>
            <a:r>
              <a:rPr sz="1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21 et 22 mai</a:t>
            </a:r>
            <a:r>
              <a:rPr lang="fr-FR" sz="1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/</a:t>
            </a:r>
            <a:r>
              <a:rPr sz="1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 26 juin </a:t>
            </a:r>
            <a:r>
              <a:rPr lang="fr-FR" sz="1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/ </a:t>
            </a:r>
            <a:r>
              <a:rPr sz="1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18 septembre</a:t>
            </a:r>
            <a:r>
              <a:rPr lang="fr-FR" sz="1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(juin et sept à l’Anneau du Rhin)</a:t>
            </a:r>
          </a:p>
          <a:p>
            <a:endParaRPr lang="fr-FR" dirty="0" smtClean="0">
              <a:solidFill>
                <a:srgbClr val="474747"/>
              </a:solidFill>
            </a:endParaRPr>
          </a:p>
          <a:p>
            <a:endParaRPr lang="fr-FR" sz="1600" dirty="0" smtClean="0">
              <a:solidFill>
                <a:srgbClr val="474747"/>
              </a:solidFill>
            </a:endParaRPr>
          </a:p>
          <a:p>
            <a:endParaRPr lang="fr-FR" dirty="0" smtClean="0">
              <a:solidFill>
                <a:srgbClr val="474747"/>
              </a:solidFill>
            </a:endParaRPr>
          </a:p>
          <a:p>
            <a:endParaRPr lang="fr-FR" dirty="0" smtClean="0">
              <a:solidFill>
                <a:srgbClr val="474747"/>
              </a:solidFill>
            </a:endParaRPr>
          </a:p>
          <a:p>
            <a:endParaRPr lang="fr-FR" dirty="0" smtClean="0">
              <a:solidFill>
                <a:srgbClr val="474747"/>
              </a:solidFill>
            </a:endParaRPr>
          </a:p>
          <a:p>
            <a:endParaRPr lang="fr-FR" dirty="0" smtClean="0">
              <a:solidFill>
                <a:srgbClr val="474747"/>
              </a:solidFill>
            </a:endParaRPr>
          </a:p>
          <a:p>
            <a:endParaRPr lang="fr-FR" dirty="0" smtClean="0">
              <a:solidFill>
                <a:srgbClr val="474747"/>
              </a:solidFill>
            </a:endParaRPr>
          </a:p>
        </p:txBody>
      </p:sp>
      <p:pic>
        <p:nvPicPr>
          <p:cNvPr id="4" name="Image 3" descr="ALAIN BONNET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438400"/>
            <a:ext cx="2175224" cy="1450149"/>
          </a:xfrm>
          <a:prstGeom prst="rect">
            <a:avLst/>
          </a:prstGeom>
        </p:spPr>
      </p:pic>
      <p:pic>
        <p:nvPicPr>
          <p:cNvPr id="5" name="Image 4" descr="TEAM CLASSI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609600"/>
            <a:ext cx="2175224" cy="1631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1395984"/>
          </a:xfrm>
        </p:spPr>
        <p:txBody>
          <a:bodyPr>
            <a:normAutofit/>
          </a:bodyPr>
          <a:lstStyle/>
          <a:p>
            <a:r>
              <a:rPr lang="fr-FR" dirty="0" smtClean="0"/>
              <a:t>3. LES  COMMISSAIRES</a:t>
            </a:r>
            <a:endParaRPr lang="fr-FR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658812" y="609600"/>
            <a:ext cx="5360987" cy="2743200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Par 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catégorie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 Commissaires de Piste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Commissaires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Techniques 1</a:t>
            </a:r>
            <a:r>
              <a:rPr kumimoji="0" lang="fr-FR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degré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r>
              <a:rPr lang="fr-FR" baseline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3 Commissaires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Techniques 2</a:t>
            </a:r>
            <a:r>
              <a:rPr lang="fr-FR" baseline="30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ème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degré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Formateur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M. Jean-Pierre LAPEYRADE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age 8" descr="PHOTO INCENDIE 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243" y="2819400"/>
            <a:ext cx="2964981" cy="1905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419600" y="4447401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474747"/>
                </a:solidFill>
              </a:rPr>
              <a:t>Bol d’Or 2006</a:t>
            </a:r>
            <a:endParaRPr lang="fr-FR" sz="1200" dirty="0">
              <a:solidFill>
                <a:srgbClr val="4747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6095999" cy="1340467"/>
          </a:xfrm>
        </p:spPr>
        <p:txBody>
          <a:bodyPr>
            <a:normAutofit/>
          </a:bodyPr>
          <a:lstStyle/>
          <a:p>
            <a:r>
              <a:rPr lang="fr-FR" dirty="0" smtClean="0"/>
              <a:t>4. LES  EVENEMENTS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02920" y="9906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21-22 mai 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: </a:t>
            </a:r>
            <a:r>
              <a:rPr lang="fr-FR" b="1" dirty="0" smtClean="0">
                <a:solidFill>
                  <a:schemeClr val="accent3"/>
                </a:solidFill>
              </a:rPr>
              <a:t>27ème édition de la Course de Côte de Barr</a:t>
            </a:r>
          </a:p>
          <a:p>
            <a:r>
              <a:rPr lang="fr-FR" b="1" dirty="0" smtClean="0">
                <a:solidFill>
                  <a:schemeClr val="accent3"/>
                </a:solidFill>
              </a:rPr>
              <a:t>			</a:t>
            </a:r>
            <a:r>
              <a:rPr lang="fr-FR" dirty="0" smtClean="0">
                <a:solidFill>
                  <a:schemeClr val="accent3"/>
                </a:solidFill>
              </a:rPr>
              <a:t>  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(Championnat de France de la Montagne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)</a:t>
            </a: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			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fr-FR" dirty="0" smtClean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" y="19812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2-3 juillet 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: </a:t>
            </a:r>
            <a:r>
              <a:rPr lang="fr-FR" b="1" dirty="0" smtClean="0">
                <a:solidFill>
                  <a:schemeClr val="accent3"/>
                </a:solidFill>
              </a:rPr>
              <a:t>13ème édition du Grand Prix du </a:t>
            </a:r>
            <a:r>
              <a:rPr lang="fr-FR" b="1" dirty="0" err="1" smtClean="0">
                <a:solidFill>
                  <a:schemeClr val="accent3"/>
                </a:solidFill>
              </a:rPr>
              <a:t>Ried</a:t>
            </a:r>
            <a:r>
              <a:rPr lang="fr-FR" b="1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fr-FR" b="1" dirty="0" smtClean="0">
                <a:solidFill>
                  <a:schemeClr val="accent3"/>
                </a:solidFill>
              </a:rPr>
              <a:t>			  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à </a:t>
            </a:r>
            <a:r>
              <a:rPr lang="fr-F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Boesenbiesen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/ </a:t>
            </a:r>
            <a:r>
              <a:rPr lang="fr-F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Schwobsheim</a:t>
            </a:r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 txBox="1">
            <a:spLocks/>
          </p:cNvSpPr>
          <p:nvPr/>
        </p:nvSpPr>
        <p:spPr>
          <a:xfrm>
            <a:off x="658813" y="2819400"/>
            <a:ext cx="4343400" cy="2743200"/>
          </a:xfrm>
          <a:prstGeom prst="rect">
            <a:avLst/>
          </a:prstGeom>
        </p:spPr>
        <p:txBody>
          <a:bodyPr vert="horz" lIns="91440" tIns="0" rIns="91440" bIns="0" rtlCol="0" anchor="t" anchorCtr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933271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21-22 mai 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: </a:t>
            </a:r>
            <a:r>
              <a:rPr lang="fr-FR" b="1" dirty="0" smtClean="0">
                <a:solidFill>
                  <a:schemeClr val="accent3"/>
                </a:solidFill>
              </a:rPr>
              <a:t>27ème édition de la Course de Côte de Barr</a:t>
            </a: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Le rendez-vous de 250 pilotes répartis en huit catégories (125 cc, 250 cc, 600 cc, 1300 cc, sidecars, quads, </a:t>
            </a:r>
            <a:r>
              <a:rPr lang="fr-F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promosport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et </a:t>
            </a:r>
            <a:r>
              <a:rPr lang="fr-F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classic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)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Infos pratiques : 	Tarifs : 8 € samedi, 10 € dimanche, 12 € </a:t>
            </a:r>
            <a:r>
              <a:rPr lang="fr-F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pass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we</a:t>
            </a:r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					Horaires : samedi 12h-18h, dimanche 8h-18h</a:t>
            </a: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" name="Image 6" descr="BERNARDEPTI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89737"/>
            <a:ext cx="4114800" cy="2572863"/>
          </a:xfrm>
          <a:prstGeom prst="rect">
            <a:avLst/>
          </a:prstGeom>
        </p:spPr>
      </p:pic>
      <p:pic>
        <p:nvPicPr>
          <p:cNvPr id="8" name="Image 7" descr="JARMEL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687" y="2989737"/>
            <a:ext cx="3858113" cy="2572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 txBox="1">
            <a:spLocks/>
          </p:cNvSpPr>
          <p:nvPr/>
        </p:nvSpPr>
        <p:spPr>
          <a:xfrm>
            <a:off x="658813" y="2819400"/>
            <a:ext cx="4343400" cy="2743200"/>
          </a:xfrm>
          <a:prstGeom prst="rect">
            <a:avLst/>
          </a:prstGeom>
        </p:spPr>
        <p:txBody>
          <a:bodyPr vert="horz" lIns="91440" tIns="0" rIns="91440" bIns="0" rtlCol="0" anchor="t" anchorCtr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+mj-lt"/>
              <a:buAutoNum type="arabicPeriod"/>
              <a:tabLst/>
              <a:defRPr/>
            </a:pP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" y="88469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2-3 juillet 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: </a:t>
            </a:r>
            <a:r>
              <a:rPr lang="fr-FR" b="1" dirty="0" smtClean="0">
                <a:solidFill>
                  <a:schemeClr val="accent3"/>
                </a:solidFill>
              </a:rPr>
              <a:t>13ème édition du Grand Prix du </a:t>
            </a:r>
            <a:r>
              <a:rPr lang="fr-FR" b="1" dirty="0" err="1" smtClean="0">
                <a:solidFill>
                  <a:schemeClr val="accent3"/>
                </a:solidFill>
              </a:rPr>
              <a:t>Ried</a:t>
            </a:r>
            <a:r>
              <a:rPr lang="fr-FR" b="1" dirty="0" smtClean="0">
                <a:solidFill>
                  <a:schemeClr val="accent3"/>
                </a:solidFill>
              </a:rPr>
              <a:t> </a:t>
            </a:r>
          </a:p>
          <a:p>
            <a:r>
              <a:rPr lang="fr-FR" b="1" dirty="0" smtClean="0">
                <a:solidFill>
                  <a:schemeClr val="accent3"/>
                </a:solidFill>
              </a:rPr>
              <a:t>			  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à </a:t>
            </a:r>
            <a:r>
              <a:rPr lang="fr-F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Boesenbiesen</a:t>
            </a:r>
            <a:r>
              <a:rPr lang="fr-F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/ </a:t>
            </a:r>
            <a:r>
              <a:rPr lang="fr-FR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Schwobsheim</a:t>
            </a:r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fr-F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" name="Image 5" descr="CLAUDEGAU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613823"/>
            <a:ext cx="2990624" cy="2158327"/>
          </a:xfrm>
          <a:prstGeom prst="rect">
            <a:avLst/>
          </a:prstGeom>
        </p:spPr>
      </p:pic>
      <p:pic>
        <p:nvPicPr>
          <p:cNvPr id="7" name="Image 6" descr="BERNARDEPT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606572"/>
            <a:ext cx="2887437" cy="2165578"/>
          </a:xfrm>
          <a:prstGeom prst="rect">
            <a:avLst/>
          </a:prstGeom>
        </p:spPr>
      </p:pic>
      <p:pic>
        <p:nvPicPr>
          <p:cNvPr id="8" name="Image 7" descr="GP du Ried 4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531023"/>
            <a:ext cx="2732666" cy="1821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215</TotalTime>
  <Words>1003</Words>
  <Application>Microsoft Macintosh PowerPoint</Application>
  <PresentationFormat>Présentation à l'écran (4:3)</PresentationFormat>
  <Paragraphs>154</Paragraphs>
  <Slides>16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Aspect</vt:lpstr>
      <vt:lpstr>Diapositive 1</vt:lpstr>
      <vt:lpstr>SOMMAIRE</vt:lpstr>
      <vt:lpstr>1. LE CLUB</vt:lpstr>
      <vt:lpstr>   2. LES  PILOTES     Licenciés</vt:lpstr>
      <vt:lpstr>   2. LES  PILOTES     Performances</vt:lpstr>
      <vt:lpstr>3. LES  COMMISSAIRES</vt:lpstr>
      <vt:lpstr>4. LES  EVENEMENTS</vt:lpstr>
      <vt:lpstr>Diapositive 8</vt:lpstr>
      <vt:lpstr>Diapositive 9</vt:lpstr>
      <vt:lpstr>Diapositive 10</vt:lpstr>
      <vt:lpstr>Diapositive 11</vt:lpstr>
      <vt:lpstr>5. LA SECTION EDUCATIVE</vt:lpstr>
      <vt:lpstr>6. NOUVEAU :      SECURITE DES  PILOTES</vt:lpstr>
      <vt:lpstr>7. IMPORTANT Information à faire figurer dans tout communiqué      ACCES ET SECURITE DU PUBLIC</vt:lpstr>
      <vt:lpstr>7. IMPORTANT Information à faire figurer dans tout communiqué      ACCES ET SECURITE DU PUBLIC</vt:lpstr>
      <vt:lpstr>Merci de votre attention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ISABELLE MAILLET</dc:creator>
  <cp:lastModifiedBy>ISABELLE MAILLET</cp:lastModifiedBy>
  <cp:revision>57</cp:revision>
  <dcterms:created xsi:type="dcterms:W3CDTF">2011-05-03T07:36:54Z</dcterms:created>
  <dcterms:modified xsi:type="dcterms:W3CDTF">2011-05-03T07:49:01Z</dcterms:modified>
</cp:coreProperties>
</file>