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67" r:id="rId15"/>
    <p:sldId id="294" r:id="rId16"/>
    <p:sldId id="295" r:id="rId17"/>
    <p:sldId id="279" r:id="rId18"/>
    <p:sldId id="296" r:id="rId19"/>
    <p:sldId id="285" r:id="rId20"/>
    <p:sldId id="286" r:id="rId21"/>
    <p:sldId id="280" r:id="rId22"/>
    <p:sldId id="281" r:id="rId23"/>
    <p:sldId id="282" r:id="rId24"/>
    <p:sldId id="283" r:id="rId25"/>
    <p:sldId id="284" r:id="rId26"/>
    <p:sldId id="288" r:id="rId27"/>
    <p:sldId id="293" r:id="rId28"/>
    <p:sldId id="289" r:id="rId29"/>
    <p:sldId id="297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98" r:id="rId40"/>
    <p:sldId id="290" r:id="rId41"/>
    <p:sldId id="291" r:id="rId42"/>
    <p:sldId id="292" r:id="rId43"/>
    <p:sldId id="299" r:id="rId44"/>
  </p:sldIdLst>
  <p:sldSz cx="9144000" cy="6858000" type="screen4x3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FA0B-2E64-2C46-8EF1-D83A9D447C81}" type="datetimeFigureOut">
              <a:rPr lang="fr-FR" smtClean="0"/>
              <a:pPr/>
              <a:t>29/04/11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660D-1CB7-7C49-878F-AE1012878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216" y="1"/>
            <a:ext cx="8897784" cy="2721171"/>
          </a:xfrm>
        </p:spPr>
        <p:txBody>
          <a:bodyPr>
            <a:normAutofit/>
          </a:bodyPr>
          <a:lstStyle/>
          <a:p>
            <a:r>
              <a:rPr lang="fr-FR" sz="80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Lesson</a:t>
            </a:r>
            <a:r>
              <a:rPr lang="fr-FR" sz="8000" dirty="0" smtClean="0">
                <a:solidFill>
                  <a:srgbClr val="FFFFFF"/>
                </a:solidFill>
                <a:latin typeface="Arial Black"/>
                <a:cs typeface="Arial Black"/>
              </a:rPr>
              <a:t> one</a:t>
            </a:r>
            <a:endParaRPr lang="fr-FR" sz="8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8349" y="2539760"/>
            <a:ext cx="8306542" cy="3099040"/>
          </a:xfrm>
        </p:spPr>
        <p:txBody>
          <a:bodyPr anchor="ctr">
            <a:noAutofit/>
          </a:bodyPr>
          <a:lstStyle/>
          <a:p>
            <a:r>
              <a:rPr lang="fr-FR" sz="4400" dirty="0" err="1" smtClean="0">
                <a:latin typeface="Arial Black"/>
                <a:cs typeface="Arial Black"/>
              </a:rPr>
              <a:t>Repeat</a:t>
            </a:r>
            <a:r>
              <a:rPr lang="fr-FR" sz="4400" dirty="0" smtClean="0">
                <a:latin typeface="Arial Black"/>
                <a:cs typeface="Arial Black"/>
              </a:rPr>
              <a:t> the </a:t>
            </a:r>
            <a:r>
              <a:rPr lang="fr-FR" sz="4400" dirty="0" err="1" smtClean="0">
                <a:latin typeface="Arial Black"/>
                <a:cs typeface="Arial Black"/>
              </a:rPr>
              <a:t>words</a:t>
            </a:r>
            <a:r>
              <a:rPr lang="fr-FR" sz="4400" dirty="0" smtClean="0">
                <a:latin typeface="Arial Black"/>
                <a:cs typeface="Arial Black"/>
              </a:rPr>
              <a:t> </a:t>
            </a:r>
            <a:endParaRPr lang="fr-FR" sz="4400" dirty="0" smtClean="0">
              <a:latin typeface="Arial Black"/>
              <a:cs typeface="Arial Black"/>
            </a:endParaRPr>
          </a:p>
          <a:p>
            <a:r>
              <a:rPr lang="fr-FR" sz="4400" dirty="0" smtClean="0">
                <a:latin typeface="Arial Black"/>
                <a:cs typeface="Arial Black"/>
              </a:rPr>
              <a:t>and </a:t>
            </a:r>
            <a:endParaRPr lang="fr-FR" sz="4400" dirty="0" smtClean="0">
              <a:latin typeface="Arial Black"/>
              <a:cs typeface="Arial Black"/>
            </a:endParaRPr>
          </a:p>
          <a:p>
            <a:r>
              <a:rPr lang="fr-FR" sz="4400" dirty="0" smtClean="0">
                <a:latin typeface="Arial Black"/>
                <a:cs typeface="Arial Black"/>
              </a:rPr>
              <a:t>Look </a:t>
            </a:r>
            <a:r>
              <a:rPr lang="fr-FR" sz="4400" dirty="0" err="1" smtClean="0">
                <a:latin typeface="Arial Black"/>
                <a:cs typeface="Arial Black"/>
              </a:rPr>
              <a:t>at</a:t>
            </a:r>
            <a:r>
              <a:rPr lang="fr-FR" sz="4400" dirty="0" smtClean="0">
                <a:latin typeface="Arial Black"/>
                <a:cs typeface="Arial Black"/>
              </a:rPr>
              <a:t> the </a:t>
            </a:r>
            <a:r>
              <a:rPr lang="fr-FR" sz="4400" dirty="0" err="1" smtClean="0">
                <a:latin typeface="Arial Black"/>
                <a:cs typeface="Arial Black"/>
              </a:rPr>
              <a:t>pictures</a:t>
            </a:r>
            <a:endParaRPr lang="fr-FR" sz="4400" dirty="0">
              <a:latin typeface="Arial Black"/>
              <a:cs typeface="Arial Black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advTm="3000">
        <mp:flip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 advTm="3000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a boy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67623" r="-67623"/>
          <a:stretch>
            <a:fillRect/>
          </a:stretch>
        </p:blipFill>
        <p:spPr bwMode="auto">
          <a:xfrm>
            <a:off x="457200" y="1600201"/>
            <a:ext cx="8229600" cy="489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You come </a:t>
            </a:r>
            <a:r>
              <a:rPr lang="fr-FR" sz="5400" dirty="0" err="1" smtClean="0">
                <a:latin typeface="Arial Black"/>
                <a:cs typeface="Arial Black"/>
              </a:rPr>
              <a:t>from</a:t>
            </a:r>
            <a:r>
              <a:rPr lang="fr-FR" sz="5400" dirty="0" smtClean="0">
                <a:latin typeface="Arial Black"/>
                <a:cs typeface="Arial Black"/>
              </a:rPr>
              <a:t> France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39707" r="-39707"/>
          <a:stretch>
            <a:fillRect/>
          </a:stretch>
        </p:blipFill>
        <p:spPr bwMode="auto">
          <a:xfrm>
            <a:off x="457200" y="1600201"/>
            <a:ext cx="8229600" cy="473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You </a:t>
            </a:r>
            <a:r>
              <a:rPr lang="fr-FR" sz="5400" dirty="0" err="1" smtClean="0">
                <a:latin typeface="Arial Black"/>
                <a:cs typeface="Arial Black"/>
              </a:rPr>
              <a:t>will</a:t>
            </a:r>
            <a:r>
              <a:rPr lang="fr-FR" sz="5400" dirty="0" smtClean="0">
                <a:latin typeface="Arial Black"/>
                <a:cs typeface="Arial Black"/>
              </a:rPr>
              <a:t> go to </a:t>
            </a:r>
            <a:r>
              <a:rPr lang="fr-FR" sz="5400" dirty="0" err="1" smtClean="0">
                <a:latin typeface="Arial Black"/>
                <a:cs typeface="Arial Black"/>
              </a:rPr>
              <a:t>England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78724" r="-7872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rial Black"/>
                <a:cs typeface="Arial Black"/>
              </a:rPr>
              <a:t>t</a:t>
            </a:r>
            <a:r>
              <a:rPr lang="fr-FR" sz="5400" dirty="0" smtClean="0">
                <a:latin typeface="Arial Black"/>
                <a:cs typeface="Arial Black"/>
              </a:rPr>
              <a:t>o </a:t>
            </a:r>
            <a:r>
              <a:rPr lang="fr-FR" sz="5400" dirty="0" err="1" smtClean="0">
                <a:latin typeface="Arial Black"/>
                <a:cs typeface="Arial Black"/>
              </a:rPr>
              <a:t>visit</a:t>
            </a:r>
            <a:r>
              <a:rPr lang="fr-FR" sz="5400" dirty="0" smtClean="0">
                <a:latin typeface="Arial Black"/>
                <a:cs typeface="Arial Black"/>
              </a:rPr>
              <a:t> London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17548" r="-1754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You must </a:t>
            </a:r>
            <a:r>
              <a:rPr lang="fr-FR" sz="5400" dirty="0" err="1" smtClean="0">
                <a:latin typeface="Arial Black"/>
                <a:cs typeface="Arial Black"/>
              </a:rPr>
              <a:t>learn</a:t>
            </a:r>
            <a:r>
              <a:rPr lang="fr-FR" sz="5400" dirty="0" smtClean="0">
                <a:latin typeface="Arial Black"/>
                <a:cs typeface="Arial Black"/>
              </a:rPr>
              <a:t> </a:t>
            </a:r>
            <a:r>
              <a:rPr lang="fr-FR" sz="5400" dirty="0" err="1" smtClean="0">
                <a:latin typeface="Arial Black"/>
                <a:cs typeface="Arial Black"/>
              </a:rPr>
              <a:t>english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28" y="1600200"/>
            <a:ext cx="4680553" cy="4917654"/>
          </a:xfrm>
          <a:prstGeom prst="rect">
            <a:avLst/>
          </a:prstGeom>
        </p:spPr>
      </p:pic>
    </p:spTree>
  </p:cSld>
  <p:clrMapOvr>
    <a:masterClrMapping/>
  </p:clrMapOvr>
  <p:transition advTm="3000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You </a:t>
            </a:r>
            <a:r>
              <a:rPr lang="fr-FR" sz="5400" dirty="0" err="1" smtClean="0">
                <a:latin typeface="Arial Black"/>
                <a:cs typeface="Arial Black"/>
              </a:rPr>
              <a:t>learn</a:t>
            </a:r>
            <a:r>
              <a:rPr lang="fr-FR" sz="5400" dirty="0" smtClean="0">
                <a:latin typeface="Arial Black"/>
                <a:cs typeface="Arial Black"/>
              </a:rPr>
              <a:t> </a:t>
            </a:r>
            <a:r>
              <a:rPr lang="fr-FR" sz="5400" dirty="0" err="1" smtClean="0">
                <a:latin typeface="Arial Black"/>
                <a:cs typeface="Arial Black"/>
              </a:rPr>
              <a:t>english</a:t>
            </a:r>
            <a:r>
              <a:rPr lang="fr-FR" sz="5400" dirty="0" smtClean="0">
                <a:latin typeface="Arial Black"/>
                <a:cs typeface="Arial Black"/>
              </a:rPr>
              <a:t> </a:t>
            </a:r>
            <a:r>
              <a:rPr lang="fr-FR" sz="5400" dirty="0" err="1" smtClean="0">
                <a:latin typeface="Arial Black"/>
                <a:cs typeface="Arial Black"/>
              </a:rPr>
              <a:t>here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49" y="1600201"/>
            <a:ext cx="6214549" cy="4525963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In </a:t>
            </a:r>
            <a:r>
              <a:rPr lang="fr-FR" sz="5400" dirty="0" err="1" smtClean="0">
                <a:latin typeface="Arial Black"/>
                <a:cs typeface="Arial Black"/>
              </a:rPr>
              <a:t>Moulinsart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05" y="1600201"/>
            <a:ext cx="8443393" cy="4525963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>
                <a:latin typeface="Arial Black"/>
                <a:cs typeface="Arial Black"/>
              </a:rPr>
              <a:t>This </a:t>
            </a:r>
            <a:r>
              <a:rPr lang="fr-FR" sz="4000" dirty="0" err="1" smtClean="0">
                <a:latin typeface="Arial Black"/>
                <a:cs typeface="Arial Black"/>
              </a:rPr>
              <a:t>is</a:t>
            </a:r>
            <a:r>
              <a:rPr lang="fr-FR" sz="4000" dirty="0" smtClean="0">
                <a:latin typeface="Arial Black"/>
                <a:cs typeface="Arial Black"/>
              </a:rPr>
              <a:t> the </a:t>
            </a:r>
            <a:r>
              <a:rPr lang="fr-FR" sz="4000" dirty="0" err="1" smtClean="0">
                <a:latin typeface="Arial Black"/>
                <a:cs typeface="Arial Black"/>
              </a:rPr>
              <a:t>map</a:t>
            </a:r>
            <a:r>
              <a:rPr lang="fr-FR" sz="4000" dirty="0" smtClean="0">
                <a:latin typeface="Arial Black"/>
                <a:cs typeface="Arial Black"/>
              </a:rPr>
              <a:t> of the </a:t>
            </a:r>
            <a:r>
              <a:rPr lang="fr-FR" sz="4000" dirty="0" err="1" smtClean="0">
                <a:latin typeface="Arial Black"/>
                <a:cs typeface="Arial Black"/>
              </a:rPr>
              <a:t>castle</a:t>
            </a:r>
            <a:endParaRPr lang="fr-FR" sz="40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493" y="1417637"/>
            <a:ext cx="3663842" cy="522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367" y="274638"/>
            <a:ext cx="8686801" cy="1143000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>
                <a:latin typeface="Arial Black"/>
                <a:cs typeface="Arial Black"/>
              </a:rPr>
              <a:t>The </a:t>
            </a:r>
            <a:r>
              <a:rPr lang="fr-FR" sz="3200" dirty="0" err="1" smtClean="0">
                <a:latin typeface="Arial Black"/>
                <a:cs typeface="Arial Black"/>
              </a:rPr>
              <a:t>garden</a:t>
            </a:r>
            <a:r>
              <a:rPr lang="fr-FR" sz="3200" dirty="0" smtClean="0">
                <a:latin typeface="Arial Black"/>
                <a:cs typeface="Arial Black"/>
              </a:rPr>
              <a:t> </a:t>
            </a:r>
            <a:r>
              <a:rPr lang="fr-FR" sz="3200" dirty="0" err="1" smtClean="0">
                <a:latin typeface="Arial Black"/>
                <a:cs typeface="Arial Black"/>
              </a:rPr>
              <a:t>with</a:t>
            </a:r>
            <a:r>
              <a:rPr lang="fr-FR" sz="3200" dirty="0" smtClean="0">
                <a:latin typeface="Arial Black"/>
                <a:cs typeface="Arial Black"/>
              </a:rPr>
              <a:t> </a:t>
            </a:r>
            <a:r>
              <a:rPr lang="fr-FR" sz="3200" dirty="0" err="1" smtClean="0">
                <a:latin typeface="Arial Black"/>
                <a:cs typeface="Arial Black"/>
              </a:rPr>
              <a:t>Professsor</a:t>
            </a:r>
            <a:r>
              <a:rPr lang="fr-FR" sz="3200" dirty="0" smtClean="0">
                <a:latin typeface="Arial Black"/>
                <a:cs typeface="Arial Black"/>
              </a:rPr>
              <a:t> Tournesol</a:t>
            </a:r>
            <a:endParaRPr lang="fr-FR" sz="32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4979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24" y="3500639"/>
            <a:ext cx="1018270" cy="1858747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garden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Tournesol 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59" y="2034752"/>
            <a:ext cx="7204443" cy="4091412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>
                <a:latin typeface="Arial Black"/>
                <a:cs typeface="Arial Black"/>
              </a:rPr>
              <a:t>The team</a:t>
            </a:r>
            <a:endParaRPr lang="fr-FR" sz="80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16528" r="-1652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 </a:t>
            </a:r>
            <a:r>
              <a:rPr lang="fr-FR" dirty="0" err="1" smtClean="0"/>
              <a:t>lost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2" y="1703865"/>
            <a:ext cx="7604552" cy="431863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33028" y="5571923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290589" y="5571923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986186" y="4029925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103559" y="4029925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61013" y="2241727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12" name="Espace réservé du contenu 3"/>
          <p:cNvPicPr>
            <a:picLocks/>
          </p:cNvPicPr>
          <p:nvPr/>
        </p:nvPicPr>
        <p:blipFill>
          <a:blip r:embed="rId3"/>
          <a:srcRect l="-24385" r="-24385"/>
          <a:stretch>
            <a:fillRect/>
          </a:stretch>
        </p:blipFill>
        <p:spPr bwMode="auto">
          <a:xfrm>
            <a:off x="3330392" y="3984572"/>
            <a:ext cx="725689" cy="37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80964" y="5480395"/>
            <a:ext cx="349886" cy="35148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78" y="5378229"/>
            <a:ext cx="466514" cy="4064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392" y="4851797"/>
            <a:ext cx="349886" cy="3514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56081" y="3984572"/>
            <a:ext cx="349886" cy="35148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848" y="3578104"/>
            <a:ext cx="466514" cy="40646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765" y="3066317"/>
            <a:ext cx="349886" cy="351489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err="1" smtClean="0">
                <a:latin typeface="Arial Black"/>
                <a:cs typeface="Arial Black"/>
              </a:rPr>
              <a:t>directly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21" y="1760583"/>
            <a:ext cx="3913535" cy="3931460"/>
          </a:xfrm>
          <a:prstGeom prst="rect">
            <a:avLst/>
          </a:prstGeom>
        </p:spPr>
      </p:pic>
    </p:spTree>
  </p:cSld>
  <p:clrMapOvr>
    <a:masterClrMapping/>
  </p:clrMapOvr>
  <p:transition advTm="3000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To the right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24385" r="-24385"/>
          <a:stretch>
            <a:fillRect/>
          </a:stretch>
        </p:blipFill>
        <p:spPr bwMode="auto">
          <a:xfrm>
            <a:off x="894152" y="2008484"/>
            <a:ext cx="7516060" cy="425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To the </a:t>
            </a:r>
            <a:r>
              <a:rPr lang="fr-FR" sz="5400" dirty="0" err="1" smtClean="0">
                <a:latin typeface="Arial Black"/>
                <a:cs typeface="Arial Black"/>
              </a:rPr>
              <a:t>left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74" y="1759342"/>
            <a:ext cx="5011921" cy="4366822"/>
          </a:xfrm>
          <a:prstGeom prst="rect">
            <a:avLst/>
          </a:prstGeom>
        </p:spPr>
      </p:pic>
    </p:spTree>
  </p:cSld>
  <p:clrMapOvr>
    <a:masterClrMapping/>
  </p:clrMapOvr>
  <p:transition advTm="3000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7"/>
          </a:xfrm>
        </p:spPr>
        <p:txBody>
          <a:bodyPr>
            <a:noAutofit/>
          </a:bodyPr>
          <a:lstStyle/>
          <a:p>
            <a:r>
              <a:rPr lang="fr-FR" sz="5400" dirty="0" err="1" smtClean="0">
                <a:latin typeface="Arial Black"/>
                <a:cs typeface="Arial Black"/>
              </a:rPr>
              <a:t>Where</a:t>
            </a:r>
            <a:r>
              <a:rPr lang="fr-FR" sz="5400" dirty="0" smtClean="0">
                <a:latin typeface="Arial Black"/>
                <a:cs typeface="Arial Black"/>
              </a:rPr>
              <a:t> </a:t>
            </a:r>
            <a:r>
              <a:rPr lang="fr-FR" sz="5400" dirty="0" err="1" smtClean="0">
                <a:latin typeface="Arial Black"/>
                <a:cs typeface="Arial Black"/>
              </a:rPr>
              <a:t>is</a:t>
            </a:r>
            <a:r>
              <a:rPr lang="fr-FR" sz="5400" dirty="0" smtClean="0">
                <a:latin typeface="Arial Black"/>
                <a:cs typeface="Arial Black"/>
              </a:rPr>
              <a:t> the </a:t>
            </a:r>
            <a:r>
              <a:rPr lang="fr-FR" sz="5400" dirty="0" err="1" smtClean="0">
                <a:latin typeface="Arial Black"/>
                <a:cs typeface="Arial Black"/>
              </a:rPr>
              <a:t>professor</a:t>
            </a:r>
            <a:r>
              <a:rPr lang="fr-FR" sz="5400" dirty="0" smtClean="0">
                <a:latin typeface="Arial Black"/>
                <a:cs typeface="Arial Black"/>
              </a:rPr>
              <a:t> Tournesol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166090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Les indices ….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>
                <a:latin typeface="Arial"/>
                <a:cs typeface="Arial"/>
              </a:rPr>
              <a:t>Professor’s</a:t>
            </a:r>
            <a:r>
              <a:rPr lang="fr-FR" sz="4000" dirty="0" smtClean="0">
                <a:latin typeface="Arial"/>
                <a:cs typeface="Arial"/>
              </a:rPr>
              <a:t> Tournesol </a:t>
            </a:r>
            <a:r>
              <a:rPr lang="fr-FR" sz="4000" dirty="0" err="1" smtClean="0">
                <a:latin typeface="Arial"/>
                <a:cs typeface="Arial"/>
              </a:rPr>
              <a:t>hat</a:t>
            </a:r>
            <a:endParaRPr lang="fr-FR" sz="4000" dirty="0" smtClean="0">
              <a:latin typeface="Arial"/>
              <a:cs typeface="Arial"/>
            </a:endParaRPr>
          </a:p>
          <a:p>
            <a:r>
              <a:rPr lang="fr-FR" sz="4000" dirty="0" smtClean="0">
                <a:latin typeface="Arial"/>
                <a:cs typeface="Arial"/>
              </a:rPr>
              <a:t>Shits of </a:t>
            </a:r>
            <a:r>
              <a:rPr lang="fr-FR" sz="4000" dirty="0" err="1" smtClean="0">
                <a:latin typeface="Arial"/>
                <a:cs typeface="Arial"/>
              </a:rPr>
              <a:t>paper</a:t>
            </a:r>
            <a:r>
              <a:rPr lang="fr-FR" sz="4000" dirty="0" smtClean="0">
                <a:latin typeface="Arial"/>
                <a:cs typeface="Arial"/>
              </a:rPr>
              <a:t> </a:t>
            </a:r>
            <a:r>
              <a:rPr lang="fr-FR" sz="4000" dirty="0" err="1" smtClean="0">
                <a:latin typeface="Arial"/>
                <a:cs typeface="Arial"/>
              </a:rPr>
              <a:t>with</a:t>
            </a:r>
            <a:r>
              <a:rPr lang="fr-FR" sz="4000" dirty="0" smtClean="0">
                <a:latin typeface="Arial"/>
                <a:cs typeface="Arial"/>
              </a:rPr>
              <a:t> formulas</a:t>
            </a:r>
          </a:p>
          <a:p>
            <a:r>
              <a:rPr lang="fr-FR" sz="4000" dirty="0" smtClean="0">
                <a:latin typeface="Arial"/>
                <a:cs typeface="Arial"/>
              </a:rPr>
              <a:t>One </a:t>
            </a:r>
            <a:r>
              <a:rPr lang="fr-FR" sz="4000" dirty="0" err="1" smtClean="0">
                <a:latin typeface="Arial"/>
                <a:cs typeface="Arial"/>
              </a:rPr>
              <a:t>track</a:t>
            </a:r>
            <a:r>
              <a:rPr lang="fr-FR" sz="4000" dirty="0" smtClean="0">
                <a:latin typeface="Arial"/>
                <a:cs typeface="Arial"/>
              </a:rPr>
              <a:t> of </a:t>
            </a:r>
            <a:r>
              <a:rPr lang="fr-FR" sz="4000" dirty="0" err="1" smtClean="0">
                <a:latin typeface="Arial"/>
                <a:cs typeface="Arial"/>
              </a:rPr>
              <a:t>shoe</a:t>
            </a:r>
            <a:endParaRPr lang="fr-FR" sz="4000" dirty="0" smtClean="0">
              <a:latin typeface="Arial"/>
              <a:cs typeface="Arial"/>
            </a:endParaRPr>
          </a:p>
          <a:p>
            <a:r>
              <a:rPr lang="fr-FR" sz="4000" dirty="0" smtClean="0">
                <a:latin typeface="Arial"/>
                <a:cs typeface="Arial"/>
              </a:rPr>
              <a:t>A plan of the </a:t>
            </a:r>
            <a:r>
              <a:rPr lang="fr-FR" sz="4000" dirty="0" err="1" smtClean="0">
                <a:latin typeface="Arial"/>
                <a:cs typeface="Arial"/>
              </a:rPr>
              <a:t>park</a:t>
            </a:r>
            <a:r>
              <a:rPr lang="fr-FR" sz="4000" dirty="0" smtClean="0">
                <a:latin typeface="Arial"/>
                <a:cs typeface="Arial"/>
              </a:rPr>
              <a:t> of </a:t>
            </a:r>
            <a:r>
              <a:rPr lang="fr-FR" sz="4000" dirty="0" err="1" smtClean="0">
                <a:latin typeface="Arial"/>
                <a:cs typeface="Arial"/>
              </a:rPr>
              <a:t>Moulinsart</a:t>
            </a:r>
            <a:endParaRPr lang="fr-FR" sz="4000" dirty="0">
              <a:latin typeface="Arial"/>
              <a:cs typeface="Arial"/>
            </a:endParaRP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2" y="1703865"/>
            <a:ext cx="7604552" cy="431863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33028" y="5571923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290589" y="5571923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986186" y="4029925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103559" y="4029925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61013" y="2241727"/>
            <a:ext cx="285092" cy="25915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12" name="Espace réservé du contenu 3"/>
          <p:cNvPicPr>
            <a:picLocks/>
          </p:cNvPicPr>
          <p:nvPr/>
        </p:nvPicPr>
        <p:blipFill>
          <a:blip r:embed="rId3"/>
          <a:srcRect l="-24385" r="-24385"/>
          <a:stretch>
            <a:fillRect/>
          </a:stretch>
        </p:blipFill>
        <p:spPr bwMode="auto">
          <a:xfrm>
            <a:off x="3330392" y="3984572"/>
            <a:ext cx="725689" cy="37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80964" y="5480395"/>
            <a:ext cx="349886" cy="35148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78" y="5378229"/>
            <a:ext cx="466514" cy="4064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392" y="4851797"/>
            <a:ext cx="349886" cy="3514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56081" y="3984572"/>
            <a:ext cx="349886" cy="35148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848" y="3578104"/>
            <a:ext cx="466514" cy="40646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765" y="3066317"/>
            <a:ext cx="349886" cy="35148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362" y="2109522"/>
            <a:ext cx="479473" cy="486524"/>
          </a:xfrm>
          <a:prstGeom prst="rect">
            <a:avLst/>
          </a:prstGeom>
        </p:spPr>
      </p:pic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5256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Good Good Good </a:t>
            </a:r>
            <a:r>
              <a:rPr lang="fr-FR" sz="5400" dirty="0" smtClean="0">
                <a:latin typeface="Arial Black"/>
                <a:cs typeface="Arial Black"/>
              </a:rPr>
              <a:t>Good</a:t>
            </a:r>
            <a:br>
              <a:rPr lang="fr-FR" sz="5400" dirty="0" smtClean="0">
                <a:latin typeface="Arial Black"/>
                <a:cs typeface="Arial Black"/>
              </a:rPr>
            </a:br>
            <a:r>
              <a:rPr lang="fr-FR" sz="5400" dirty="0" smtClean="0">
                <a:latin typeface="Arial Black"/>
                <a:cs typeface="Arial Black"/>
              </a:rPr>
              <a:t>I know </a:t>
            </a:r>
            <a:r>
              <a:rPr lang="fr-FR" sz="5400" dirty="0" err="1" smtClean="0">
                <a:latin typeface="Arial Black"/>
                <a:cs typeface="Arial Black"/>
              </a:rPr>
              <a:t>where</a:t>
            </a:r>
            <a:r>
              <a:rPr lang="fr-FR" sz="5400" dirty="0" smtClean="0">
                <a:latin typeface="Arial Black"/>
                <a:cs typeface="Arial Black"/>
              </a:rPr>
              <a:t> </a:t>
            </a:r>
            <a:r>
              <a:rPr lang="fr-FR" sz="5400" dirty="0" err="1" smtClean="0">
                <a:latin typeface="Arial Black"/>
                <a:cs typeface="Arial Black"/>
              </a:rPr>
              <a:t>it</a:t>
            </a:r>
            <a:r>
              <a:rPr lang="fr-FR" sz="5400" dirty="0" smtClean="0">
                <a:latin typeface="Arial Black"/>
                <a:cs typeface="Arial Black"/>
              </a:rPr>
              <a:t> </a:t>
            </a:r>
            <a:r>
              <a:rPr lang="fr-FR" sz="5400" dirty="0" err="1" smtClean="0">
                <a:latin typeface="Arial Black"/>
                <a:cs typeface="Arial Black"/>
              </a:rPr>
              <a:t>is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170226"/>
            <a:ext cx="8229600" cy="955938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advTm="3000"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advTm="3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03" y="117561"/>
            <a:ext cx="8322897" cy="6238789"/>
          </a:xfrm>
          <a:prstGeom prst="rect">
            <a:avLst/>
          </a:prstGeom>
          <a:ln w="285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p="http://schemas.microsoft.com/office/mac/powerpoint/2008/main">
    <mc:Choice Requires="mp">
      <mp:transition advTm="3000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advTm="3000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526"/>
          </a:xfrm>
        </p:spPr>
        <p:txBody>
          <a:bodyPr>
            <a:normAutofit/>
          </a:bodyPr>
          <a:lstStyle/>
          <a:p>
            <a:r>
              <a:rPr lang="fr-FR" sz="6000" dirty="0" smtClean="0">
                <a:latin typeface="Arial Black"/>
                <a:cs typeface="Arial Black"/>
              </a:rPr>
              <a:t>First </a:t>
            </a:r>
            <a:br>
              <a:rPr lang="fr-FR" sz="6000" dirty="0" smtClean="0">
                <a:latin typeface="Arial Black"/>
                <a:cs typeface="Arial Black"/>
              </a:rPr>
            </a:br>
            <a:r>
              <a:rPr lang="fr-FR" sz="6000" dirty="0" smtClean="0">
                <a:latin typeface="Arial Black"/>
                <a:cs typeface="Arial Black"/>
              </a:rPr>
              <a:t>exercice </a:t>
            </a:r>
            <a:br>
              <a:rPr lang="fr-FR" sz="6000" dirty="0" smtClean="0">
                <a:latin typeface="Arial Black"/>
                <a:cs typeface="Arial Black"/>
              </a:rPr>
            </a:br>
            <a:r>
              <a:rPr lang="fr-FR" sz="6000" dirty="0" smtClean="0">
                <a:latin typeface="Arial Black"/>
                <a:cs typeface="Arial Black"/>
              </a:rPr>
              <a:t>to </a:t>
            </a:r>
            <a:r>
              <a:rPr lang="fr-FR" sz="6000" dirty="0" err="1" smtClean="0">
                <a:latin typeface="Arial Black"/>
                <a:cs typeface="Arial Black"/>
              </a:rPr>
              <a:t>learn</a:t>
            </a:r>
            <a:r>
              <a:rPr lang="fr-FR" sz="6000" dirty="0" smtClean="0">
                <a:latin typeface="Arial Black"/>
                <a:cs typeface="Arial Black"/>
              </a:rPr>
              <a:t> </a:t>
            </a:r>
            <a:br>
              <a:rPr lang="fr-FR" sz="6000" dirty="0" smtClean="0">
                <a:latin typeface="Arial Black"/>
                <a:cs typeface="Arial Black"/>
              </a:rPr>
            </a:br>
            <a:r>
              <a:rPr lang="fr-FR" sz="6000" dirty="0" err="1" smtClean="0">
                <a:latin typeface="Arial Black"/>
                <a:cs typeface="Arial Black"/>
              </a:rPr>
              <a:t>vocabulary</a:t>
            </a:r>
            <a:endParaRPr lang="fr-FR" sz="60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879209"/>
            <a:ext cx="8229600" cy="1246956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The </a:t>
            </a:r>
            <a:r>
              <a:rPr lang="fr-FR" sz="5400" dirty="0" err="1" smtClean="0">
                <a:latin typeface="Arial Black"/>
                <a:cs typeface="Arial Black"/>
              </a:rPr>
              <a:t>captain</a:t>
            </a:r>
            <a:r>
              <a:rPr lang="fr-FR" sz="5400" dirty="0" smtClean="0">
                <a:latin typeface="Arial Black"/>
                <a:cs typeface="Arial Black"/>
              </a:rPr>
              <a:t> Haddock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59997" r="-59997"/>
          <a:stretch>
            <a:fillRect/>
          </a:stretch>
        </p:blipFill>
        <p:spPr bwMode="auto">
          <a:xfrm>
            <a:off x="457200" y="1600201"/>
            <a:ext cx="82296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It </a:t>
            </a:r>
            <a:r>
              <a:rPr lang="fr-FR" sz="5400" dirty="0" err="1" smtClean="0">
                <a:latin typeface="Arial Black"/>
                <a:cs typeface="Arial Black"/>
              </a:rPr>
              <a:t>is</a:t>
            </a:r>
            <a:r>
              <a:rPr lang="fr-FR" sz="5400" dirty="0" smtClean="0">
                <a:latin typeface="Arial Black"/>
                <a:cs typeface="Arial Black"/>
              </a:rPr>
              <a:t> a house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47" y="1515429"/>
            <a:ext cx="4639223" cy="5041297"/>
          </a:xfrm>
          <a:prstGeom prst="rect">
            <a:avLst/>
          </a:prstGeom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The </a:t>
            </a:r>
            <a:r>
              <a:rPr lang="fr-FR" sz="5400" dirty="0" err="1" smtClean="0">
                <a:latin typeface="Arial Black"/>
                <a:cs typeface="Arial Black"/>
              </a:rPr>
              <a:t>kitchen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39626" r="-39626"/>
          <a:stretch>
            <a:fillRect/>
          </a:stretch>
        </p:blipFill>
        <p:spPr bwMode="auto">
          <a:xfrm>
            <a:off x="457200" y="1600201"/>
            <a:ext cx="8229600" cy="49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The </a:t>
            </a:r>
            <a:r>
              <a:rPr lang="fr-FR" sz="5400" dirty="0" err="1" smtClean="0">
                <a:latin typeface="Arial Black"/>
                <a:cs typeface="Arial Black"/>
              </a:rPr>
              <a:t>livingroom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23869" r="-23869"/>
          <a:stretch>
            <a:fillRect/>
          </a:stretch>
        </p:blipFill>
        <p:spPr bwMode="auto">
          <a:xfrm>
            <a:off x="457200" y="1600201"/>
            <a:ext cx="8229600" cy="4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The </a:t>
            </a:r>
            <a:r>
              <a:rPr lang="fr-FR" sz="5400" dirty="0" err="1" smtClean="0">
                <a:latin typeface="Arial Black"/>
                <a:cs typeface="Arial Black"/>
              </a:rPr>
              <a:t>stairs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184727" r="-184727"/>
          <a:stretch>
            <a:fillRect/>
          </a:stretch>
        </p:blipFill>
        <p:spPr bwMode="auto">
          <a:xfrm>
            <a:off x="457200" y="1600201"/>
            <a:ext cx="8229600" cy="48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The room of the boy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 bwMode="auto">
          <a:xfrm>
            <a:off x="457200" y="1600201"/>
            <a:ext cx="8229600" cy="4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The </a:t>
            </a:r>
            <a:r>
              <a:rPr lang="fr-FR" sz="5400" dirty="0" err="1" smtClean="0">
                <a:latin typeface="Arial Black"/>
                <a:cs typeface="Arial Black"/>
              </a:rPr>
              <a:t>bathroom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38299" r="-38299"/>
          <a:stretch>
            <a:fillRect/>
          </a:stretch>
        </p:blipFill>
        <p:spPr bwMode="auto">
          <a:xfrm>
            <a:off x="457200" y="1600201"/>
            <a:ext cx="8229600" cy="482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The room of the girl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35683" r="-35683"/>
          <a:stretch>
            <a:fillRect/>
          </a:stretch>
        </p:blipFill>
        <p:spPr bwMode="auto">
          <a:xfrm>
            <a:off x="457200" y="1600201"/>
            <a:ext cx="8229600" cy="48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Arial Black"/>
                <a:cs typeface="Arial Black"/>
              </a:rPr>
              <a:t>The room of the parents</a:t>
            </a:r>
            <a:endParaRPr lang="fr-FR" sz="48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18829" r="-18829"/>
          <a:stretch>
            <a:fillRect/>
          </a:stretch>
        </p:blipFill>
        <p:spPr bwMode="auto">
          <a:xfrm>
            <a:off x="457200" y="1600201"/>
            <a:ext cx="8229600" cy="4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The galetas on the top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t="-13776" b="-13776"/>
          <a:stretch>
            <a:fillRect/>
          </a:stretch>
        </p:blipFill>
        <p:spPr bwMode="auto">
          <a:xfrm>
            <a:off x="457200" y="1600201"/>
            <a:ext cx="82296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8070"/>
          </a:xfrm>
        </p:spPr>
        <p:txBody>
          <a:bodyPr>
            <a:normAutofit/>
          </a:bodyPr>
          <a:lstStyle/>
          <a:p>
            <a:r>
              <a:rPr lang="fr-FR" sz="6000" dirty="0" smtClean="0">
                <a:latin typeface="Arial Black"/>
                <a:cs typeface="Arial Black"/>
              </a:rPr>
              <a:t>Second </a:t>
            </a:r>
            <a:br>
              <a:rPr lang="fr-FR" sz="6000" dirty="0" smtClean="0">
                <a:latin typeface="Arial Black"/>
                <a:cs typeface="Arial Black"/>
              </a:rPr>
            </a:br>
            <a:r>
              <a:rPr lang="fr-FR" sz="6000" dirty="0" smtClean="0">
                <a:latin typeface="Arial Black"/>
                <a:cs typeface="Arial Black"/>
              </a:rPr>
              <a:t>exercice </a:t>
            </a:r>
            <a:br>
              <a:rPr lang="fr-FR" sz="6000" dirty="0" smtClean="0">
                <a:latin typeface="Arial Black"/>
                <a:cs typeface="Arial Black"/>
              </a:rPr>
            </a:br>
            <a:r>
              <a:rPr lang="fr-FR" sz="6000" dirty="0" smtClean="0">
                <a:latin typeface="Arial Black"/>
                <a:cs typeface="Arial Black"/>
              </a:rPr>
              <a:t>to </a:t>
            </a:r>
            <a:r>
              <a:rPr lang="fr-FR" sz="6000" dirty="0" err="1" smtClean="0">
                <a:latin typeface="Arial Black"/>
                <a:cs typeface="Arial Black"/>
              </a:rPr>
              <a:t>learn</a:t>
            </a:r>
            <a:r>
              <a:rPr lang="fr-FR" sz="6000" dirty="0" smtClean="0">
                <a:latin typeface="Arial Black"/>
                <a:cs typeface="Arial Black"/>
              </a:rPr>
              <a:t> </a:t>
            </a:r>
            <a:br>
              <a:rPr lang="fr-FR" sz="6000" dirty="0" smtClean="0">
                <a:latin typeface="Arial Black"/>
                <a:cs typeface="Arial Black"/>
              </a:rPr>
            </a:br>
            <a:r>
              <a:rPr lang="fr-FR" sz="6000" dirty="0" err="1" smtClean="0">
                <a:latin typeface="Arial Black"/>
                <a:cs typeface="Arial Black"/>
              </a:rPr>
              <a:t>vocabulary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204490"/>
            <a:ext cx="8229600" cy="921674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Tintin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35233" r="-35233"/>
          <a:stretch>
            <a:fillRect/>
          </a:stretch>
        </p:blipFill>
        <p:spPr bwMode="auto">
          <a:xfrm>
            <a:off x="457200" y="1535411"/>
            <a:ext cx="82296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33846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"/>
                <a:cs typeface="Arial"/>
              </a:rPr>
              <a:t>Put the good </a:t>
            </a:r>
            <a:r>
              <a:rPr lang="fr-FR" sz="2800" dirty="0" err="1" smtClean="0">
                <a:latin typeface="Arial"/>
                <a:cs typeface="Arial"/>
              </a:rPr>
              <a:t>name</a:t>
            </a:r>
            <a:r>
              <a:rPr lang="fr-FR" sz="2800" dirty="0" smtClean="0">
                <a:latin typeface="Arial"/>
                <a:cs typeface="Arial"/>
              </a:rPr>
              <a:t> </a:t>
            </a:r>
            <a:r>
              <a:rPr lang="fr-FR" sz="2800" dirty="0" err="1" smtClean="0">
                <a:latin typeface="Arial"/>
                <a:cs typeface="Arial"/>
              </a:rPr>
              <a:t>below</a:t>
            </a:r>
            <a:r>
              <a:rPr lang="fr-FR" sz="2800" dirty="0" smtClean="0">
                <a:latin typeface="Arial"/>
                <a:cs typeface="Arial"/>
              </a:rPr>
              <a:t> the good </a:t>
            </a:r>
            <a:r>
              <a:rPr lang="fr-FR" sz="2800" dirty="0" err="1" smtClean="0">
                <a:latin typeface="Arial"/>
                <a:cs typeface="Arial"/>
              </a:rPr>
              <a:t>picture</a:t>
            </a:r>
            <a:r>
              <a:rPr lang="fr-FR" sz="2800" dirty="0" smtClean="0">
                <a:latin typeface="Arial"/>
                <a:cs typeface="Arial"/>
              </a:rPr>
              <a:t/>
            </a:r>
            <a:br>
              <a:rPr lang="fr-FR" sz="2800" dirty="0" smtClean="0">
                <a:latin typeface="Arial"/>
                <a:cs typeface="Arial"/>
              </a:rPr>
            </a:br>
            <a:r>
              <a:rPr lang="fr-FR" sz="2800" dirty="0" smtClean="0">
                <a:latin typeface="Arial"/>
                <a:cs typeface="Arial"/>
              </a:rPr>
              <a:t>The </a:t>
            </a:r>
            <a:r>
              <a:rPr lang="fr-FR" sz="2800" dirty="0" err="1" smtClean="0">
                <a:latin typeface="Arial"/>
                <a:cs typeface="Arial"/>
              </a:rPr>
              <a:t>duck</a:t>
            </a:r>
            <a:r>
              <a:rPr lang="fr-FR" sz="2800" dirty="0" smtClean="0">
                <a:latin typeface="Arial"/>
                <a:cs typeface="Arial"/>
              </a:rPr>
              <a:t> - the </a:t>
            </a:r>
            <a:r>
              <a:rPr lang="fr-FR" sz="2800" dirty="0" err="1" smtClean="0">
                <a:latin typeface="Arial"/>
                <a:cs typeface="Arial"/>
              </a:rPr>
              <a:t>rabbit-</a:t>
            </a:r>
            <a:r>
              <a:rPr lang="fr-FR" sz="2800" dirty="0" smtClean="0">
                <a:latin typeface="Arial"/>
                <a:cs typeface="Arial"/>
              </a:rPr>
              <a:t> the </a:t>
            </a:r>
            <a:r>
              <a:rPr lang="fr-FR" sz="2800" dirty="0" err="1" smtClean="0">
                <a:latin typeface="Arial"/>
                <a:cs typeface="Arial"/>
              </a:rPr>
              <a:t>pig</a:t>
            </a:r>
            <a:r>
              <a:rPr lang="fr-FR" sz="2800" dirty="0" smtClean="0">
                <a:latin typeface="Arial"/>
                <a:cs typeface="Arial"/>
              </a:rPr>
              <a:t> - the </a:t>
            </a:r>
            <a:r>
              <a:rPr lang="fr-FR" sz="2800" dirty="0" err="1" smtClean="0">
                <a:latin typeface="Arial"/>
                <a:cs typeface="Arial"/>
              </a:rPr>
              <a:t>dog-</a:t>
            </a:r>
            <a:r>
              <a:rPr lang="fr-FR" sz="2800" dirty="0" smtClean="0">
                <a:latin typeface="Arial"/>
                <a:cs typeface="Arial"/>
              </a:rPr>
              <a:t> the horse - the </a:t>
            </a:r>
            <a:r>
              <a:rPr lang="fr-FR" sz="2800" dirty="0" err="1" smtClean="0">
                <a:latin typeface="Arial"/>
                <a:cs typeface="Arial"/>
              </a:rPr>
              <a:t>cock-</a:t>
            </a:r>
            <a:r>
              <a:rPr lang="fr-FR" sz="2800" dirty="0" smtClean="0">
                <a:latin typeface="Arial"/>
                <a:cs typeface="Arial"/>
              </a:rPr>
              <a:t> the </a:t>
            </a:r>
            <a:r>
              <a:rPr lang="fr-FR" sz="2800" dirty="0" err="1" smtClean="0">
                <a:latin typeface="Arial"/>
                <a:cs typeface="Arial"/>
              </a:rPr>
              <a:t>goat-</a:t>
            </a:r>
            <a:r>
              <a:rPr lang="fr-FR" sz="2800" dirty="0" smtClean="0">
                <a:latin typeface="Arial"/>
                <a:cs typeface="Arial"/>
              </a:rPr>
              <a:t> the cat.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8484"/>
            <a:ext cx="8229600" cy="411768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13" y="2241726"/>
            <a:ext cx="5852696" cy="3589355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 advTm="3000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advTm="3000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Put the good </a:t>
            </a:r>
            <a:r>
              <a:rPr lang="fr-FR" sz="2800" dirty="0" err="1" smtClean="0"/>
              <a:t>name</a:t>
            </a:r>
            <a:r>
              <a:rPr lang="fr-FR" sz="2800" dirty="0" smtClean="0"/>
              <a:t> </a:t>
            </a:r>
            <a:r>
              <a:rPr lang="fr-FR" sz="2800" dirty="0" err="1" smtClean="0"/>
              <a:t>below</a:t>
            </a:r>
            <a:r>
              <a:rPr lang="fr-FR" sz="2800" dirty="0" smtClean="0"/>
              <a:t> the good </a:t>
            </a:r>
            <a:r>
              <a:rPr lang="fr-FR" sz="2800" dirty="0" err="1" smtClean="0"/>
              <a:t>picture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oranges – peanuts – ananas – </a:t>
            </a:r>
            <a:r>
              <a:rPr lang="fr-FR" sz="2800" dirty="0" err="1" smtClean="0"/>
              <a:t>lemon</a:t>
            </a:r>
            <a:r>
              <a:rPr lang="fr-FR" sz="2800" dirty="0" err="1" smtClean="0"/>
              <a:t>s</a:t>
            </a:r>
            <a:r>
              <a:rPr lang="fr-FR" sz="2800" dirty="0" smtClean="0"/>
              <a:t>– </a:t>
            </a:r>
            <a:r>
              <a:rPr lang="fr-FR" sz="2800" dirty="0" err="1" smtClean="0"/>
              <a:t>strawberries</a:t>
            </a:r>
            <a:r>
              <a:rPr lang="fr-FR" sz="2800" dirty="0" smtClean="0"/>
              <a:t> – </a:t>
            </a:r>
            <a:r>
              <a:rPr lang="fr-FR" sz="2800" dirty="0" err="1" smtClean="0"/>
              <a:t>figs-</a:t>
            </a:r>
            <a:r>
              <a:rPr lang="fr-FR" sz="2800" dirty="0" smtClean="0"/>
              <a:t> </a:t>
            </a:r>
            <a:r>
              <a:rPr lang="fr-FR" sz="2800" dirty="0" err="1" smtClean="0"/>
              <a:t>apples</a:t>
            </a:r>
            <a:r>
              <a:rPr lang="fr-FR" sz="2800" dirty="0" smtClean="0"/>
              <a:t> - grapefruit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15" y="1677948"/>
            <a:ext cx="5990945" cy="4179049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 advTm="3000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advTm="3000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Arial Black"/>
                <a:cs typeface="Arial Black"/>
              </a:rPr>
              <a:t>It </a:t>
            </a:r>
            <a:r>
              <a:rPr lang="fr-FR" sz="4000" dirty="0" err="1" smtClean="0">
                <a:latin typeface="Arial Black"/>
                <a:cs typeface="Arial Black"/>
              </a:rPr>
              <a:t>is</a:t>
            </a:r>
            <a:r>
              <a:rPr lang="fr-FR" sz="4000" dirty="0" smtClean="0">
                <a:latin typeface="Arial Black"/>
                <a:cs typeface="Arial Black"/>
              </a:rPr>
              <a:t> time to go to the </a:t>
            </a:r>
            <a:r>
              <a:rPr lang="fr-FR" sz="4000" dirty="0" err="1" smtClean="0">
                <a:latin typeface="Arial Black"/>
                <a:cs typeface="Arial Black"/>
              </a:rPr>
              <a:t>classroom</a:t>
            </a:r>
            <a:endParaRPr lang="fr-FR" sz="40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1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p="http://schemas.microsoft.com/office/mac/powerpoint/2008/main">
    <mc:Choice Requires="mp">
      <mp:transition spd="med" advClick="0" advTm="5000"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 advClick="0" advTm="5000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7"/>
          </a:xfrm>
        </p:spPr>
        <p:txBody>
          <a:bodyPr>
            <a:noAutofit/>
          </a:bodyPr>
          <a:lstStyle/>
          <a:p>
            <a:endParaRPr lang="fr-FR" sz="8000" dirty="0">
              <a:latin typeface="Arial Black"/>
              <a:cs typeface="Arial Black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4637"/>
            <a:ext cx="8229600" cy="203330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fr-FR" sz="6000" dirty="0" smtClean="0">
                <a:latin typeface="Arial Black"/>
                <a:cs typeface="Arial Black"/>
              </a:rPr>
              <a:t>And </a:t>
            </a:r>
            <a:r>
              <a:rPr lang="fr-FR" sz="6000" dirty="0" err="1" smtClean="0">
                <a:latin typeface="Arial Black"/>
                <a:cs typeface="Arial Black"/>
              </a:rPr>
              <a:t>after</a:t>
            </a:r>
            <a:endParaRPr lang="fr-FR" sz="6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47" y="2265364"/>
            <a:ext cx="1803400" cy="3860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err="1" smtClean="0">
                <a:latin typeface="Arial Black"/>
                <a:cs typeface="Arial Black"/>
              </a:rPr>
              <a:t>Professor</a:t>
            </a:r>
            <a:r>
              <a:rPr lang="fr-FR" sz="5400" dirty="0" smtClean="0">
                <a:latin typeface="Arial Black"/>
                <a:cs typeface="Arial Black"/>
              </a:rPr>
              <a:t> Tournesol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60553" r="-60553"/>
          <a:stretch>
            <a:fillRect/>
          </a:stretch>
        </p:blipFill>
        <p:spPr bwMode="auto">
          <a:xfrm>
            <a:off x="457200" y="1600201"/>
            <a:ext cx="82296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Bianca </a:t>
            </a:r>
            <a:r>
              <a:rPr lang="fr-FR" sz="5400" dirty="0" err="1" smtClean="0">
                <a:latin typeface="Arial Black"/>
                <a:cs typeface="Arial Black"/>
              </a:rPr>
              <a:t>Castafiore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116487" r="-116487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Dupond and Dupont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27485" r="-27485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Nestor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91170" r="-911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Are </a:t>
            </a:r>
            <a:r>
              <a:rPr lang="fr-FR" sz="5400" dirty="0" err="1" smtClean="0">
                <a:latin typeface="Arial Black"/>
                <a:cs typeface="Arial Black"/>
              </a:rPr>
              <a:t>you</a:t>
            </a:r>
            <a:r>
              <a:rPr lang="fr-FR" sz="5400" dirty="0" smtClean="0">
                <a:latin typeface="Arial Black"/>
                <a:cs typeface="Arial Black"/>
              </a:rPr>
              <a:t> a girl or</a:t>
            </a:r>
            <a:endParaRPr lang="fr-FR" sz="5400" dirty="0">
              <a:latin typeface="Arial Black"/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128282" r="-128282"/>
          <a:stretch>
            <a:fillRect/>
          </a:stretch>
        </p:blipFill>
        <p:spPr bwMode="auto">
          <a:xfrm>
            <a:off x="457200" y="1600201"/>
            <a:ext cx="8229600" cy="473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237</Words>
  <Application>Microsoft Macintosh PowerPoint</Application>
  <PresentationFormat>Présentation à l'écran (4:3)</PresentationFormat>
  <Paragraphs>49</Paragraphs>
  <Slides>43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Lesson one</vt:lpstr>
      <vt:lpstr>The team</vt:lpstr>
      <vt:lpstr>The captain Haddock</vt:lpstr>
      <vt:lpstr>Tintin</vt:lpstr>
      <vt:lpstr>Professor Tournesol</vt:lpstr>
      <vt:lpstr>Bianca Castafiore</vt:lpstr>
      <vt:lpstr>Dupond and Dupont</vt:lpstr>
      <vt:lpstr>Nestor</vt:lpstr>
      <vt:lpstr>Are you a girl or</vt:lpstr>
      <vt:lpstr>a boy</vt:lpstr>
      <vt:lpstr>You come from France</vt:lpstr>
      <vt:lpstr>You will go to England</vt:lpstr>
      <vt:lpstr>to visit London</vt:lpstr>
      <vt:lpstr>You must learn english</vt:lpstr>
      <vt:lpstr>You learn english here</vt:lpstr>
      <vt:lpstr>In Moulinsart</vt:lpstr>
      <vt:lpstr>This is the map of the castle</vt:lpstr>
      <vt:lpstr>The garden with Professsor Tournesol</vt:lpstr>
      <vt:lpstr>It is the garden where Tournesol ….</vt:lpstr>
      <vt:lpstr>Is lost</vt:lpstr>
      <vt:lpstr>directly</vt:lpstr>
      <vt:lpstr>To the right</vt:lpstr>
      <vt:lpstr>To the left</vt:lpstr>
      <vt:lpstr>Where is the professor Tournesol</vt:lpstr>
      <vt:lpstr>Les indices ….</vt:lpstr>
      <vt:lpstr>….</vt:lpstr>
      <vt:lpstr>Good Good Good Good I know where it is</vt:lpstr>
      <vt:lpstr>Diapositive 28</vt:lpstr>
      <vt:lpstr>First  exercice  to learn  vocabulary</vt:lpstr>
      <vt:lpstr>It is a house</vt:lpstr>
      <vt:lpstr>The kitchen</vt:lpstr>
      <vt:lpstr>The livingroom</vt:lpstr>
      <vt:lpstr>The stairs</vt:lpstr>
      <vt:lpstr>The room of the boy</vt:lpstr>
      <vt:lpstr>The bathroom</vt:lpstr>
      <vt:lpstr>The room of the girl</vt:lpstr>
      <vt:lpstr>The room of the parents</vt:lpstr>
      <vt:lpstr>The galetas on the top</vt:lpstr>
      <vt:lpstr>Second  exercice  to learn  vocabulary</vt:lpstr>
      <vt:lpstr>Put the good name below the good picture The duck - the rabbit- the pig - the dog- the horse - the cock- the goat- the cat.</vt:lpstr>
      <vt:lpstr>Put the good name below the good picture oranges – peanuts – ananas – lemons– strawberries – figs- apples - grapefruit</vt:lpstr>
      <vt:lpstr>It is time to go to the classroom</vt:lpstr>
      <vt:lpstr>Diapositive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</dc:title>
  <dc:creator>Magali Junod</dc:creator>
  <cp:lastModifiedBy>Magali Junod</cp:lastModifiedBy>
  <cp:revision>8</cp:revision>
  <dcterms:created xsi:type="dcterms:W3CDTF">2011-04-29T20:54:07Z</dcterms:created>
  <dcterms:modified xsi:type="dcterms:W3CDTF">2011-04-29T21:15:38Z</dcterms:modified>
</cp:coreProperties>
</file>