
<file path=[Content_Types].xml><?xml version="1.0" encoding="utf-8"?>
<Types xmlns="http://schemas.openxmlformats.org/package/2006/content-types">
  <Default Extension="png" ContentType="image/png"/>
  <Default Extension="bmp" ContentType="image/bmp"/>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Rg st="1" end="2"/>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4" d="100"/>
          <a:sy n="94" d="100"/>
        </p:scale>
        <p:origin x="-202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7E28440F-9D1F-4AC3-8A0A-A816949E489A}" type="datetimeFigureOut">
              <a:rPr lang="fr-FR" smtClean="0"/>
              <a:t>12/03/2011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C367F-07A9-45F2-B405-561803EBB197}" type="slidenum">
              <a:rPr lang="fr-FR" smtClean="0"/>
              <a:t>‹N°›</a:t>
            </a:fld>
            <a:endParaRPr lang="fr-F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E28440F-9D1F-4AC3-8A0A-A816949E489A}" type="datetimeFigureOut">
              <a:rPr lang="fr-FR" smtClean="0"/>
              <a:t>12/03/2011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C367F-07A9-45F2-B405-561803EBB19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E28440F-9D1F-4AC3-8A0A-A816949E489A}" type="datetimeFigureOut">
              <a:rPr lang="fr-FR" smtClean="0"/>
              <a:t>12/03/2011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C367F-07A9-45F2-B405-561803EBB19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4" name="Date Placeholder 3"/>
          <p:cNvSpPr>
            <a:spLocks noGrp="1"/>
          </p:cNvSpPr>
          <p:nvPr>
            <p:ph type="dt" sz="half" idx="10"/>
          </p:nvPr>
        </p:nvSpPr>
        <p:spPr/>
        <p:txBody>
          <a:bodyPr/>
          <a:lstStyle/>
          <a:p>
            <a:fld id="{7E28440F-9D1F-4AC3-8A0A-A816949E489A}" type="datetimeFigureOut">
              <a:rPr lang="fr-FR" smtClean="0"/>
              <a:t>12/03/2011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C367F-07A9-45F2-B405-561803EBB197}" type="slidenum">
              <a:rPr lang="fr-FR" smtClean="0"/>
              <a:t>‹N°›</a:t>
            </a:fld>
            <a:endParaRPr lang="fr-FR"/>
          </a:p>
        </p:txBody>
      </p:sp>
      <p:sp>
        <p:nvSpPr>
          <p:cNvPr id="8" name="Content Placeholder 7"/>
          <p:cNvSpPr>
            <a:spLocks noGrp="1"/>
          </p:cNvSpPr>
          <p:nvPr>
            <p:ph sz="quarter" idx="13"/>
          </p:nvPr>
        </p:nvSpPr>
        <p:spPr>
          <a:xfrm>
            <a:off x="609600" y="1600200"/>
            <a:ext cx="79248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fr-FR" smtClean="0"/>
              <a:t>Modifiez le style du titre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E28440F-9D1F-4AC3-8A0A-A816949E489A}" type="datetimeFigureOut">
              <a:rPr lang="fr-FR" smtClean="0"/>
              <a:t>12/03/2011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24C367F-07A9-45F2-B405-561803EBB19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5" name="Date Placeholder 4"/>
          <p:cNvSpPr>
            <a:spLocks noGrp="1"/>
          </p:cNvSpPr>
          <p:nvPr>
            <p:ph type="dt" sz="half" idx="10"/>
          </p:nvPr>
        </p:nvSpPr>
        <p:spPr/>
        <p:txBody>
          <a:bodyPr/>
          <a:lstStyle/>
          <a:p>
            <a:fld id="{7E28440F-9D1F-4AC3-8A0A-A816949E489A}" type="datetimeFigureOut">
              <a:rPr lang="fr-FR" smtClean="0"/>
              <a:t>12/03/2011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24C367F-07A9-45F2-B405-561803EBB19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7E28440F-9D1F-4AC3-8A0A-A816949E489A}" type="datetimeFigureOut">
              <a:rPr lang="fr-FR" smtClean="0"/>
              <a:t>12/03/2011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24C367F-07A9-45F2-B405-561803EBB19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E28440F-9D1F-4AC3-8A0A-A816949E489A}" type="datetimeFigureOut">
              <a:rPr lang="fr-FR" smtClean="0"/>
              <a:t>12/03/2011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24C367F-07A9-45F2-B405-561803EBB19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8440F-9D1F-4AC3-8A0A-A816949E489A}" type="datetimeFigureOut">
              <a:rPr lang="fr-FR" smtClean="0"/>
              <a:t>12/03/2011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24C367F-07A9-45F2-B405-561803EBB19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E28440F-9D1F-4AC3-8A0A-A816949E489A}" type="datetimeFigureOut">
              <a:rPr lang="fr-FR" smtClean="0"/>
              <a:t>12/03/2011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24C367F-07A9-45F2-B405-561803EBB19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E28440F-9D1F-4AC3-8A0A-A816949E489A}" type="datetimeFigureOut">
              <a:rPr lang="fr-FR" smtClean="0"/>
              <a:t>12/03/2011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24C367F-07A9-45F2-B405-561803EBB19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7E28440F-9D1F-4AC3-8A0A-A816949E489A}" type="datetimeFigureOut">
              <a:rPr lang="fr-FR" smtClean="0"/>
              <a:t>12/03/2011</a:t>
            </a:fld>
            <a:endParaRPr lang="fr-F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fr-F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A24C367F-07A9-45F2-B405-561803EBB197}"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image" Target="../media/image8.bmp"/><Relationship Id="rId2" Type="http://schemas.openxmlformats.org/officeDocument/2006/relationships/image" Target="../media/image7.jpg"/><Relationship Id="rId1" Type="http://schemas.openxmlformats.org/officeDocument/2006/relationships/slideLayout" Target="../slideLayouts/slideLayout7.xml"/><Relationship Id="rId5" Type="http://schemas.openxmlformats.org/officeDocument/2006/relationships/hyperlink" Target="http://iena.forumgratuit.fr/" TargetMode="Externa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87624" y="2564904"/>
            <a:ext cx="6400800" cy="1752600"/>
          </a:xfrm>
          <a:noFill/>
          <a:ln>
            <a:noFill/>
          </a:ln>
        </p:spPr>
        <p:txBody>
          <a:bodyPr/>
          <a:lstStyle/>
          <a:p>
            <a:r>
              <a:rPr lang="fr-FR" dirty="0" smtClean="0">
                <a:effectLst>
                  <a:glow rad="228600">
                    <a:schemeClr val="accent6">
                      <a:satMod val="175000"/>
                      <a:alpha val="40000"/>
                    </a:schemeClr>
                  </a:glow>
                  <a:reflection stA="45000" dist="190500" dir="5400000" sy="-100000" algn="bl" rotWithShape="0"/>
                </a:effectLst>
                <a:latin typeface="Book Antiqua" pitchFamily="18" charset="0"/>
              </a:rPr>
              <a:t>Forum RPG Fantastique</a:t>
            </a:r>
            <a:endParaRPr lang="fr-FR" dirty="0">
              <a:effectLst>
                <a:glow rad="228600">
                  <a:schemeClr val="accent6">
                    <a:satMod val="175000"/>
                    <a:alpha val="40000"/>
                  </a:schemeClr>
                </a:glow>
                <a:reflection stA="45000" dist="190500" dir="5400000" sy="-100000" algn="bl" rotWithShape="0"/>
              </a:effectLst>
              <a:latin typeface="Book Antiqua" pitchFamily="18" charset="0"/>
            </a:endParaRPr>
          </a:p>
        </p:txBody>
      </p:sp>
      <p:sp>
        <p:nvSpPr>
          <p:cNvPr id="2" name="Titre 1"/>
          <p:cNvSpPr>
            <a:spLocks noGrp="1"/>
          </p:cNvSpPr>
          <p:nvPr>
            <p:ph type="ctrTitle"/>
          </p:nvPr>
        </p:nvSpPr>
        <p:spPr>
          <a:xfrm>
            <a:off x="683568" y="116632"/>
            <a:ext cx="7772400" cy="1470025"/>
          </a:xfrm>
        </p:spPr>
        <p:txBody>
          <a:bodyPr/>
          <a:lstStyle/>
          <a:p>
            <a:r>
              <a:rPr lang="fr-FR" sz="4800" cap="none" spc="300" dirty="0" smtClean="0">
                <a:gradFill flip="none" rotWithShape="1">
                  <a:gsLst>
                    <a:gs pos="0">
                      <a:srgbClr val="FFF200">
                        <a:lumMod val="0"/>
                        <a:lumOff val="100000"/>
                      </a:srgbClr>
                    </a:gs>
                    <a:gs pos="45000">
                      <a:srgbClr val="FF7A00"/>
                    </a:gs>
                    <a:gs pos="70000">
                      <a:srgbClr val="FF0300"/>
                    </a:gs>
                    <a:gs pos="100000">
                      <a:srgbClr val="4D0808"/>
                    </a:gs>
                  </a:gsLst>
                  <a:lin ang="16200000" scaled="1"/>
                  <a:tileRect/>
                </a:gradFill>
                <a:effectLst>
                  <a:glow rad="228600">
                    <a:srgbClr val="FF0000">
                      <a:alpha val="40000"/>
                    </a:srgbClr>
                  </a:glow>
                  <a:reflection blurRad="6350" stA="55000" endA="50" endPos="85000" dist="152400" dir="5400000" sy="-100000" algn="bl" rotWithShape="0"/>
                </a:effectLst>
                <a:latin typeface="Book Antiqua" pitchFamily="18" charset="0"/>
              </a:rPr>
              <a:t>Iéna, La Cité Secrète</a:t>
            </a:r>
            <a:endParaRPr lang="fr-FR" sz="4800" cap="none" spc="300" dirty="0">
              <a:gradFill flip="none" rotWithShape="1">
                <a:gsLst>
                  <a:gs pos="0">
                    <a:srgbClr val="FFF200">
                      <a:lumMod val="0"/>
                      <a:lumOff val="100000"/>
                    </a:srgbClr>
                  </a:gs>
                  <a:gs pos="45000">
                    <a:srgbClr val="FF7A00"/>
                  </a:gs>
                  <a:gs pos="70000">
                    <a:srgbClr val="FF0300"/>
                  </a:gs>
                  <a:gs pos="100000">
                    <a:srgbClr val="4D0808"/>
                  </a:gs>
                </a:gsLst>
                <a:lin ang="16200000" scaled="1"/>
                <a:tileRect/>
              </a:gradFill>
              <a:effectLst>
                <a:glow rad="228600">
                  <a:srgbClr val="FF0000">
                    <a:alpha val="40000"/>
                  </a:srgbClr>
                </a:glow>
                <a:reflection blurRad="6350" stA="55000" endA="50" endPos="85000" dist="152400" dir="5400000" sy="-100000" algn="bl" rotWithShape="0"/>
              </a:effectLst>
              <a:latin typeface="Book Antiqua" pitchFamily="18" charset="0"/>
            </a:endParaRPr>
          </a:p>
        </p:txBody>
      </p:sp>
      <p:sp>
        <p:nvSpPr>
          <p:cNvPr id="4" name="ZoneTexte 3"/>
          <p:cNvSpPr txBox="1"/>
          <p:nvPr/>
        </p:nvSpPr>
        <p:spPr>
          <a:xfrm>
            <a:off x="107504" y="3705344"/>
            <a:ext cx="5400600" cy="3077766"/>
          </a:xfrm>
          <a:prstGeom prst="rect">
            <a:avLst/>
          </a:prstGeom>
          <a:noFill/>
          <a:ln>
            <a:gradFill flip="none" rotWithShape="1">
              <a:gsLst>
                <a:gs pos="0">
                  <a:srgbClr val="000082">
                    <a:lumMod val="0"/>
                  </a:srgbClr>
                </a:gs>
                <a:gs pos="30000">
                  <a:srgbClr val="66008F"/>
                </a:gs>
                <a:gs pos="64999">
                  <a:srgbClr val="BA0066"/>
                </a:gs>
                <a:gs pos="89999">
                  <a:srgbClr val="FF0000"/>
                </a:gs>
                <a:gs pos="100000">
                  <a:srgbClr val="FF8200"/>
                </a:gs>
              </a:gsLst>
              <a:lin ang="18900000" scaled="1"/>
              <a:tileRect/>
            </a:gradFill>
          </a:ln>
          <a:effectLst>
            <a:glow rad="25400">
              <a:srgbClr val="FFC000">
                <a:alpha val="15000"/>
              </a:srgbClr>
            </a:glow>
            <a:softEdge rad="0"/>
          </a:effectLst>
        </p:spPr>
        <p:txBody>
          <a:bodyPr wrap="square" rtlCol="0">
            <a:spAutoFit/>
          </a:bodyPr>
          <a:lstStyle/>
          <a:p>
            <a:pPr algn="ctr"/>
            <a:r>
              <a:rPr lang="fr-FR" u="sng" dirty="0" smtClean="0">
                <a:effectLst>
                  <a:outerShdw blurRad="38100" dist="38100" dir="2700000" algn="tl">
                    <a:srgbClr val="000000">
                      <a:alpha val="43137"/>
                    </a:srgbClr>
                  </a:outerShdw>
                </a:effectLst>
                <a:latin typeface="Georgia" pitchFamily="18" charset="0"/>
              </a:rPr>
              <a:t>Histoire &amp; Contexte</a:t>
            </a:r>
          </a:p>
          <a:p>
            <a:pPr algn="ctr"/>
            <a:endParaRPr lang="fr-FR" sz="500" u="sng" dirty="0" smtClean="0">
              <a:effectLst>
                <a:outerShdw blurRad="38100" dist="38100" dir="2700000" algn="tl">
                  <a:srgbClr val="000000">
                    <a:alpha val="43137"/>
                  </a:srgbClr>
                </a:outerShdw>
              </a:effectLst>
              <a:latin typeface="Georgia" pitchFamily="18" charset="0"/>
            </a:endParaRPr>
          </a:p>
          <a:p>
            <a:pPr algn="just"/>
            <a:r>
              <a:rPr lang="fr-FR" sz="900" dirty="0" smtClean="0">
                <a:latin typeface="Georgia" pitchFamily="18" charset="0"/>
              </a:rPr>
              <a:t>Iéna, la cité secrète, fut construite il y a tellement longtemps que plus personne ne sait à quand remonte la pose de sa première pierre. On peut cependant avoir la certitude qu'elle fut créée pour abriter une source magique phénoménale. En effet, au cœur de la cité, on peut apercevoir une haute et belle fontaine sculpté dans un matériau proche du marbre, d'où coule des eaux claires et pures : l'eau que l'on voit couler est en vérité imprégnée profondément d'une magie très puissante, qui suffirait à tuer un Humain sous le choc si il en buvait. Habitée par des créatures de toutes sortes, Iéna prospéra durant plusieurs centaines d’années. Malgré tout, la cité n’était pas sans cesse en paix, et, bien que son histoire ne soit ni sanglante ni tâchée, il faut savoir que quelques siècles après la date supposée de sa création, son roi expulsa de ses murs deux espèces : les Dryades et les Sirènes. Leur morphologie ne leur permettait pas de rester dans la cité. En effet, comment une Sirène pourrait-elle vivre sans eau, ou une Dryade sans terre ? La cité était envahie de mares et de végétaux. Depuis </a:t>
            </a:r>
            <a:r>
              <a:rPr lang="fr-FR" sz="900" dirty="0">
                <a:latin typeface="Georgia" pitchFamily="18" charset="0"/>
              </a:rPr>
              <a:t>l</a:t>
            </a:r>
            <a:r>
              <a:rPr lang="fr-FR" sz="900" dirty="0" smtClean="0">
                <a:latin typeface="Georgia" pitchFamily="18" charset="0"/>
              </a:rPr>
              <a:t>e jour lointain de leur expulsion, les Dryades et les Sirènes se sont alliées dans leur désir de vengeance contre la cité et ses habitants. Cependant, les ennemis de Iéna ne sont pas seulement les créatures magiques : il y a quelques temps, un humain a ouvert la porte cachée, qui était scellée. Depuis, des ils entrent par hasard dans la cité, sans savoir ce qui leur arrive. Maintenant que la porte est ouverte, la rumeur courra bien vite, et les Dryades ne tarderont pas à en informer les Sirènes. Car le monde magique n'est pas constitué d'une seule cité : c'est le monde entier qui change, une fois que l'on a passé la porte. Des lacs et rivière apparaissent là où il n'y avait auparavant que de la terre battue, des forêts poussent là où des routes et des maisons étaient installées, des prés verdoyants remplacent les champs d'agriculture...</a:t>
            </a:r>
            <a:endParaRPr lang="fr-FR" sz="900" dirty="0">
              <a:latin typeface="Georgia" pitchFamily="18" charset="0"/>
            </a:endParaRPr>
          </a:p>
        </p:txBody>
      </p:sp>
      <p:sp>
        <p:nvSpPr>
          <p:cNvPr id="5" name="ZoneTexte 4"/>
          <p:cNvSpPr txBox="1"/>
          <p:nvPr/>
        </p:nvSpPr>
        <p:spPr>
          <a:xfrm>
            <a:off x="5641776" y="3705344"/>
            <a:ext cx="3394720" cy="3077766"/>
          </a:xfrm>
          <a:prstGeom prst="rect">
            <a:avLst/>
          </a:prstGeom>
          <a:noFill/>
          <a:ln>
            <a:gradFill flip="none" rotWithShape="1">
              <a:gsLst>
                <a:gs pos="0">
                  <a:srgbClr val="000082">
                    <a:lumMod val="0"/>
                    <a:alpha val="0"/>
                  </a:srgbClr>
                </a:gs>
                <a:gs pos="30000">
                  <a:srgbClr val="66008F"/>
                </a:gs>
                <a:gs pos="64999">
                  <a:srgbClr val="BA0066"/>
                </a:gs>
                <a:gs pos="89999">
                  <a:srgbClr val="FF0000"/>
                </a:gs>
                <a:gs pos="100000">
                  <a:srgbClr val="FF8200"/>
                </a:gs>
              </a:gsLst>
              <a:lin ang="13500000" scaled="1"/>
              <a:tileRect/>
            </a:gradFill>
          </a:ln>
        </p:spPr>
        <p:txBody>
          <a:bodyPr wrap="square" rtlCol="0">
            <a:spAutoFit/>
          </a:bodyPr>
          <a:lstStyle/>
          <a:p>
            <a:pPr algn="ctr"/>
            <a:r>
              <a:rPr lang="fr-FR" u="sng" dirty="0" smtClean="0">
                <a:latin typeface="Georgia" pitchFamily="18" charset="0"/>
              </a:rPr>
              <a:t>Partenaires</a:t>
            </a:r>
          </a:p>
          <a:p>
            <a:pPr algn="ctr"/>
            <a:endParaRPr lang="fr-FR" sz="500" u="sng" dirty="0" smtClean="0">
              <a:latin typeface="Georgia" pitchFamily="18" charset="0"/>
            </a:endParaRPr>
          </a:p>
          <a:p>
            <a:pPr algn="ctr"/>
            <a:endParaRPr lang="fr-FR" sz="900" u="sng" dirty="0" smtClean="0">
              <a:latin typeface="Georgia" pitchFamily="18" charset="0"/>
            </a:endParaRPr>
          </a:p>
          <a:p>
            <a:pPr algn="ctr"/>
            <a:endParaRPr lang="fr-FR" sz="900" u="sng" dirty="0">
              <a:latin typeface="Georgia" pitchFamily="18" charset="0"/>
            </a:endParaRPr>
          </a:p>
          <a:p>
            <a:pPr algn="ctr"/>
            <a:endParaRPr lang="fr-FR" sz="900" u="sng" dirty="0" smtClean="0">
              <a:latin typeface="Georgia" pitchFamily="18" charset="0"/>
            </a:endParaRPr>
          </a:p>
          <a:p>
            <a:pPr algn="ctr"/>
            <a:endParaRPr lang="fr-FR" sz="900" u="sng" dirty="0">
              <a:latin typeface="Georgia" pitchFamily="18" charset="0"/>
            </a:endParaRPr>
          </a:p>
          <a:p>
            <a:pPr algn="ctr"/>
            <a:endParaRPr lang="fr-FR" sz="900" u="sng" dirty="0" smtClean="0">
              <a:latin typeface="Georgia" pitchFamily="18" charset="0"/>
            </a:endParaRPr>
          </a:p>
          <a:p>
            <a:pPr algn="ctr"/>
            <a:endParaRPr lang="fr-FR" sz="900" u="sng" dirty="0">
              <a:latin typeface="Georgia" pitchFamily="18" charset="0"/>
            </a:endParaRPr>
          </a:p>
          <a:p>
            <a:pPr algn="ctr"/>
            <a:endParaRPr lang="fr-FR" sz="900" u="sng" dirty="0" smtClean="0">
              <a:latin typeface="Georgia" pitchFamily="18" charset="0"/>
            </a:endParaRPr>
          </a:p>
          <a:p>
            <a:pPr algn="ctr"/>
            <a:endParaRPr lang="fr-FR" sz="900" u="sng" dirty="0">
              <a:latin typeface="Georgia" pitchFamily="18" charset="0"/>
            </a:endParaRPr>
          </a:p>
          <a:p>
            <a:pPr algn="ctr"/>
            <a:endParaRPr lang="fr-FR" sz="900" u="sng" dirty="0" smtClean="0">
              <a:latin typeface="Georgia" pitchFamily="18" charset="0"/>
            </a:endParaRPr>
          </a:p>
          <a:p>
            <a:pPr algn="ctr"/>
            <a:endParaRPr lang="fr-FR" sz="900" u="sng" dirty="0">
              <a:latin typeface="Georgia" pitchFamily="18" charset="0"/>
            </a:endParaRPr>
          </a:p>
          <a:p>
            <a:pPr algn="ctr"/>
            <a:endParaRPr lang="fr-FR" sz="900" u="sng" dirty="0" smtClean="0">
              <a:latin typeface="Georgia" pitchFamily="18" charset="0"/>
            </a:endParaRPr>
          </a:p>
          <a:p>
            <a:pPr algn="ctr"/>
            <a:endParaRPr lang="fr-FR" sz="900" u="sng" dirty="0">
              <a:latin typeface="Georgia" pitchFamily="18" charset="0"/>
            </a:endParaRPr>
          </a:p>
          <a:p>
            <a:pPr algn="ctr"/>
            <a:endParaRPr lang="fr-FR" sz="900" u="sng" dirty="0" smtClean="0">
              <a:latin typeface="Georgia" pitchFamily="18" charset="0"/>
            </a:endParaRPr>
          </a:p>
          <a:p>
            <a:pPr algn="ctr"/>
            <a:endParaRPr lang="fr-FR" sz="900" u="sng" dirty="0">
              <a:latin typeface="Georgia" pitchFamily="18" charset="0"/>
            </a:endParaRPr>
          </a:p>
          <a:p>
            <a:pPr algn="ctr"/>
            <a:endParaRPr lang="fr-FR" sz="900" u="sng" dirty="0" smtClean="0">
              <a:latin typeface="Georgia" pitchFamily="18" charset="0"/>
            </a:endParaRPr>
          </a:p>
          <a:p>
            <a:pPr algn="ctr"/>
            <a:endParaRPr lang="fr-FR" sz="900" u="sng" dirty="0">
              <a:latin typeface="Georgia" pitchFamily="18" charset="0"/>
            </a:endParaRPr>
          </a:p>
          <a:p>
            <a:pPr algn="ctr"/>
            <a:endParaRPr lang="fr-FR" sz="900" u="sng" dirty="0" smtClean="0">
              <a:latin typeface="Georgia" pitchFamily="18" charset="0"/>
            </a:endParaRPr>
          </a:p>
          <a:p>
            <a:pPr algn="ctr"/>
            <a:endParaRPr lang="fr-FR" sz="900" u="sng" dirty="0">
              <a:latin typeface="Georgia" pitchFamily="18" charset="0"/>
            </a:endParaRPr>
          </a:p>
          <a:p>
            <a:pPr algn="ctr"/>
            <a:endParaRPr lang="fr-FR" sz="900" u="sng" dirty="0">
              <a:latin typeface="Georgia" pitchFamily="18" charset="0"/>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1636" y="4149080"/>
            <a:ext cx="3175000" cy="762000"/>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1636" y="5013176"/>
            <a:ext cx="3175000" cy="616969"/>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67636" y="5733256"/>
            <a:ext cx="1143000" cy="444500"/>
          </a:xfrm>
          <a:prstGeom prst="rect">
            <a:avLst/>
          </a:prstGeom>
        </p:spPr>
      </p:pic>
      <p:pic>
        <p:nvPicPr>
          <p:cNvPr id="9" name="Imag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67636" y="6245274"/>
            <a:ext cx="1143000" cy="444500"/>
          </a:xfrm>
          <a:prstGeom prst="rect">
            <a:avLst/>
          </a:prstGeom>
        </p:spPr>
      </p:pic>
    </p:spTree>
    <p:extLst>
      <p:ext uri="{BB962C8B-B14F-4D97-AF65-F5344CB8AC3E}">
        <p14:creationId xmlns:p14="http://schemas.microsoft.com/office/powerpoint/2010/main" val="628055640"/>
      </p:ext>
    </p:extLst>
  </p:cSld>
  <p:clrMapOvr>
    <a:masterClrMapping/>
  </p:clrMapOvr>
  <mc:AlternateContent xmlns:mc="http://schemas.openxmlformats.org/markup-compatibility/2006">
    <mc:Choice xmlns:p14="http://schemas.microsoft.com/office/powerpoint/2010/main" Requires="p14">
      <p:transition spd="slow" p14:dur="2000" advTm="65772"/>
    </mc:Choice>
    <mc:Fallback>
      <p:transition spd="slow" advTm="6577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504" y="116632"/>
            <a:ext cx="8928992" cy="775597"/>
          </a:xfrm>
          <a:prstGeom prst="rect">
            <a:avLst/>
          </a:prstGeom>
          <a:noFill/>
          <a:ln cmpd="dbl">
            <a:gradFill flip="none" rotWithShape="1">
              <a:gsLst>
                <a:gs pos="0">
                  <a:srgbClr val="000000"/>
                </a:gs>
                <a:gs pos="39999">
                  <a:srgbClr val="0A128C"/>
                </a:gs>
                <a:gs pos="70000">
                  <a:srgbClr val="181CC7"/>
                </a:gs>
                <a:gs pos="88000">
                  <a:srgbClr val="7005D4"/>
                </a:gs>
                <a:gs pos="100000">
                  <a:srgbClr val="8C3D91"/>
                </a:gs>
              </a:gsLst>
              <a:lin ang="8100000" scaled="1"/>
              <a:tileRect/>
            </a:gradFill>
          </a:ln>
        </p:spPr>
        <p:txBody>
          <a:bodyPr wrap="square" rtlCol="0">
            <a:spAutoFit/>
          </a:bodyPr>
          <a:lstStyle/>
          <a:p>
            <a:pPr algn="ctr"/>
            <a:r>
              <a:rPr lang="fr-FR" sz="1480" dirty="0" smtClean="0">
                <a:latin typeface="Georgia" pitchFamily="18" charset="0"/>
              </a:rPr>
              <a:t>Les 8 Iéniens et Iéniennes qui habitent actuellement dans la cité secrète ont écrit 51 rouleaux de parchemin.</a:t>
            </a:r>
          </a:p>
          <a:p>
            <a:pPr algn="ctr"/>
            <a:r>
              <a:rPr lang="fr-FR" sz="1480" dirty="0" smtClean="0">
                <a:latin typeface="Georgia" pitchFamily="18" charset="0"/>
              </a:rPr>
              <a:t>Iéna a ouvert ses portes le 22/02/2011.</a:t>
            </a:r>
            <a:endParaRPr lang="fr-FR" sz="1480" dirty="0">
              <a:latin typeface="Georgia" pitchFamily="18" charset="0"/>
            </a:endParaRPr>
          </a:p>
        </p:txBody>
      </p:sp>
      <p:sp>
        <p:nvSpPr>
          <p:cNvPr id="4" name="ZoneTexte 3"/>
          <p:cNvSpPr txBox="1"/>
          <p:nvPr/>
        </p:nvSpPr>
        <p:spPr>
          <a:xfrm>
            <a:off x="107504" y="1556792"/>
            <a:ext cx="8928992" cy="3585597"/>
          </a:xfrm>
          <a:prstGeom prst="rect">
            <a:avLst/>
          </a:prstGeom>
          <a:noFill/>
          <a:ln>
            <a:gradFill flip="none" rotWithShape="1">
              <a:gsLst>
                <a:gs pos="0">
                  <a:srgbClr val="000000"/>
                </a:gs>
                <a:gs pos="39999">
                  <a:srgbClr val="0A128C"/>
                </a:gs>
                <a:gs pos="70000">
                  <a:srgbClr val="181CC7"/>
                </a:gs>
                <a:gs pos="88000">
                  <a:srgbClr val="7005D4"/>
                </a:gs>
                <a:gs pos="100000">
                  <a:srgbClr val="8C3D91"/>
                </a:gs>
              </a:gsLst>
              <a:lin ang="13500000" scaled="1"/>
              <a:tileRect/>
            </a:gradFill>
          </a:ln>
        </p:spPr>
        <p:txBody>
          <a:bodyPr wrap="square" rtlCol="0">
            <a:spAutoFit/>
          </a:bodyPr>
          <a:lstStyle/>
          <a:p>
            <a:pPr algn="ctr"/>
            <a:r>
              <a:rPr lang="fr-FR" u="sng" dirty="0" smtClean="0">
                <a:latin typeface="Georgia" pitchFamily="18" charset="0"/>
              </a:rPr>
              <a:t>Boutons, bannières et codes</a:t>
            </a:r>
          </a:p>
          <a:p>
            <a:pPr algn="ctr"/>
            <a:endParaRPr lang="fr-FR" dirty="0">
              <a:latin typeface="Georgia" pitchFamily="18" charset="0"/>
            </a:endParaRPr>
          </a:p>
          <a:p>
            <a:pPr algn="ctr"/>
            <a:endParaRPr lang="fr-FR" dirty="0" smtClean="0">
              <a:latin typeface="Georgia" pitchFamily="18" charset="0"/>
            </a:endParaRPr>
          </a:p>
          <a:p>
            <a:pPr algn="ctr"/>
            <a:endParaRPr lang="fr-FR" dirty="0">
              <a:latin typeface="Georgia" pitchFamily="18" charset="0"/>
            </a:endParaRPr>
          </a:p>
          <a:p>
            <a:pPr algn="ctr"/>
            <a:endParaRPr lang="fr-FR" dirty="0" smtClean="0">
              <a:latin typeface="Georgia" pitchFamily="18" charset="0"/>
            </a:endParaRPr>
          </a:p>
          <a:p>
            <a:pPr algn="ctr"/>
            <a:r>
              <a:rPr lang="fr-FR" sz="1400" dirty="0" smtClean="0">
                <a:latin typeface="Book Antiqua" pitchFamily="18" charset="0"/>
              </a:rPr>
              <a:t>[</a:t>
            </a:r>
            <a:r>
              <a:rPr lang="fr-FR" sz="1400" dirty="0">
                <a:latin typeface="Book Antiqua" pitchFamily="18" charset="0"/>
              </a:rPr>
              <a:t>IMG]http://img4.hostingpics.net/pics/451709Bannireduforum.jpg[/</a:t>
            </a:r>
            <a:r>
              <a:rPr lang="fr-FR" sz="1400" dirty="0" smtClean="0">
                <a:latin typeface="Book Antiqua" pitchFamily="18" charset="0"/>
              </a:rPr>
              <a:t>IMG]</a:t>
            </a:r>
          </a:p>
          <a:p>
            <a:pPr algn="ctr"/>
            <a:endParaRPr lang="fr-FR" dirty="0">
              <a:latin typeface="Georgia" pitchFamily="18" charset="0"/>
            </a:endParaRPr>
          </a:p>
          <a:p>
            <a:pPr algn="ctr"/>
            <a:endParaRPr lang="fr-FR" dirty="0" smtClean="0">
              <a:latin typeface="Georgia" pitchFamily="18" charset="0"/>
            </a:endParaRPr>
          </a:p>
          <a:p>
            <a:pPr algn="ctr"/>
            <a:r>
              <a:rPr lang="fr-FR" sz="1400" dirty="0" smtClean="0">
                <a:latin typeface="Book Antiqua" pitchFamily="18" charset="0"/>
              </a:rPr>
              <a:t>[IMG]http</a:t>
            </a:r>
            <a:r>
              <a:rPr lang="fr-FR" sz="1400" dirty="0">
                <a:latin typeface="Book Antiqua" pitchFamily="18" charset="0"/>
              </a:rPr>
              <a:t>://img4.hostingpics.net/pics/697419bouton80x31.png[/IMG</a:t>
            </a:r>
            <a:r>
              <a:rPr lang="fr-FR" sz="1400" dirty="0" smtClean="0">
                <a:latin typeface="Book Antiqua" pitchFamily="18" charset="0"/>
              </a:rPr>
              <a:t>]</a:t>
            </a:r>
            <a:endParaRPr lang="fr-FR" dirty="0">
              <a:latin typeface="Book Antiqua" pitchFamily="18" charset="0"/>
            </a:endParaRPr>
          </a:p>
          <a:p>
            <a:pPr algn="ctr"/>
            <a:endParaRPr lang="fr-FR" dirty="0" smtClean="0">
              <a:latin typeface="Georgia" pitchFamily="18" charset="0"/>
            </a:endParaRPr>
          </a:p>
          <a:p>
            <a:pPr algn="ctr"/>
            <a:endParaRPr lang="fr-FR" dirty="0" smtClean="0">
              <a:latin typeface="Georgia" pitchFamily="18" charset="0"/>
            </a:endParaRPr>
          </a:p>
          <a:p>
            <a:pPr algn="ctr"/>
            <a:endParaRPr lang="fr-FR" sz="500" dirty="0">
              <a:latin typeface="Georgia" pitchFamily="18" charset="0"/>
            </a:endParaRPr>
          </a:p>
          <a:p>
            <a:pPr algn="ctr"/>
            <a:r>
              <a:rPr lang="fr-FR" sz="1400" dirty="0" smtClean="0">
                <a:latin typeface="Book Antiqua" pitchFamily="18" charset="0"/>
              </a:rPr>
              <a:t>[IMG]http</a:t>
            </a:r>
            <a:r>
              <a:rPr lang="fr-FR" sz="1400" dirty="0">
                <a:latin typeface="Book Antiqua" pitchFamily="18" charset="0"/>
              </a:rPr>
              <a:t>://img4.hostingpics.net/pics/556969Bouton90x35.jpg[/</a:t>
            </a:r>
            <a:r>
              <a:rPr lang="fr-FR" sz="1400" dirty="0" smtClean="0">
                <a:latin typeface="Book Antiqua" pitchFamily="18" charset="0"/>
              </a:rPr>
              <a:t>IMG]</a:t>
            </a:r>
            <a:endParaRPr lang="fr-FR" dirty="0">
              <a:latin typeface="Georgia" pitchFamily="18" charset="0"/>
            </a:endParaRPr>
          </a:p>
          <a:p>
            <a:pPr algn="ctr"/>
            <a:endParaRPr lang="fr-FR" dirty="0">
              <a:latin typeface="Georgia" pitchFamily="18" charset="0"/>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7384" y="2276872"/>
            <a:ext cx="5009232" cy="653378"/>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8520" y="3414670"/>
            <a:ext cx="846959" cy="288736"/>
          </a:xfrm>
          <a:prstGeom prst="rect">
            <a:avLst/>
          </a:prstGeom>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4510" y="4149080"/>
            <a:ext cx="994979" cy="386936"/>
          </a:xfrm>
          <a:prstGeom prst="rect">
            <a:avLst/>
          </a:prstGeom>
        </p:spPr>
      </p:pic>
      <p:sp>
        <p:nvSpPr>
          <p:cNvPr id="8" name="ZoneTexte 7"/>
          <p:cNvSpPr txBox="1"/>
          <p:nvPr/>
        </p:nvSpPr>
        <p:spPr>
          <a:xfrm>
            <a:off x="107504" y="6093296"/>
            <a:ext cx="8928992" cy="630942"/>
          </a:xfrm>
          <a:prstGeom prst="rect">
            <a:avLst/>
          </a:prstGeom>
          <a:noFill/>
          <a:ln>
            <a:gradFill flip="none" rotWithShape="1">
              <a:gsLst>
                <a:gs pos="0">
                  <a:srgbClr val="000000"/>
                </a:gs>
                <a:gs pos="39999">
                  <a:srgbClr val="0A128C"/>
                </a:gs>
                <a:gs pos="70000">
                  <a:srgbClr val="181CC7"/>
                </a:gs>
                <a:gs pos="88000">
                  <a:srgbClr val="7005D4"/>
                </a:gs>
                <a:gs pos="100000">
                  <a:srgbClr val="8C3D91"/>
                </a:gs>
              </a:gsLst>
              <a:lin ang="5400000" scaled="1"/>
              <a:tileRect/>
            </a:gradFill>
          </a:ln>
        </p:spPr>
        <p:txBody>
          <a:bodyPr wrap="square" rtlCol="0">
            <a:spAutoFit/>
          </a:bodyPr>
          <a:lstStyle/>
          <a:p>
            <a:pPr algn="ctr"/>
            <a:endParaRPr lang="fr-FR" sz="500" dirty="0" smtClean="0">
              <a:latin typeface="Book Antiqua" pitchFamily="18" charset="0"/>
              <a:hlinkClick r:id="rId5"/>
            </a:endParaRPr>
          </a:p>
          <a:p>
            <a:pPr algn="ctr"/>
            <a:r>
              <a:rPr lang="fr-FR" sz="2000" dirty="0" smtClean="0">
                <a:latin typeface="Book Antiqua" pitchFamily="18" charset="0"/>
                <a:hlinkClick r:id="rId5"/>
              </a:rPr>
              <a:t>http://iena.forumgratuit.fr/</a:t>
            </a:r>
            <a:endParaRPr lang="fr-FR" sz="2000" dirty="0" smtClean="0">
              <a:latin typeface="Book Antiqua" pitchFamily="18" charset="0"/>
            </a:endParaRPr>
          </a:p>
          <a:p>
            <a:pPr algn="ctr"/>
            <a:endParaRPr lang="fr-FR" sz="1000" dirty="0" smtClean="0">
              <a:latin typeface="Book Antiqua" pitchFamily="18" charset="0"/>
            </a:endParaRPr>
          </a:p>
        </p:txBody>
      </p:sp>
    </p:spTree>
    <p:extLst>
      <p:ext uri="{BB962C8B-B14F-4D97-AF65-F5344CB8AC3E}">
        <p14:creationId xmlns:p14="http://schemas.microsoft.com/office/powerpoint/2010/main" val="1027216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3861048"/>
            <a:ext cx="8928992" cy="1143000"/>
          </a:xfrm>
          <a:ln>
            <a:gradFill flip="none" rotWithShape="1">
              <a:gsLst>
                <a:gs pos="0">
                  <a:srgbClr val="FFF200"/>
                </a:gs>
                <a:gs pos="45000">
                  <a:srgbClr val="FF7A00"/>
                </a:gs>
                <a:gs pos="70000">
                  <a:srgbClr val="FF0300"/>
                </a:gs>
                <a:gs pos="100000">
                  <a:srgbClr val="4D0808"/>
                </a:gs>
              </a:gsLst>
              <a:lin ang="8100000" scaled="1"/>
              <a:tileRect/>
            </a:gradFill>
          </a:ln>
        </p:spPr>
        <p:txBody>
          <a:bodyPr/>
          <a:lstStyle/>
          <a:p>
            <a:pPr algn="ctr"/>
            <a:r>
              <a:rPr lang="fr-FR" sz="5000" cap="none" dirty="0" smtClean="0">
                <a:gradFill flip="none" rotWithShape="1">
                  <a:gsLst>
                    <a:gs pos="0">
                      <a:srgbClr val="FFF200"/>
                    </a:gs>
                    <a:gs pos="45000">
                      <a:srgbClr val="FF7A00"/>
                    </a:gs>
                    <a:gs pos="70000">
                      <a:srgbClr val="FF0300"/>
                    </a:gs>
                    <a:gs pos="100000">
                      <a:srgbClr val="4D0808"/>
                    </a:gs>
                  </a:gsLst>
                  <a:lin ang="18900000" scaled="1"/>
                  <a:tileRect/>
                </a:gradFill>
                <a:effectLst>
                  <a:glow rad="228600">
                    <a:srgbClr val="FF0000">
                      <a:alpha val="40000"/>
                    </a:srgbClr>
                  </a:glow>
                </a:effectLst>
                <a:latin typeface="Book Antiqua" pitchFamily="18" charset="0"/>
              </a:rPr>
              <a:t>Bienvenue à Iéna…</a:t>
            </a:r>
            <a:endParaRPr lang="fr-FR" sz="5000" cap="none" dirty="0">
              <a:gradFill flip="none" rotWithShape="1">
                <a:gsLst>
                  <a:gs pos="0">
                    <a:srgbClr val="FFF200"/>
                  </a:gs>
                  <a:gs pos="45000">
                    <a:srgbClr val="FF7A00"/>
                  </a:gs>
                  <a:gs pos="70000">
                    <a:srgbClr val="FF0300"/>
                  </a:gs>
                  <a:gs pos="100000">
                    <a:srgbClr val="4D0808"/>
                  </a:gs>
                </a:gsLst>
                <a:lin ang="18900000" scaled="1"/>
                <a:tileRect/>
              </a:gradFill>
              <a:effectLst>
                <a:glow rad="228600">
                  <a:srgbClr val="FF0000">
                    <a:alpha val="40000"/>
                  </a:srgbClr>
                </a:glow>
              </a:effectLst>
              <a:latin typeface="Book Antiqua" pitchFamily="18" charset="0"/>
            </a:endParaRPr>
          </a:p>
        </p:txBody>
      </p:sp>
      <p:pic>
        <p:nvPicPr>
          <p:cNvPr id="4" name="Espace réservé du contenu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4631" y="47361"/>
            <a:ext cx="9073873" cy="3021599"/>
          </a:xfrm>
        </p:spPr>
      </p:pic>
    </p:spTree>
    <p:extLst>
      <p:ext uri="{BB962C8B-B14F-4D97-AF65-F5344CB8AC3E}">
        <p14:creationId xmlns:p14="http://schemas.microsoft.com/office/powerpoint/2010/main" val="2630281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111</TotalTime>
  <Words>455</Words>
  <Application>Microsoft Office PowerPoint</Application>
  <PresentationFormat>Affichage à l'écran (4:3)</PresentationFormat>
  <Paragraphs>42</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Horizon</vt:lpstr>
      <vt:lpstr>Iéna, La Cité Secrète</vt:lpstr>
      <vt:lpstr>Présentation PowerPoint</vt:lpstr>
      <vt:lpstr>Bienvenue à Iéna…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Iéna, La Cité Secrète</dc:title>
  <dc:creator>Gaëlle Fivre</dc:creator>
  <cp:lastModifiedBy>Gaëlle Fivre</cp:lastModifiedBy>
  <cp:revision>11</cp:revision>
  <dcterms:created xsi:type="dcterms:W3CDTF">2011-03-12T12:16:56Z</dcterms:created>
  <dcterms:modified xsi:type="dcterms:W3CDTF">2011-03-12T15:08:34Z</dcterms:modified>
</cp:coreProperties>
</file>